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3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603"/>
    <a:srgbClr val="C00000"/>
    <a:srgbClr val="425EE8"/>
    <a:srgbClr val="FF6464"/>
    <a:srgbClr val="FF0000"/>
    <a:srgbClr val="FF8989"/>
    <a:srgbClr val="3E46EC"/>
    <a:srgbClr val="436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6E54-C868-4EA6-81FB-E4940F353DA0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EF281-08E9-4920-8070-F1C419E07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10F30-73FC-418C-842C-5A251769F6C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10F30-73FC-418C-842C-5A251769F6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DAB6C-A08E-41CA-9921-C107EE9954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25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10F30-73FC-418C-842C-5A251769F6C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72-2C39-4D37-B70A-4036BF018B7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8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84BC-47EE-47AB-9173-CF91691E8C8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5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D8A9-000B-43CE-A9F7-0B9B152461A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91F3-188F-4403-95B1-15A56792C56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8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71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9EC-F2AF-4489-914D-DFA2F04CBE4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2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DFB0-EE8B-4963-9EE8-153E7680A91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6212-C33A-41DB-83A8-E5AA3182F4F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EF6C-8ADA-481C-8269-33CC5649344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7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654F-AFFF-47A6-A429-B03523946C7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3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1" y="273058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8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5D80-081C-484D-8671-D0D1C6DED7F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293-D7C0-457B-89CB-758A31D3F6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1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8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273F1A-8BBB-40BC-BC33-C8031C268C8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8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8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038944-CCA6-44EE-90EB-93AD7F002C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2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ji4MDYy9bSAhXo44MKHRwPDe8QjRwIBw&amp;url=https://consciousdiscipline.com/about/brain_state_model.asp&amp;psig=AFQjCNHxrN-o_m4381Z2Dp5vfnzllP_SUA&amp;ust=148960137142797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nsciousdiscipli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773" y="1828800"/>
            <a:ext cx="7772400" cy="2505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5300" dirty="0" smtClean="0">
                <a:solidFill>
                  <a:srgbClr val="7030A0"/>
                </a:solidFill>
              </a:rPr>
              <a:t>Oneida Nation Family Support Services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3455" y="4800600"/>
            <a:ext cx="8229599" cy="1131887"/>
          </a:xfrm>
        </p:spPr>
        <p:txBody>
          <a:bodyPr/>
          <a:lstStyle/>
          <a:p>
            <a:r>
              <a:rPr lang="en-US" b="1" dirty="0" smtClean="0"/>
              <a:t>Heather Lee: </a:t>
            </a:r>
            <a:r>
              <a:rPr lang="en-US" dirty="0" smtClean="0"/>
              <a:t>Child Welfare Supervisor</a:t>
            </a:r>
          </a:p>
          <a:p>
            <a:r>
              <a:rPr lang="en-US" b="1" dirty="0" smtClean="0"/>
              <a:t>Heather </a:t>
            </a:r>
            <a:r>
              <a:rPr lang="en-US" b="1" dirty="0" err="1" smtClean="0"/>
              <a:t>VandenLangenberg</a:t>
            </a:r>
            <a:r>
              <a:rPr lang="en-US" b="1" dirty="0" smtClean="0"/>
              <a:t>: </a:t>
            </a:r>
            <a:r>
              <a:rPr lang="en-US" dirty="0" smtClean="0"/>
              <a:t>Parenting Program Coordinator</a:t>
            </a:r>
            <a:endParaRPr lang="en-US" dirty="0"/>
          </a:p>
        </p:txBody>
      </p:sp>
      <p:pic>
        <p:nvPicPr>
          <p:cNvPr id="1026" name="Picture 2" descr="G:\Child Welfare Services\Common\Logos\Logo with no wri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6029"/>
            <a:ext cx="2674490" cy="144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6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68861"/>
              </p:ext>
            </p:extLst>
          </p:nvPr>
        </p:nvGraphicFramePr>
        <p:xfrm>
          <a:off x="76200" y="78877"/>
          <a:ext cx="9067800" cy="6847998"/>
        </p:xfrm>
        <a:graphic>
          <a:graphicData uri="http://schemas.openxmlformats.org/drawingml/2006/table">
            <a:tbl>
              <a:tblPr/>
              <a:tblGrid>
                <a:gridCol w="3784177"/>
                <a:gridCol w="2864278"/>
                <a:gridCol w="2419345"/>
              </a:tblGrid>
              <a:tr h="3431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SKILL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POWER/VALUE</a:t>
                      </a:r>
                      <a:endParaRPr lang="en-US" sz="14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PURPOSE</a:t>
                      </a:r>
                      <a:endParaRPr lang="en-US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01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COMPOSURE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Being the person you want others to become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CF1603"/>
                          </a:solidFill>
                          <a:effectLst/>
                          <a:latin typeface="Calibri"/>
                        </a:rPr>
                        <a:t>Perception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No one can make you angry without your permission.                    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CF1603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Integrity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Remain calm and teach children how to behave.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6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ASSERTIVENESS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Saying ‘no’ and being heard. Setting limits respectfully.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CF1603"/>
                          </a:solidFill>
                          <a:effectLst/>
                          <a:latin typeface="Calibri"/>
                        </a:rPr>
                        <a:t>Attention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What you focus on you get more of.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CF1603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independence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Set limits and expectations.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53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ENCOURAGEMENT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Building </a:t>
                      </a:r>
                      <a:r>
                        <a:rPr lang="en-U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 sense of family.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Unity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We are all in this together.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400" i="1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Interdependence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Create</a:t>
                      </a:r>
                      <a:r>
                        <a:rPr lang="en-US" sz="1400" kern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sense of belonging. 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7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CHOICES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Building self-esteem and will power.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Free Will: 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 only person you can make change is yourself.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Empowerment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Empowers children while setting limits.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03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EMPATHY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Teaching children to manage their emotions. Handling fits.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Acceptance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This moment is as it is</a:t>
                      </a:r>
                      <a:r>
                        <a:rPr lang="en-U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Compassion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Help children accept and process feelings. 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51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POSITIVE INTENT:</a:t>
                      </a:r>
                      <a:endParaRPr lang="en-US" sz="14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Creating teaching moments with oppositional, shut down, and aggressive children. 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Love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See the best in others.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Diversity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Create teaching moments,         especially for difficult children. 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53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CONSEQUENCES:</a:t>
                      </a:r>
                      <a:endParaRPr lang="en-US" sz="14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Helping children learn from their mistakes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Intention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Mistakes are  opportunities to learn</a:t>
                      </a:r>
                      <a:r>
                        <a:rPr lang="en-U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kern="1400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1400" i="1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 Responsibility 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Help  children reflect on their choices and change. </a:t>
                      </a:r>
                    </a:p>
                  </a:txBody>
                  <a:tcPr marL="22839" marR="22839" marT="22839" marB="22839">
                    <a:lnL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276600" y="1873250"/>
            <a:ext cx="5030788" cy="7248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Information from Conscious Discipline material.  Visit www.consciousdiscipline.com for more resources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AutoShape 2" descr="Image result for conscious disciplinebrai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1150938"/>
            <a:ext cx="4400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https://consciousdiscipline.com/images/content/brai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477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7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ck-illustration-24986895-tree-with-roots-and-brightly-colored-leaves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5644"/>
            <a:ext cx="2801359" cy="412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459398" y="382011"/>
            <a:ext cx="2692184" cy="14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Leaves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:.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How can I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“leave”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 legacy of mastering skills and self-regulation.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82421" y="3276600"/>
            <a:ext cx="1905000" cy="136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3012AE"/>
                </a:solidFill>
                <a:effectLst/>
                <a:latin typeface="Calibri" pitchFamily="34" charset="0"/>
                <a:cs typeface="Arial" pitchFamily="34" charset="0"/>
              </a:rPr>
              <a:t>Trunk: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b="1" dirty="0"/>
              <a:t>How can I strengthen my </a:t>
            </a:r>
            <a:endParaRPr lang="en-US" dirty="0"/>
          </a:p>
          <a:p>
            <a:r>
              <a:rPr lang="en-US" b="1" dirty="0"/>
              <a:t>relationships to be strong as a </a:t>
            </a:r>
            <a:r>
              <a:rPr lang="en-US" b="1" dirty="0" smtClean="0"/>
              <a:t>tree </a:t>
            </a:r>
            <a:r>
              <a:rPr lang="en-US" b="1" dirty="0"/>
              <a:t>trunk? 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5896" y="5715000"/>
            <a:ext cx="2676525" cy="95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Roots: </a:t>
            </a:r>
            <a:r>
              <a:rPr lang="en-US" b="1" dirty="0" smtClean="0"/>
              <a:t>How </a:t>
            </a:r>
            <a:r>
              <a:rPr lang="en-US" b="1" dirty="0"/>
              <a:t>can I “root” a sense of safety for myself and others? 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82013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Problem Solving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S</a:t>
            </a:r>
            <a:r>
              <a:rPr lang="en-US" dirty="0">
                <a:solidFill>
                  <a:srgbClr val="00B050"/>
                </a:solidFill>
              </a:rPr>
              <a:t>:  </a:t>
            </a:r>
            <a:r>
              <a:rPr lang="en-US" dirty="0" smtClean="0">
                <a:solidFill>
                  <a:srgbClr val="00B050"/>
                </a:solidFill>
              </a:rPr>
              <a:t>Solutions (family meetings)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P</a:t>
            </a:r>
            <a:r>
              <a:rPr lang="en-US" dirty="0">
                <a:solidFill>
                  <a:srgbClr val="00B050"/>
                </a:solidFill>
              </a:rPr>
              <a:t>: Positive Intent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: Assertive Boundaries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</a:t>
            </a:r>
            <a:r>
              <a:rPr lang="en-US" dirty="0">
                <a:solidFill>
                  <a:srgbClr val="00B050"/>
                </a:solidFill>
              </a:rPr>
              <a:t>: Consequences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: Executive Skills</a:t>
            </a:r>
          </a:p>
          <a:p>
            <a:r>
              <a:rPr lang="en-US" dirty="0"/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4267200" y="25796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	</a:t>
            </a:r>
            <a:r>
              <a:rPr lang="en-US" b="1" dirty="0" smtClean="0">
                <a:solidFill>
                  <a:srgbClr val="3012AE"/>
                </a:solidFill>
              </a:rPr>
              <a:t>Connection</a:t>
            </a:r>
          </a:p>
          <a:p>
            <a:endParaRPr lang="en-US" dirty="0">
              <a:solidFill>
                <a:srgbClr val="3012AE"/>
              </a:solidFill>
            </a:endParaRPr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3012AE"/>
                </a:solidFill>
              </a:rPr>
              <a:t>R</a:t>
            </a:r>
            <a:r>
              <a:rPr lang="en-US" dirty="0">
                <a:solidFill>
                  <a:srgbClr val="3012AE"/>
                </a:solidFill>
              </a:rPr>
              <a:t>: Rituals</a:t>
            </a:r>
          </a:p>
          <a:p>
            <a:r>
              <a:rPr lang="en-US" dirty="0">
                <a:solidFill>
                  <a:srgbClr val="3012AE"/>
                </a:solidFill>
              </a:rPr>
              <a:t>	</a:t>
            </a:r>
            <a:r>
              <a:rPr lang="en-US" b="1" dirty="0">
                <a:solidFill>
                  <a:srgbClr val="3012AE"/>
                </a:solidFill>
              </a:rPr>
              <a:t>E</a:t>
            </a:r>
            <a:r>
              <a:rPr lang="en-US" dirty="0">
                <a:solidFill>
                  <a:srgbClr val="3012AE"/>
                </a:solidFill>
              </a:rPr>
              <a:t>: Encouragement </a:t>
            </a:r>
          </a:p>
          <a:p>
            <a:r>
              <a:rPr lang="en-US" dirty="0">
                <a:solidFill>
                  <a:srgbClr val="3012AE"/>
                </a:solidFill>
              </a:rPr>
              <a:t>	</a:t>
            </a:r>
            <a:r>
              <a:rPr lang="en-US" b="1" dirty="0">
                <a:solidFill>
                  <a:srgbClr val="3012AE"/>
                </a:solidFill>
              </a:rPr>
              <a:t>J</a:t>
            </a:r>
            <a:r>
              <a:rPr lang="en-US" dirty="0">
                <a:solidFill>
                  <a:srgbClr val="3012AE"/>
                </a:solidFill>
              </a:rPr>
              <a:t>: Jobs</a:t>
            </a:r>
          </a:p>
          <a:p>
            <a:r>
              <a:rPr lang="en-US" dirty="0">
                <a:solidFill>
                  <a:srgbClr val="3012AE"/>
                </a:solidFill>
              </a:rPr>
              <a:t>	</a:t>
            </a:r>
            <a:r>
              <a:rPr lang="en-US" b="1" dirty="0">
                <a:solidFill>
                  <a:srgbClr val="3012AE"/>
                </a:solidFill>
              </a:rPr>
              <a:t>E</a:t>
            </a:r>
            <a:r>
              <a:rPr lang="en-US" dirty="0">
                <a:solidFill>
                  <a:srgbClr val="3012AE"/>
                </a:solidFill>
              </a:rPr>
              <a:t>: Empathy </a:t>
            </a:r>
          </a:p>
          <a:p>
            <a:r>
              <a:rPr lang="en-US" dirty="0">
                <a:solidFill>
                  <a:srgbClr val="3012AE"/>
                </a:solidFill>
              </a:rPr>
              <a:t>	</a:t>
            </a:r>
            <a:r>
              <a:rPr lang="en-US" b="1" dirty="0">
                <a:solidFill>
                  <a:srgbClr val="3012AE"/>
                </a:solidFill>
              </a:rPr>
              <a:t>C</a:t>
            </a:r>
            <a:r>
              <a:rPr lang="en-US" dirty="0">
                <a:solidFill>
                  <a:srgbClr val="3012AE"/>
                </a:solidFill>
              </a:rPr>
              <a:t>: Choices</a:t>
            </a:r>
          </a:p>
          <a:p>
            <a:r>
              <a:rPr lang="en-US" dirty="0">
                <a:solidFill>
                  <a:srgbClr val="3012AE"/>
                </a:solidFill>
              </a:rPr>
              <a:t>	</a:t>
            </a:r>
            <a:r>
              <a:rPr lang="en-US" b="1" dirty="0">
                <a:solidFill>
                  <a:srgbClr val="3012AE"/>
                </a:solidFill>
              </a:rPr>
              <a:t>T</a:t>
            </a:r>
            <a:r>
              <a:rPr lang="en-US" dirty="0">
                <a:solidFill>
                  <a:srgbClr val="3012AE"/>
                </a:solidFill>
              </a:rPr>
              <a:t>: </a:t>
            </a:r>
            <a:r>
              <a:rPr lang="en-US" dirty="0" smtClean="0">
                <a:solidFill>
                  <a:srgbClr val="3012AE"/>
                </a:solidFill>
              </a:rPr>
              <a:t>The Sense of Family</a:t>
            </a:r>
            <a:endParaRPr lang="en-US" dirty="0">
              <a:solidFill>
                <a:srgbClr val="3012AE"/>
              </a:solidFill>
            </a:endParaRPr>
          </a:p>
          <a:p>
            <a:r>
              <a:rPr lang="en-US" dirty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0" y="4886036"/>
            <a:ext cx="46944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Safety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	N</a:t>
            </a:r>
            <a:r>
              <a:rPr lang="en-US" dirty="0">
                <a:solidFill>
                  <a:srgbClr val="C00000"/>
                </a:solidFill>
              </a:rPr>
              <a:t>: Noticing </a:t>
            </a:r>
          </a:p>
          <a:p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: Assertive Commands</a:t>
            </a:r>
          </a:p>
          <a:p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dirty="0">
                <a:solidFill>
                  <a:srgbClr val="C00000"/>
                </a:solidFill>
              </a:rPr>
              <a:t>: Routines / Pictures </a:t>
            </a:r>
          </a:p>
          <a:p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: Composure </a:t>
            </a:r>
          </a:p>
          <a:p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: Safe Place / Safe Keeper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22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905000"/>
            <a:ext cx="7772400" cy="2505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>
          <a:xfrm>
            <a:off x="304800" y="762000"/>
            <a:ext cx="86106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The biggest threat to a child's safety is an out of control adult.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We must teach self-regulation and self-care to </a:t>
            </a:r>
            <a:r>
              <a:rPr lang="en-US" sz="3600" b="1" i="1" dirty="0" smtClean="0"/>
              <a:t>prevent</a:t>
            </a:r>
            <a:r>
              <a:rPr lang="en-US" sz="3600" dirty="0" smtClean="0"/>
              <a:t> cycles of abuse.</a:t>
            </a:r>
            <a:endParaRPr lang="en-US" sz="3600" dirty="0"/>
          </a:p>
        </p:txBody>
      </p:sp>
      <p:pic>
        <p:nvPicPr>
          <p:cNvPr id="1026" name="Picture 2" descr="G:\Child Welfare Services\Common\Logos\Logo with no wri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971" y="5492071"/>
            <a:ext cx="1683890" cy="91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654967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www.consciousdiscipline.com</a:t>
            </a:r>
            <a:r>
              <a:rPr lang="en-US" dirty="0" smtClean="0"/>
              <a:t> 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51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349</Words>
  <Application>Microsoft Office PowerPoint</Application>
  <PresentationFormat>On-screen Show (4:3)</PresentationFormat>
  <Paragraphs>82</Paragraphs>
  <Slides>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Executive</vt:lpstr>
      <vt:lpstr>                      Oneida Nation Family Support Services </vt:lpstr>
      <vt:lpstr>PowerPoint Presentation</vt:lpstr>
      <vt:lpstr>PowerPoint Presentation</vt:lpstr>
      <vt:lpstr>PowerPoint Presentation</vt:lpstr>
      <vt:lpstr>                       </vt:lpstr>
    </vt:vector>
  </TitlesOfParts>
  <Company>Oneida Tribe of Indians of Wisconsin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R. Vandenlangenberg</dc:creator>
  <cp:lastModifiedBy>Graham, Amanda</cp:lastModifiedBy>
  <cp:revision>15</cp:revision>
  <dcterms:created xsi:type="dcterms:W3CDTF">2017-03-10T16:03:39Z</dcterms:created>
  <dcterms:modified xsi:type="dcterms:W3CDTF">2017-03-17T21:48:37Z</dcterms:modified>
</cp:coreProperties>
</file>