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1"/>
  </p:notesMasterIdLst>
  <p:handoutMasterIdLst>
    <p:handoutMasterId r:id="rId42"/>
  </p:handoutMasterIdLst>
  <p:sldIdLst>
    <p:sldId id="282" r:id="rId2"/>
    <p:sldId id="339" r:id="rId3"/>
    <p:sldId id="285" r:id="rId4"/>
    <p:sldId id="340" r:id="rId5"/>
    <p:sldId id="286" r:id="rId6"/>
    <p:sldId id="310" r:id="rId7"/>
    <p:sldId id="314" r:id="rId8"/>
    <p:sldId id="315" r:id="rId9"/>
    <p:sldId id="287" r:id="rId10"/>
    <p:sldId id="321" r:id="rId11"/>
    <p:sldId id="297" r:id="rId12"/>
    <p:sldId id="325" r:id="rId13"/>
    <p:sldId id="327" r:id="rId14"/>
    <p:sldId id="328" r:id="rId15"/>
    <p:sldId id="341" r:id="rId16"/>
    <p:sldId id="342" r:id="rId17"/>
    <p:sldId id="343" r:id="rId18"/>
    <p:sldId id="329" r:id="rId19"/>
    <p:sldId id="344" r:id="rId20"/>
    <p:sldId id="330" r:id="rId21"/>
    <p:sldId id="331" r:id="rId22"/>
    <p:sldId id="332" r:id="rId23"/>
    <p:sldId id="333" r:id="rId24"/>
    <p:sldId id="334" r:id="rId25"/>
    <p:sldId id="289" r:id="rId26"/>
    <p:sldId id="290" r:id="rId27"/>
    <p:sldId id="346" r:id="rId28"/>
    <p:sldId id="319" r:id="rId29"/>
    <p:sldId id="292" r:id="rId30"/>
    <p:sldId id="306" r:id="rId31"/>
    <p:sldId id="307" r:id="rId32"/>
    <p:sldId id="299" r:id="rId33"/>
    <p:sldId id="313" r:id="rId34"/>
    <p:sldId id="300" r:id="rId35"/>
    <p:sldId id="298" r:id="rId36"/>
    <p:sldId id="302" r:id="rId37"/>
    <p:sldId id="322" r:id="rId38"/>
    <p:sldId id="303" r:id="rId39"/>
    <p:sldId id="345"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y Fox" initials="LF" lastIdx="1" clrIdx="0">
    <p:extLst>
      <p:ext uri="{19B8F6BF-5375-455C-9EA6-DF929625EA0E}">
        <p15:presenceInfo xmlns:p15="http://schemas.microsoft.com/office/powerpoint/2012/main" userId="6fbc5dbe53d772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4"/>
    <a:srgbClr val="FAD61E"/>
    <a:srgbClr val="B8DE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219" autoAdjust="0"/>
  </p:normalViewPr>
  <p:slideViewPr>
    <p:cSldViewPr snapToGrid="0">
      <p:cViewPr varScale="1">
        <p:scale>
          <a:sx n="74" d="100"/>
          <a:sy n="74" d="100"/>
        </p:scale>
        <p:origin x="848"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a:latin typeface="+mn-lt"/>
                <a:cs typeface="Times New Roman" panose="02020603050405020304" pitchFamily="18" charset="0"/>
              </a:defRPr>
            </a:pPr>
            <a:r>
              <a:rPr lang="en-US" sz="1100" b="1" dirty="0">
                <a:latin typeface="Cambria" panose="02040503050406030204" pitchFamily="18" charset="0"/>
                <a:ea typeface="Cambria" panose="02040503050406030204" pitchFamily="18" charset="0"/>
                <a:cs typeface="Times New Roman" panose="02020603050405020304" pitchFamily="18" charset="0"/>
              </a:rPr>
              <a:t>Citywide Guns Recovered </a:t>
            </a:r>
          </a:p>
          <a:p>
            <a:pPr>
              <a:defRPr sz="1200" b="1">
                <a:latin typeface="+mn-lt"/>
                <a:cs typeface="Times New Roman" panose="02020603050405020304" pitchFamily="18" charset="0"/>
              </a:defRPr>
            </a:pPr>
            <a:r>
              <a:rPr lang="en-US" sz="1100" b="1" dirty="0">
                <a:latin typeface="Cambria" panose="02040503050406030204" pitchFamily="18" charset="0"/>
                <a:ea typeface="Cambria" panose="02040503050406030204" pitchFamily="18" charset="0"/>
                <a:cs typeface="Times New Roman" panose="02020603050405020304" pitchFamily="18" charset="0"/>
              </a:rPr>
              <a:t>by Police</a:t>
            </a:r>
            <a:r>
              <a:rPr lang="en-US" sz="1100" b="1" baseline="0" dirty="0">
                <a:latin typeface="Cambria" panose="02040503050406030204" pitchFamily="18" charset="0"/>
                <a:ea typeface="Cambria" panose="02040503050406030204" pitchFamily="18" charset="0"/>
                <a:cs typeface="Times New Roman" panose="02020603050405020304" pitchFamily="18" charset="0"/>
              </a:rPr>
              <a:t> Activity Type </a:t>
            </a:r>
            <a:endParaRPr lang="en-US" sz="1100" b="1" dirty="0">
              <a:latin typeface="Cambria" panose="02040503050406030204" pitchFamily="18" charset="0"/>
              <a:ea typeface="Cambria" panose="02040503050406030204" pitchFamily="18" charset="0"/>
              <a:cs typeface="Times New Roman" panose="02020603050405020304" pitchFamily="18" charset="0"/>
            </a:endParaRPr>
          </a:p>
        </c:rich>
      </c:tx>
      <c:layout/>
      <c:overlay val="0"/>
    </c:title>
    <c:autoTitleDeleted val="0"/>
    <c:plotArea>
      <c:layout>
        <c:manualLayout>
          <c:layoutTarget val="inner"/>
          <c:xMode val="edge"/>
          <c:yMode val="edge"/>
          <c:x val="0"/>
          <c:y val="0.13015900358126187"/>
          <c:w val="1"/>
          <c:h val="0.71272958315369084"/>
        </c:manualLayout>
      </c:layout>
      <c:barChart>
        <c:barDir val="col"/>
        <c:grouping val="clustered"/>
        <c:varyColors val="0"/>
        <c:ser>
          <c:idx val="0"/>
          <c:order val="0"/>
          <c:tx>
            <c:strRef>
              <c:f>Sheet1!$B$1</c:f>
              <c:strCache>
                <c:ptCount val="1"/>
                <c:pt idx="0">
                  <c:v>2020</c:v>
                </c:pt>
              </c:strCache>
            </c:strRef>
          </c:tx>
          <c:spPr>
            <a:solidFill>
              <a:schemeClr val="accent1">
                <a:lumMod val="50000"/>
              </a:schemeClr>
            </a:solidFill>
          </c:spPr>
          <c:invertIfNegative val="0"/>
          <c:dLbls>
            <c:dLbl>
              <c:idx val="0"/>
              <c:layout>
                <c:manualLayout>
                  <c:x val="-1.3669756797641675E-2"/>
                  <c:y val="1.15274764634596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68-4B57-AC9F-8E074D198ECA}"/>
                </c:ext>
              </c:extLst>
            </c:dLbl>
            <c:dLbl>
              <c:idx val="1"/>
              <c:layout>
                <c:manualLayout>
                  <c:x val="0"/>
                  <c:y val="7.68491834774255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68-4B57-AC9F-8E074D198ECA}"/>
                </c:ext>
              </c:extLst>
            </c:dLbl>
            <c:dLbl>
              <c:idx val="2"/>
              <c:layout>
                <c:manualLayout>
                  <c:x val="-6.2893081761006293E-3"/>
                  <c:y val="1.15273775216138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68-4B57-AC9F-8E074D198ECA}"/>
                </c:ext>
              </c:extLst>
            </c:dLbl>
            <c:dLbl>
              <c:idx val="3"/>
              <c:layout>
                <c:manualLayout>
                  <c:x val="4.1813738799891393E-4"/>
                  <c:y val="1.12701349620081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68-4B57-AC9F-8E074D198ECA}"/>
                </c:ext>
              </c:extLst>
            </c:dLbl>
            <c:dLbl>
              <c:idx val="4"/>
              <c:layout>
                <c:manualLayout>
                  <c:x val="-1.393791293329713E-4"/>
                  <c:y val="1.53699686179462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C68-4B57-AC9F-8E074D198ECA}"/>
                </c:ext>
              </c:extLst>
            </c:dLbl>
            <c:spPr>
              <a:noFill/>
              <a:ln>
                <a:noFill/>
              </a:ln>
              <a:effectLst/>
            </c:spPr>
            <c:txPr>
              <a:bodyPr/>
              <a:lstStyle/>
              <a:p>
                <a:pPr>
                  <a:defRPr sz="800" b="1" baseline="0">
                    <a:solidFill>
                      <a:schemeClr val="tx1"/>
                    </a:solidFill>
                    <a:latin typeface="Cambria" panose="020405030504060302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Incident</c:v>
                </c:pt>
                <c:pt idx="1">
                  <c:v>Search Warrant</c:v>
                </c:pt>
                <c:pt idx="2">
                  <c:v>Subject Stop</c:v>
                </c:pt>
                <c:pt idx="3">
                  <c:v>Traffic Stop</c:v>
                </c:pt>
                <c:pt idx="4">
                  <c:v>Other Activities*</c:v>
                </c:pt>
              </c:strCache>
            </c:strRef>
          </c:cat>
          <c:val>
            <c:numRef>
              <c:f>Sheet1!$B$2:$B$6</c:f>
              <c:numCache>
                <c:formatCode>General</c:formatCode>
                <c:ptCount val="5"/>
                <c:pt idx="0" formatCode="#,##0">
                  <c:v>1947</c:v>
                </c:pt>
                <c:pt idx="1">
                  <c:v>515</c:v>
                </c:pt>
                <c:pt idx="2">
                  <c:v>91</c:v>
                </c:pt>
                <c:pt idx="3">
                  <c:v>354</c:v>
                </c:pt>
                <c:pt idx="4">
                  <c:v>190</c:v>
                </c:pt>
              </c:numCache>
            </c:numRef>
          </c:val>
          <c:extLst>
            <c:ext xmlns:c16="http://schemas.microsoft.com/office/drawing/2014/chart" uri="{C3380CC4-5D6E-409C-BE32-E72D297353CC}">
              <c16:uniqueId val="{00000005-4C68-4B57-AC9F-8E074D198ECA}"/>
            </c:ext>
          </c:extLst>
        </c:ser>
        <c:ser>
          <c:idx val="1"/>
          <c:order val="1"/>
          <c:tx>
            <c:strRef>
              <c:f>Sheet1!$C$1</c:f>
              <c:strCache>
                <c:ptCount val="1"/>
                <c:pt idx="0">
                  <c:v>2021</c:v>
                </c:pt>
              </c:strCache>
            </c:strRef>
          </c:tx>
          <c:spPr>
            <a:solidFill>
              <a:srgbClr val="B3C9D1"/>
            </a:solidFill>
          </c:spPr>
          <c:invertIfNegative val="0"/>
          <c:dLbls>
            <c:dLbl>
              <c:idx val="0"/>
              <c:layout>
                <c:manualLayout>
                  <c:x val="1.0130975007434416E-2"/>
                  <c:y val="7.684984308973114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C68-4B57-AC9F-8E074D198ECA}"/>
                </c:ext>
              </c:extLst>
            </c:dLbl>
            <c:dLbl>
              <c:idx val="1"/>
              <c:layout>
                <c:manualLayout>
                  <c:x val="-2.787582586659426E-4"/>
                  <c:y val="1.13558123609288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C68-4B57-AC9F-8E074D198ECA}"/>
                </c:ext>
              </c:extLst>
            </c:dLbl>
            <c:dLbl>
              <c:idx val="3"/>
              <c:layout>
                <c:manualLayout>
                  <c:x val="1.393791293329713E-4"/>
                  <c:y val="1.51983045154154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C68-4B57-AC9F-8E074D198ECA}"/>
                </c:ext>
              </c:extLst>
            </c:dLbl>
            <c:dLbl>
              <c:idx val="4"/>
              <c:layout>
                <c:manualLayout>
                  <c:x val="1.393791293329713E-4"/>
                  <c:y val="7.684984308973114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C68-4B57-AC9F-8E074D198ECA}"/>
                </c:ext>
              </c:extLst>
            </c:dLbl>
            <c:spPr>
              <a:noFill/>
              <a:ln>
                <a:noFill/>
              </a:ln>
              <a:effectLst/>
            </c:spPr>
            <c:txPr>
              <a:bodyPr/>
              <a:lstStyle/>
              <a:p>
                <a:pPr>
                  <a:defRPr sz="800" b="1" baseline="0">
                    <a:solidFill>
                      <a:schemeClr val="tx1"/>
                    </a:solidFill>
                    <a:latin typeface="Cambria" panose="020405030504060302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Incident</c:v>
                </c:pt>
                <c:pt idx="1">
                  <c:v>Search Warrant</c:v>
                </c:pt>
                <c:pt idx="2">
                  <c:v>Subject Stop</c:v>
                </c:pt>
                <c:pt idx="3">
                  <c:v>Traffic Stop</c:v>
                </c:pt>
                <c:pt idx="4">
                  <c:v>Other Activities*</c:v>
                </c:pt>
              </c:strCache>
            </c:strRef>
          </c:cat>
          <c:val>
            <c:numRef>
              <c:f>Sheet1!$C$2:$C$6</c:f>
              <c:numCache>
                <c:formatCode>General</c:formatCode>
                <c:ptCount val="5"/>
                <c:pt idx="0" formatCode="#,##0">
                  <c:v>2100</c:v>
                </c:pt>
                <c:pt idx="1">
                  <c:v>604</c:v>
                </c:pt>
                <c:pt idx="2">
                  <c:v>93</c:v>
                </c:pt>
                <c:pt idx="3">
                  <c:v>251</c:v>
                </c:pt>
                <c:pt idx="4">
                  <c:v>231</c:v>
                </c:pt>
              </c:numCache>
            </c:numRef>
          </c:val>
          <c:extLst>
            <c:ext xmlns:c16="http://schemas.microsoft.com/office/drawing/2014/chart" uri="{C3380CC4-5D6E-409C-BE32-E72D297353CC}">
              <c16:uniqueId val="{0000000A-4C68-4B57-AC9F-8E074D198ECA}"/>
            </c:ext>
          </c:extLst>
        </c:ser>
        <c:dLbls>
          <c:showLegendKey val="0"/>
          <c:showVal val="1"/>
          <c:showCatName val="0"/>
          <c:showSerName val="0"/>
          <c:showPercent val="0"/>
          <c:showBubbleSize val="0"/>
        </c:dLbls>
        <c:gapWidth val="150"/>
        <c:overlap val="-25"/>
        <c:axId val="38113664"/>
        <c:axId val="38115200"/>
      </c:barChart>
      <c:catAx>
        <c:axId val="38113664"/>
        <c:scaling>
          <c:orientation val="minMax"/>
        </c:scaling>
        <c:delete val="0"/>
        <c:axPos val="b"/>
        <c:numFmt formatCode="General" sourceLinked="0"/>
        <c:majorTickMark val="none"/>
        <c:minorTickMark val="none"/>
        <c:tickLblPos val="nextTo"/>
        <c:txPr>
          <a:bodyPr/>
          <a:lstStyle/>
          <a:p>
            <a:pPr>
              <a:defRPr sz="1050" b="1" baseline="0">
                <a:latin typeface="Cambria" panose="02040503050406030204" pitchFamily="18" charset="0"/>
                <a:cs typeface="Times New Roman" panose="02020603050405020304" pitchFamily="18" charset="0"/>
              </a:defRPr>
            </a:pPr>
            <a:endParaRPr lang="en-US"/>
          </a:p>
        </c:txPr>
        <c:crossAx val="38115200"/>
        <c:crosses val="autoZero"/>
        <c:auto val="1"/>
        <c:lblAlgn val="ctr"/>
        <c:lblOffset val="100"/>
        <c:noMultiLvlLbl val="0"/>
      </c:catAx>
      <c:valAx>
        <c:axId val="38115200"/>
        <c:scaling>
          <c:orientation val="minMax"/>
        </c:scaling>
        <c:delete val="1"/>
        <c:axPos val="l"/>
        <c:numFmt formatCode="#,##0" sourceLinked="1"/>
        <c:majorTickMark val="out"/>
        <c:minorTickMark val="none"/>
        <c:tickLblPos val="nextTo"/>
        <c:crossAx val="38113664"/>
        <c:crosses val="autoZero"/>
        <c:crossBetween val="between"/>
      </c:valAx>
    </c:plotArea>
    <c:legend>
      <c:legendPos val="t"/>
      <c:layout>
        <c:manualLayout>
          <c:xMode val="edge"/>
          <c:yMode val="edge"/>
          <c:x val="0.32502646185620238"/>
          <c:y val="0.13780699263669258"/>
          <c:w val="0.35617936908829795"/>
          <c:h val="6.7276619241038671E-2"/>
        </c:manualLayout>
      </c:layout>
      <c:overlay val="0"/>
      <c:txPr>
        <a:bodyPr/>
        <a:lstStyle/>
        <a:p>
          <a:pPr>
            <a:defRPr sz="1050" b="1" baseline="0">
              <a:latin typeface="Cambria" panose="020405030504060302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6FF52F64-F09A-4755-A16D-B8D6D435FEA9}" type="datetimeFigureOut">
              <a:rPr lang="en-US" smtClean="0"/>
              <a:t>2/28/2023</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1D6F1D14-E232-45CC-BEFD-228B6A2C17C2}" type="slidenum">
              <a:rPr lang="en-US" smtClean="0"/>
              <a:t>‹#›</a:t>
            </a:fld>
            <a:endParaRPr lang="en-US"/>
          </a:p>
        </p:txBody>
      </p:sp>
    </p:spTree>
    <p:extLst>
      <p:ext uri="{BB962C8B-B14F-4D97-AF65-F5344CB8AC3E}">
        <p14:creationId xmlns:p14="http://schemas.microsoft.com/office/powerpoint/2010/main" val="23351020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49253ACA-1AB2-49D0-857B-1D5DBD8D4F94}" type="datetimeFigureOut">
              <a:rPr lang="en-US" smtClean="0"/>
              <a:t>2/28/2023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7A609817-241B-441B-9868-16164F62C82A}" type="slidenum">
              <a:rPr lang="en-US" smtClean="0"/>
              <a:t>‹#›</a:t>
            </a:fld>
            <a:endParaRPr lang="en-US"/>
          </a:p>
        </p:txBody>
      </p:sp>
    </p:spTree>
    <p:extLst>
      <p:ext uri="{BB962C8B-B14F-4D97-AF65-F5344CB8AC3E}">
        <p14:creationId xmlns:p14="http://schemas.microsoft.com/office/powerpoint/2010/main" val="22891693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408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for first paragraph: https://everystat.org/wp-content/uploads/2021/02/Gun-Violence-in-Wisconsin-2.9.2021.pdf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Cost of gun violence: </a:t>
            </a:r>
            <a:r>
              <a:rPr lang="en-US" sz="1200" kern="1200" dirty="0" smtClean="0">
                <a:solidFill>
                  <a:schemeClr val="dk1"/>
                </a:solidFill>
                <a:effectLst/>
                <a:latin typeface="+mn-lt"/>
                <a:ea typeface="+mn-ea"/>
                <a:cs typeface="+mn-cs"/>
              </a:rPr>
              <a:t>(</a:t>
            </a:r>
            <a:r>
              <a:rPr lang="en-US" sz="1200" b="1" kern="1200" dirty="0" err="1" smtClean="0">
                <a:solidFill>
                  <a:schemeClr val="dk1"/>
                </a:solidFill>
                <a:effectLst/>
                <a:latin typeface="+mn-lt"/>
                <a:ea typeface="+mn-ea"/>
                <a:cs typeface="+mn-cs"/>
              </a:rPr>
              <a:t>Giffords</a:t>
            </a:r>
            <a:r>
              <a:rPr lang="en-US" sz="1200" b="1" kern="1200" dirty="0" smtClean="0">
                <a:solidFill>
                  <a:schemeClr val="dk1"/>
                </a:solidFill>
                <a:effectLst/>
                <a:latin typeface="+mn-lt"/>
                <a:ea typeface="+mn-ea"/>
                <a:cs typeface="+mn-cs"/>
              </a:rPr>
              <a:t> Law Center</a:t>
            </a:r>
            <a:r>
              <a:rPr lang="en-US" sz="1200" kern="1200" dirty="0" smtClean="0">
                <a:solidFill>
                  <a:schemeClr val="dk1"/>
                </a:solidFill>
                <a:effectLst/>
                <a:latin typeface="+mn-lt"/>
                <a:ea typeface="+mn-ea"/>
                <a:cs typeface="+mn-cs"/>
              </a:rPr>
              <a:t>)</a:t>
            </a:r>
          </a:p>
          <a:p>
            <a:endParaRPr lang="en-US" dirty="0" smtClean="0"/>
          </a:p>
          <a:p>
            <a:r>
              <a:rPr lang="en-US" dirty="0" smtClean="0"/>
              <a:t>Confiscated</a:t>
            </a:r>
            <a:r>
              <a:rPr lang="en-US" baseline="0" dirty="0" smtClean="0"/>
              <a:t> guns: LA Times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2021 trends: </a:t>
            </a:r>
            <a:r>
              <a:rPr lang="en-US" sz="1200" b="1" kern="1200" dirty="0" smtClean="0">
                <a:solidFill>
                  <a:schemeClr val="dk1"/>
                </a:solidFill>
                <a:effectLst/>
                <a:latin typeface="+mn-lt"/>
                <a:ea typeface="+mn-ea"/>
                <a:cs typeface="+mn-cs"/>
              </a:rPr>
              <a:t>(JS Online, Milwaukee Homicide Review Commission)</a:t>
            </a:r>
          </a:p>
          <a:p>
            <a:endParaRPr lang="en-US" baseline="0" dirty="0" smtClean="0"/>
          </a:p>
          <a:p>
            <a:r>
              <a:rPr lang="en-US" baseline="0" dirty="0" smtClean="0"/>
              <a:t>Madison NBC15.com</a:t>
            </a:r>
          </a:p>
          <a:p>
            <a:endParaRPr lang="en-US" dirty="0"/>
          </a:p>
        </p:txBody>
      </p:sp>
    </p:spTree>
    <p:extLst>
      <p:ext uri="{BB962C8B-B14F-4D97-AF65-F5344CB8AC3E}">
        <p14:creationId xmlns:p14="http://schemas.microsoft.com/office/powerpoint/2010/main" val="16388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736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816">
              <a:defRPr/>
            </a:pPr>
            <a:endParaRPr lang="en-US" dirty="0"/>
          </a:p>
        </p:txBody>
      </p:sp>
    </p:spTree>
    <p:extLst>
      <p:ext uri="{BB962C8B-B14F-4D97-AF65-F5344CB8AC3E}">
        <p14:creationId xmlns:p14="http://schemas.microsoft.com/office/powerpoint/2010/main" val="222518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816">
              <a:defRPr/>
            </a:pPr>
            <a:endParaRPr lang="en-US" dirty="0"/>
          </a:p>
        </p:txBody>
      </p:sp>
    </p:spTree>
    <p:extLst>
      <p:ext uri="{BB962C8B-B14F-4D97-AF65-F5344CB8AC3E}">
        <p14:creationId xmlns:p14="http://schemas.microsoft.com/office/powerpoint/2010/main" val="288016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816">
              <a:defRPr/>
            </a:pPr>
            <a:endParaRPr lang="en-US" dirty="0"/>
          </a:p>
        </p:txBody>
      </p:sp>
    </p:spTree>
    <p:extLst>
      <p:ext uri="{BB962C8B-B14F-4D97-AF65-F5344CB8AC3E}">
        <p14:creationId xmlns:p14="http://schemas.microsoft.com/office/powerpoint/2010/main" val="2855847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for infant mortality</a:t>
            </a:r>
            <a:r>
              <a:rPr lang="en-US" baseline="0" dirty="0" smtClean="0"/>
              <a:t> in second paragraph</a:t>
            </a:r>
            <a:r>
              <a:rPr lang="en-US" dirty="0" smtClean="0"/>
              <a:t>: https://www.dhs.wisconsin.gov/publications/p03091-2022-02.pdf </a:t>
            </a:r>
          </a:p>
          <a:p>
            <a:endParaRPr lang="en-US" dirty="0" smtClean="0"/>
          </a:p>
          <a:p>
            <a:r>
              <a:rPr lang="en-US" dirty="0" smtClean="0"/>
              <a:t>Source for 53206:</a:t>
            </a:r>
            <a:r>
              <a:rPr lang="en-US" baseline="0" dirty="0" smtClean="0"/>
              <a:t> ?</a:t>
            </a:r>
          </a:p>
          <a:p>
            <a:endParaRPr lang="en-US" baseline="0" dirty="0" smtClean="0"/>
          </a:p>
          <a:p>
            <a:r>
              <a:rPr lang="en-US" baseline="0" dirty="0" smtClean="0"/>
              <a:t>Source for paragraph three and four (highest in nation and mother’s risks): https://docs.legis.wisconsin.gov/misc/lfb/budget/2021_23_biennial_budget/302_budget_papers/356_health_services_public_health_black_women_s_health_and_reducing_disparities_in_infant_and_maternal_mortality.pdf</a:t>
            </a:r>
          </a:p>
          <a:p>
            <a:endParaRPr lang="en-US" baseline="0" dirty="0" smtClean="0"/>
          </a:p>
          <a:p>
            <a:endParaRPr lang="en-US" dirty="0"/>
          </a:p>
        </p:txBody>
      </p:sp>
    </p:spTree>
    <p:extLst>
      <p:ext uri="{BB962C8B-B14F-4D97-AF65-F5344CB8AC3E}">
        <p14:creationId xmlns:p14="http://schemas.microsoft.com/office/powerpoint/2010/main" val="2345174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289410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62373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6955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530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519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103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https://docs.legis.wisconsin.gov/misc/lfb/budget/2021_23_biennial_budget/302_budget_papers/356_health_services_public_health_black_women_s_health_and_reducing_disparities_in_infant_and_maternal_mortality.pdf</a:t>
            </a:r>
            <a:endParaRPr lang="en-US" dirty="0"/>
          </a:p>
        </p:txBody>
      </p:sp>
    </p:spTree>
    <p:extLst>
      <p:ext uri="{BB962C8B-B14F-4D97-AF65-F5344CB8AC3E}">
        <p14:creationId xmlns:p14="http://schemas.microsoft.com/office/powerpoint/2010/main" val="201713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Source</a:t>
            </a:r>
            <a:r>
              <a:rPr lang="en-US" sz="1200" b="0" i="0" u="none" strike="noStrike" kern="1200" baseline="0" dirty="0" smtClean="0">
                <a:solidFill>
                  <a:schemeClr val="tx1"/>
                </a:solidFill>
                <a:effectLst/>
                <a:latin typeface="+mn-lt"/>
                <a:ea typeface="+mn-ea"/>
                <a:cs typeface="+mn-cs"/>
              </a:rPr>
              <a:t> for first paragraph: </a:t>
            </a:r>
            <a:r>
              <a:rPr lang="en-US" sz="1200" b="0" i="0" u="none" strike="noStrike" kern="1200" dirty="0" smtClean="0">
                <a:solidFill>
                  <a:schemeClr val="tx1"/>
                </a:solidFill>
                <a:effectLst/>
                <a:latin typeface="+mn-lt"/>
                <a:ea typeface="+mn-ea"/>
                <a:cs typeface="+mn-cs"/>
              </a:rPr>
              <a:t>https://www.dhs.wisconsin.gov/minority-health/population/afriamer-pop.htm#:~:text=Nearly%2090%20percent%20of%20Wisconsin's,Kenosha%2C%20Rock%2C%20and%20Waukesha.</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Source for second paragraph: https://www.aecf.org/resources/2021-kids-count-data-book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MPS source: https://mps.milwaukee.k12.wi.us/en/District/About-MPS/School-Board/Office-of-Accountability-Efficiency/Public-Items-Emjay/District-Enrollment.htm</a:t>
            </a:r>
          </a:p>
        </p:txBody>
      </p:sp>
    </p:spTree>
    <p:extLst>
      <p:ext uri="{BB962C8B-B14F-4D97-AF65-F5344CB8AC3E}">
        <p14:creationId xmlns:p14="http://schemas.microsoft.com/office/powerpoint/2010/main" val="3749180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Graduation rate source: https://dpi.wi.gov/news/releases/2020/graduation-rates-wisconsin-continue-rise-class-2019 </a:t>
            </a:r>
          </a:p>
          <a:p>
            <a:endParaRPr lang="en-US" dirty="0" smtClean="0"/>
          </a:p>
          <a:p>
            <a:r>
              <a:rPr lang="en-US" dirty="0" smtClean="0"/>
              <a:t>47</a:t>
            </a:r>
            <a:r>
              <a:rPr lang="en-US" baseline="30000" dirty="0" smtClean="0"/>
              <a:t>th</a:t>
            </a:r>
            <a:r>
              <a:rPr lang="en-US" baseline="0" dirty="0" smtClean="0"/>
              <a:t> highest gap: https://wallethub.com/edu/states-education-with-the-most-racial-equality/75962 </a:t>
            </a:r>
            <a:endParaRPr lang="en-US" dirty="0" smtClean="0"/>
          </a:p>
          <a:p>
            <a:endParaRPr lang="en-US" dirty="0" smtClean="0"/>
          </a:p>
          <a:p>
            <a:r>
              <a:rPr lang="en-US" dirty="0" smtClean="0"/>
              <a:t>Bilingual-bicultural</a:t>
            </a:r>
            <a:r>
              <a:rPr lang="en-US" baseline="0" dirty="0" smtClean="0"/>
              <a:t> aid source: https://docs.legis.wisconsin.gov/misc/lfb/budget/2021_23_biennial_budget/302_budget_papers/508_public_instruction_categorical_aids_bilingual_bicultural_aids.pdf</a:t>
            </a:r>
            <a:endParaRPr lang="en-US" dirty="0"/>
          </a:p>
        </p:txBody>
      </p:sp>
    </p:spTree>
    <p:extLst>
      <p:ext uri="{BB962C8B-B14F-4D97-AF65-F5344CB8AC3E}">
        <p14:creationId xmlns:p14="http://schemas.microsoft.com/office/powerpoint/2010/main" val="101084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3568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401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https://docs.legis.wisconsin.gov/misc/lfb/budget/2021_23_biennial_budget/302_budget_papers/507_public_instruction_categorical_aids_mental_health_programs.pdf </a:t>
            </a:r>
            <a:endParaRPr lang="en-US" dirty="0"/>
          </a:p>
        </p:txBody>
      </p:sp>
    </p:spTree>
    <p:extLst>
      <p:ext uri="{BB962C8B-B14F-4D97-AF65-F5344CB8AC3E}">
        <p14:creationId xmlns:p14="http://schemas.microsoft.com/office/powerpoint/2010/main" val="295930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087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9542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296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773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rPr>
              <a:t>Source: https://docs.legis.wisconsin.gov/misc/lfb/budget/2021_23_biennial_budget/302_budget_papers/118_administration_housing_and_homelessness__housing_grants_and_loans.pdf</a:t>
            </a:r>
          </a:p>
          <a:p>
            <a:endParaRPr lang="en-US" dirty="0"/>
          </a:p>
        </p:txBody>
      </p:sp>
    </p:spTree>
    <p:extLst>
      <p:ext uri="{BB962C8B-B14F-4D97-AF65-F5344CB8AC3E}">
        <p14:creationId xmlns:p14="http://schemas.microsoft.com/office/powerpoint/2010/main" val="370329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https://s3.documentcloud.org/documents/21084578/the-color-of-justice-racial-and-ethnic-disparity-in-state-prisons.pdf and https://www.documentcloud.org/documents/20478391-race-prison-sentence-felony-report-draft_2020_02_05 </a:t>
            </a:r>
          </a:p>
          <a:p>
            <a:endParaRPr lang="en-US" dirty="0" smtClean="0"/>
          </a:p>
          <a:p>
            <a:r>
              <a:rPr lang="en-US" dirty="0" smtClean="0"/>
              <a:t>Dashboard for inmate population: https://doc.wi.gov/Pages/DataResearch/DataAndReports.aspx </a:t>
            </a:r>
            <a:endParaRPr lang="en-US" dirty="0"/>
          </a:p>
        </p:txBody>
      </p:sp>
    </p:spTree>
    <p:extLst>
      <p:ext uri="{BB962C8B-B14F-4D97-AF65-F5344CB8AC3E}">
        <p14:creationId xmlns:p14="http://schemas.microsoft.com/office/powerpoint/2010/main" val="260354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https://docs.legis.wisconsin.gov/misc/lfb/budget/2021_23_biennial_budget/302_budget_papers/243_corrections_adult_institutions_oakhill_correctional_institution_assisted_needs_facility.pdf </a:t>
            </a:r>
            <a:endParaRPr lang="en-US" dirty="0"/>
          </a:p>
        </p:txBody>
      </p:sp>
    </p:spTree>
    <p:extLst>
      <p:ext uri="{BB962C8B-B14F-4D97-AF65-F5344CB8AC3E}">
        <p14:creationId xmlns:p14="http://schemas.microsoft.com/office/powerpoint/2010/main" val="177570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https://docs.legis.wisconsin.gov/misc/lfb/budget/2021_23_biennial_budget/302_budget_papers/375_health_services_care_and_treatment_facilities_mendota_mental_health_unit_forensic_staffing_and_permanent_positions_for_forensic_units_at_sand_ridge_secure_treatment_center.pdf </a:t>
            </a:r>
            <a:endParaRPr lang="en-US" dirty="0"/>
          </a:p>
        </p:txBody>
      </p:sp>
    </p:spTree>
    <p:extLst>
      <p:ext uri="{BB962C8B-B14F-4D97-AF65-F5344CB8AC3E}">
        <p14:creationId xmlns:p14="http://schemas.microsoft.com/office/powerpoint/2010/main" val="311163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https://docs.legis.wisconsin.gov/misc/lfb/budget/2021_23_biennial_budget/302_budget_papers/375_health_services_care_and_treatment_facilities_mendota_mental_health_unit_forensic_staffing_and_permanent_positions_for_forensic_units_at_sand_ridge_secure_treatment_center.pdf</a:t>
            </a:r>
            <a:endParaRPr lang="en-US" dirty="0"/>
          </a:p>
        </p:txBody>
      </p:sp>
    </p:spTree>
    <p:extLst>
      <p:ext uri="{BB962C8B-B14F-4D97-AF65-F5344CB8AC3E}">
        <p14:creationId xmlns:p14="http://schemas.microsoft.com/office/powerpoint/2010/main" val="391560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val="68835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1E5D00-6EDA-49C8-B883-9850BE6A1374}"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168452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707BB-436D-4A98-A8DD-3F86FAB1CE21}"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90316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3BCF3A-71FD-4510-8130-0B7A8F9CAC1F}"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17122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2C45E-CF4F-422B-9751-5DAD1A1C05A3}"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383460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7E3B4E-5F5A-4227-BB07-CE37B56D86F6}" type="datetime1">
              <a:rPr lang="en-US" smtClean="0"/>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207016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79C2D2-8D86-434D-B385-FA0505E44EDF}"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22182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3A351-EA88-49E7-A545-1BB60DFB4F71}" type="datetime1">
              <a:rPr lang="en-US" smtClean="0"/>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44299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F6FC92-BB4E-427E-ACA1-A03CF4195046}" type="datetime1">
              <a:rPr lang="en-US" smtClean="0"/>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52150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417C7-C314-481A-BDE9-D267590AE3D1}" type="datetime1">
              <a:rPr lang="en-US" smtClean="0"/>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71386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2DD5232-A853-4FED-BF31-316723C6708A}"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108408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18BE98-1398-429C-96EC-650529C88F24}" type="datetime1">
              <a:rPr lang="en-US" smtClean="0"/>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C2093-036D-45D3-A810-517EC7459E21}" type="slidenum">
              <a:rPr lang="en-US" smtClean="0"/>
              <a:t>‹#›</a:t>
            </a:fld>
            <a:endParaRPr lang="en-US"/>
          </a:p>
        </p:txBody>
      </p:sp>
    </p:spTree>
    <p:extLst>
      <p:ext uri="{BB962C8B-B14F-4D97-AF65-F5344CB8AC3E}">
        <p14:creationId xmlns:p14="http://schemas.microsoft.com/office/powerpoint/2010/main" val="16380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1FFAF-881C-4293-8A0C-A316226A0485}" type="datetime1">
              <a:rPr lang="en-US" smtClean="0"/>
              <a:t>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C2093-036D-45D3-A810-517EC7459E21}" type="slidenum">
              <a:rPr lang="en-US" smtClean="0"/>
              <a:t>‹#›</a:t>
            </a:fld>
            <a:endParaRPr lang="en-US"/>
          </a:p>
        </p:txBody>
      </p:sp>
    </p:spTree>
    <p:extLst>
      <p:ext uri="{BB962C8B-B14F-4D97-AF65-F5344CB8AC3E}">
        <p14:creationId xmlns:p14="http://schemas.microsoft.com/office/powerpoint/2010/main" val="171680391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4417" y="233151"/>
            <a:ext cx="11554048" cy="6499152"/>
          </a:xfrm>
          <a:prstGeom prst="rect">
            <a:avLst/>
          </a:prstGeom>
        </p:spPr>
      </p:pic>
    </p:spTree>
    <p:extLst>
      <p:ext uri="{BB962C8B-B14F-4D97-AF65-F5344CB8AC3E}">
        <p14:creationId xmlns:p14="http://schemas.microsoft.com/office/powerpoint/2010/main" val="1886547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2752" y="187337"/>
            <a:ext cx="11806813" cy="657162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47654347"/>
              </p:ext>
            </p:extLst>
          </p:nvPr>
        </p:nvGraphicFramePr>
        <p:xfrm>
          <a:off x="447038" y="1105989"/>
          <a:ext cx="11318239" cy="5218291"/>
        </p:xfrm>
        <a:graphic>
          <a:graphicData uri="http://schemas.openxmlformats.org/drawingml/2006/table">
            <a:tbl>
              <a:tblPr firstRow="1" bandRow="1">
                <a:tableStyleId>{5C22544A-7EE6-4342-B048-85BDC9FD1C3A}</a:tableStyleId>
              </a:tblPr>
              <a:tblGrid>
                <a:gridCol w="11318239">
                  <a:extLst>
                    <a:ext uri="{9D8B030D-6E8A-4147-A177-3AD203B41FA5}">
                      <a16:colId xmlns:a16="http://schemas.microsoft.com/office/drawing/2014/main" val="2384223681"/>
                    </a:ext>
                  </a:extLst>
                </a:gridCol>
              </a:tblGrid>
              <a:tr h="342550">
                <a:tc>
                  <a:txBody>
                    <a:bodyPr/>
                    <a:lstStyle/>
                    <a:p>
                      <a:r>
                        <a:rPr lang="en-US" sz="2000" dirty="0" smtClean="0"/>
                        <a:t>Where</a:t>
                      </a:r>
                      <a:r>
                        <a:rPr lang="en-US" sz="2000" baseline="0" dirty="0" smtClean="0"/>
                        <a:t> Wisconsin is Currently</a:t>
                      </a:r>
                      <a:endParaRPr lang="en-US" sz="2000" dirty="0"/>
                    </a:p>
                  </a:txBody>
                  <a:tcPr/>
                </a:tc>
                <a:extLst>
                  <a:ext uri="{0D108BD9-81ED-4DB2-BD59-A6C34878D82A}">
                    <a16:rowId xmlns:a16="http://schemas.microsoft.com/office/drawing/2014/main" val="4087186864"/>
                  </a:ext>
                </a:extLst>
              </a:tr>
              <a:tr h="4822051">
                <a:tc>
                  <a:txBody>
                    <a:bodyPr/>
                    <a:lstStyle/>
                    <a:p>
                      <a:r>
                        <a:rPr lang="en-US" sz="1800" kern="1200" dirty="0" smtClean="0">
                          <a:solidFill>
                            <a:schemeClr val="dk1"/>
                          </a:solidFill>
                          <a:effectLst/>
                          <a:latin typeface="+mn-lt"/>
                          <a:ea typeface="+mn-ea"/>
                          <a:cs typeface="+mn-cs"/>
                        </a:rPr>
                        <a:t>Every year, an average of 177 people in Wisconsin die by gun homicides and 509 are wounded by gun assaults—a rate of 3.3 homicides and 8.8 assaults per 100,000 people. Wisconsin has the 33rd highest rate of gun homicides and gun assaults in the US. In Wisconsin, 74% of all homicides involve a gun, compared to 75% nationwide.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 </a:t>
                      </a:r>
                    </a:p>
                    <a:p>
                      <a:r>
                        <a:rPr lang="en-US" sz="1800" kern="1200" dirty="0" smtClean="0">
                          <a:solidFill>
                            <a:schemeClr val="dk1"/>
                          </a:solidFill>
                          <a:effectLst/>
                          <a:latin typeface="+mn-lt"/>
                          <a:ea typeface="+mn-ea"/>
                          <a:cs typeface="+mn-cs"/>
                        </a:rPr>
                        <a:t>Gun homicides, assaults, and shootings by police cost Wisconsin </a:t>
                      </a:r>
                      <a:r>
                        <a:rPr lang="en-US" sz="1800" b="1" kern="1200" dirty="0" smtClean="0">
                          <a:solidFill>
                            <a:schemeClr val="dk1"/>
                          </a:solidFill>
                          <a:effectLst/>
                          <a:latin typeface="+mn-lt"/>
                          <a:ea typeface="+mn-ea"/>
                          <a:cs typeface="+mn-cs"/>
                        </a:rPr>
                        <a:t>$2.9 billion</a:t>
                      </a:r>
                      <a:r>
                        <a:rPr lang="en-US" sz="1800" kern="1200" dirty="0" smtClean="0">
                          <a:solidFill>
                            <a:schemeClr val="dk1"/>
                          </a:solidFill>
                          <a:effectLst/>
                          <a:latin typeface="+mn-lt"/>
                          <a:ea typeface="+mn-ea"/>
                          <a:cs typeface="+mn-cs"/>
                        </a:rPr>
                        <a:t> each year. Wisconsin has the </a:t>
                      </a:r>
                      <a:r>
                        <a:rPr lang="en-US" sz="1800" b="1" kern="1200" dirty="0" smtClean="0">
                          <a:solidFill>
                            <a:schemeClr val="dk1"/>
                          </a:solidFill>
                          <a:effectLst/>
                          <a:latin typeface="+mn-lt"/>
                          <a:ea typeface="+mn-ea"/>
                          <a:cs typeface="+mn-cs"/>
                        </a:rPr>
                        <a:t>39th-highest</a:t>
                      </a:r>
                      <a:r>
                        <a:rPr lang="en-US" sz="1800" kern="1200" dirty="0" smtClean="0">
                          <a:solidFill>
                            <a:schemeClr val="dk1"/>
                          </a:solidFill>
                          <a:effectLst/>
                          <a:latin typeface="+mn-lt"/>
                          <a:ea typeface="+mn-ea"/>
                          <a:cs typeface="+mn-cs"/>
                        </a:rPr>
                        <a:t> cost of gun homicides, assault injuries, and shootings by police in the US at </a:t>
                      </a:r>
                      <a:r>
                        <a:rPr lang="en-US" sz="1800" b="1" kern="1200" dirty="0" smtClean="0">
                          <a:solidFill>
                            <a:schemeClr val="dk1"/>
                          </a:solidFill>
                          <a:effectLst/>
                          <a:latin typeface="+mn-lt"/>
                          <a:ea typeface="+mn-ea"/>
                          <a:cs typeface="+mn-cs"/>
                        </a:rPr>
                        <a:t>$514</a:t>
                      </a:r>
                      <a:r>
                        <a:rPr lang="en-US" sz="1800" kern="1200" dirty="0" smtClean="0">
                          <a:solidFill>
                            <a:schemeClr val="dk1"/>
                          </a:solidFill>
                          <a:effectLst/>
                          <a:latin typeface="+mn-lt"/>
                          <a:ea typeface="+mn-ea"/>
                          <a:cs typeface="+mn-cs"/>
                        </a:rPr>
                        <a:t> per person. </a:t>
                      </a:r>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In 2020, “Milwaukee police confiscated more than 3,000 guns last year during traffic stops and domestic dispute calls--an 18% increase from 2019."</a:t>
                      </a:r>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endParaRPr lang="en-US" sz="6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Unfortunately, 2021 was the worst year for gun violence in decades, surpassing even the high levels last year. There were 197 homicides in Milwaukee last year, surpassing the record of 190 homicides set in 2020, just the year before. 90% of these homicides were shootings. </a:t>
                      </a:r>
                      <a:br>
                        <a:rPr lang="en-US" sz="1800" kern="1200" dirty="0" smtClean="0">
                          <a:solidFill>
                            <a:schemeClr val="dk1"/>
                          </a:solidFill>
                          <a:effectLst/>
                          <a:latin typeface="+mn-lt"/>
                          <a:ea typeface="+mn-ea"/>
                          <a:cs typeface="+mn-cs"/>
                        </a:rPr>
                      </a:br>
                      <a:endParaRPr lang="en-US" sz="1800" kern="1200" dirty="0" smtClean="0">
                        <a:solidFill>
                          <a:schemeClr val="dk1"/>
                        </a:solidFill>
                        <a:effectLst/>
                        <a:latin typeface="+mn-lt"/>
                        <a:ea typeface="+mn-ea"/>
                        <a:cs typeface="+mn-cs"/>
                      </a:endParaRPr>
                    </a:p>
                    <a:p>
                      <a:endParaRPr lang="en-US" sz="10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In Madison, between 2019 and 2020, shots fired incidents increased from 144 to 250; Homicides almost tripled from four to 11. </a:t>
                      </a:r>
                      <a:endParaRPr lang="en-US" sz="1800" kern="1200" dirty="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3254023120"/>
                  </a:ext>
                </a:extLst>
              </a:tr>
            </a:tbl>
          </a:graphicData>
        </a:graphic>
      </p:graphicFrame>
      <p:sp>
        <p:nvSpPr>
          <p:cNvPr id="4" name="Title 1"/>
          <p:cNvSpPr>
            <a:spLocks noGrp="1"/>
          </p:cNvSpPr>
          <p:nvPr>
            <p:ph type="title"/>
          </p:nvPr>
        </p:nvSpPr>
        <p:spPr>
          <a:xfrm>
            <a:off x="848357" y="65315"/>
            <a:ext cx="10515600" cy="1325563"/>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PERSONAL SAFETY</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5784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5707707"/>
              </p:ext>
            </p:extLst>
          </p:nvPr>
        </p:nvGraphicFramePr>
        <p:xfrm>
          <a:off x="1619300" y="1512900"/>
          <a:ext cx="8973717" cy="4373762"/>
        </p:xfrm>
        <a:graphic>
          <a:graphicData uri="http://schemas.openxmlformats.org/drawingml/2006/table">
            <a:tbl>
              <a:tblPr firstRow="1" bandRow="1">
                <a:tableStyleId>{5C22544A-7EE6-4342-B048-85BDC9FD1C3A}</a:tableStyleId>
              </a:tblPr>
              <a:tblGrid>
                <a:gridCol w="8973717">
                  <a:extLst>
                    <a:ext uri="{9D8B030D-6E8A-4147-A177-3AD203B41FA5}">
                      <a16:colId xmlns:a16="http://schemas.microsoft.com/office/drawing/2014/main" val="1510740780"/>
                    </a:ext>
                  </a:extLst>
                </a:gridCol>
              </a:tblGrid>
              <a:tr h="594075">
                <a:tc>
                  <a:txBody>
                    <a:bodyPr/>
                    <a:lstStyle/>
                    <a:p>
                      <a:r>
                        <a:rPr lang="en-US" sz="1800" dirty="0" smtClean="0"/>
                        <a:t>Gov. Evers’ Proposed 2023-25 State Budget</a:t>
                      </a:r>
                      <a:endParaRPr lang="en-US" sz="1800" dirty="0"/>
                    </a:p>
                  </a:txBody>
                  <a:tcPr/>
                </a:tc>
                <a:extLst>
                  <a:ext uri="{0D108BD9-81ED-4DB2-BD59-A6C34878D82A}">
                    <a16:rowId xmlns:a16="http://schemas.microsoft.com/office/drawing/2014/main" val="2229277589"/>
                  </a:ext>
                </a:extLst>
              </a:tr>
              <a:tr h="674726">
                <a:tc>
                  <a:txBody>
                    <a:bodyPr/>
                    <a:lstStyle/>
                    <a:p>
                      <a:r>
                        <a:rPr lang="en-US" sz="1800" b="0" i="0" kern="1200" dirty="0" smtClean="0">
                          <a:solidFill>
                            <a:schemeClr val="dk1"/>
                          </a:solidFill>
                          <a:effectLst/>
                          <a:latin typeface="+mn-lt"/>
                          <a:ea typeface="+mn-ea"/>
                          <a:cs typeface="+mn-cs"/>
                        </a:rPr>
                        <a:t>$60 million to create a Civil Legal Assistance Grant Program</a:t>
                      </a:r>
                      <a:endParaRPr lang="en-US" sz="1800" b="0" dirty="0"/>
                    </a:p>
                  </a:txBody>
                  <a:tcPr>
                    <a:solidFill>
                      <a:srgbClr val="B8DEF1"/>
                    </a:solidFill>
                  </a:tcPr>
                </a:tc>
                <a:extLst>
                  <a:ext uri="{0D108BD9-81ED-4DB2-BD59-A6C34878D82A}">
                    <a16:rowId xmlns:a16="http://schemas.microsoft.com/office/drawing/2014/main" val="1899426164"/>
                  </a:ext>
                </a:extLst>
              </a:tr>
              <a:tr h="763811">
                <a:tc>
                  <a:txBody>
                    <a:bodyPr/>
                    <a:lstStyle/>
                    <a:p>
                      <a:r>
                        <a:rPr lang="en-US" sz="1800" b="0" i="0" kern="1200" dirty="0" smtClean="0">
                          <a:solidFill>
                            <a:schemeClr val="dk1"/>
                          </a:solidFill>
                          <a:effectLst/>
                          <a:latin typeface="+mn-lt"/>
                          <a:ea typeface="+mn-ea"/>
                          <a:cs typeface="+mn-cs"/>
                        </a:rPr>
                        <a:t>$20 million for after-school programming to keep kids safe and engaged</a:t>
                      </a:r>
                      <a:endParaRPr lang="en-US" sz="1800" dirty="0"/>
                    </a:p>
                  </a:txBody>
                  <a:tcPr>
                    <a:solidFill>
                      <a:srgbClr val="B8DEF1"/>
                    </a:solidFill>
                  </a:tcPr>
                </a:tc>
                <a:extLst>
                  <a:ext uri="{0D108BD9-81ED-4DB2-BD59-A6C34878D82A}">
                    <a16:rowId xmlns:a16="http://schemas.microsoft.com/office/drawing/2014/main" val="3505373663"/>
                  </a:ext>
                </a:extLst>
              </a:tr>
              <a:tr h="713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Universal background checks for firearm sales</a:t>
                      </a:r>
                    </a:p>
                  </a:txBody>
                  <a:tcPr>
                    <a:solidFill>
                      <a:srgbClr val="B8DEF1"/>
                    </a:solidFill>
                  </a:tcPr>
                </a:tc>
                <a:extLst>
                  <a:ext uri="{0D108BD9-81ED-4DB2-BD59-A6C34878D82A}">
                    <a16:rowId xmlns:a16="http://schemas.microsoft.com/office/drawing/2014/main" val="2513429187"/>
                  </a:ext>
                </a:extLst>
              </a:tr>
              <a:tr h="8728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$7,500,000 GPR annually to the Medical College of Wisconsin for their Wisconsin Community Safety Fund, which supports local, evidence-informed activities that enhance the safety and wellbeing of children, youth and families throughout Wisconsin and aim to prevent violence.</a:t>
                      </a:r>
                      <a:endParaRPr lang="en-US" sz="1800" baseline="0" dirty="0" smtClean="0"/>
                    </a:p>
                  </a:txBody>
                  <a:tcPr>
                    <a:solidFill>
                      <a:srgbClr val="B8DEF1"/>
                    </a:solidFill>
                  </a:tcPr>
                </a:tc>
                <a:extLst>
                  <a:ext uri="{0D108BD9-81ED-4DB2-BD59-A6C34878D82A}">
                    <a16:rowId xmlns:a16="http://schemas.microsoft.com/office/drawing/2014/main" val="3809205652"/>
                  </a:ext>
                </a:extLst>
              </a:tr>
              <a:tr h="7133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$60 million for traffic calming grants</a:t>
                      </a:r>
                    </a:p>
                  </a:txBody>
                  <a:tcPr>
                    <a:solidFill>
                      <a:srgbClr val="B8DEF1"/>
                    </a:solidFill>
                  </a:tcPr>
                </a:tc>
                <a:extLst>
                  <a:ext uri="{0D108BD9-81ED-4DB2-BD59-A6C34878D82A}">
                    <a16:rowId xmlns:a16="http://schemas.microsoft.com/office/drawing/2014/main" val="3125480125"/>
                  </a:ext>
                </a:extLst>
              </a:tr>
            </a:tbl>
          </a:graphicData>
        </a:graphic>
      </p:graphicFrame>
      <p:sp>
        <p:nvSpPr>
          <p:cNvPr id="6" name="Title 1"/>
          <p:cNvSpPr>
            <a:spLocks noGrp="1"/>
          </p:cNvSpPr>
          <p:nvPr>
            <p:ph type="title"/>
          </p:nvPr>
        </p:nvSpPr>
        <p:spPr>
          <a:xfrm>
            <a:off x="848359" y="187337"/>
            <a:ext cx="10515600" cy="1325563"/>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PERSONAL SAFETY</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31161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37786" y="125260"/>
            <a:ext cx="11874674" cy="6597086"/>
          </a:xfrm>
          <a:prstGeom prst="rect">
            <a:avLst/>
          </a:prstGeom>
        </p:spPr>
      </p:pic>
      <p:sp>
        <p:nvSpPr>
          <p:cNvPr id="2" name="Title 1"/>
          <p:cNvSpPr>
            <a:spLocks noGrp="1"/>
          </p:cNvSpPr>
          <p:nvPr>
            <p:ph type="title"/>
          </p:nvPr>
        </p:nvSpPr>
        <p:spPr>
          <a:xfrm>
            <a:off x="879713" y="342316"/>
            <a:ext cx="10470089" cy="990599"/>
          </a:xfrm>
        </p:spPr>
        <p:txBody>
          <a:bodyPr>
            <a:noAutofit/>
          </a:bodyPr>
          <a:lstStyle/>
          <a:p>
            <a:pPr algn="ctr"/>
            <a:r>
              <a:rPr lang="en-US"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MILWAUKEE CITYWIDE PART I CRIME</a:t>
            </a:r>
            <a:endParaRPr lang="en-US"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5540806"/>
              </p:ext>
            </p:extLst>
          </p:nvPr>
        </p:nvGraphicFramePr>
        <p:xfrm>
          <a:off x="2108410" y="1256881"/>
          <a:ext cx="8039875" cy="3642360"/>
        </p:xfrm>
        <a:graphic>
          <a:graphicData uri="http://schemas.openxmlformats.org/drawingml/2006/table">
            <a:tbl>
              <a:tblPr firstRow="1" bandRow="1">
                <a:tableStyleId>{5C22544A-7EE6-4342-B048-85BDC9FD1C3A}</a:tableStyleId>
              </a:tblPr>
              <a:tblGrid>
                <a:gridCol w="1943535">
                  <a:extLst>
                    <a:ext uri="{9D8B030D-6E8A-4147-A177-3AD203B41FA5}">
                      <a16:colId xmlns:a16="http://schemas.microsoft.com/office/drawing/2014/main" val="20000"/>
                    </a:ext>
                  </a:extLst>
                </a:gridCol>
                <a:gridCol w="894711">
                  <a:extLst>
                    <a:ext uri="{9D8B030D-6E8A-4147-A177-3AD203B41FA5}">
                      <a16:colId xmlns:a16="http://schemas.microsoft.com/office/drawing/2014/main" val="20001"/>
                    </a:ext>
                  </a:extLst>
                </a:gridCol>
                <a:gridCol w="889613">
                  <a:extLst>
                    <a:ext uri="{9D8B030D-6E8A-4147-A177-3AD203B41FA5}">
                      <a16:colId xmlns:a16="http://schemas.microsoft.com/office/drawing/2014/main" val="20002"/>
                    </a:ext>
                  </a:extLst>
                </a:gridCol>
                <a:gridCol w="847267">
                  <a:extLst>
                    <a:ext uri="{9D8B030D-6E8A-4147-A177-3AD203B41FA5}">
                      <a16:colId xmlns:a16="http://schemas.microsoft.com/office/drawing/2014/main" val="20003"/>
                    </a:ext>
                  </a:extLst>
                </a:gridCol>
                <a:gridCol w="847267">
                  <a:extLst>
                    <a:ext uri="{9D8B030D-6E8A-4147-A177-3AD203B41FA5}">
                      <a16:colId xmlns:a16="http://schemas.microsoft.com/office/drawing/2014/main" val="1699661327"/>
                    </a:ext>
                  </a:extLst>
                </a:gridCol>
                <a:gridCol w="847267">
                  <a:extLst>
                    <a:ext uri="{9D8B030D-6E8A-4147-A177-3AD203B41FA5}">
                      <a16:colId xmlns:a16="http://schemas.microsoft.com/office/drawing/2014/main" val="3094862786"/>
                    </a:ext>
                  </a:extLst>
                </a:gridCol>
                <a:gridCol w="847267">
                  <a:extLst>
                    <a:ext uri="{9D8B030D-6E8A-4147-A177-3AD203B41FA5}">
                      <a16:colId xmlns:a16="http://schemas.microsoft.com/office/drawing/2014/main" val="733182312"/>
                    </a:ext>
                  </a:extLst>
                </a:gridCol>
                <a:gridCol w="922948">
                  <a:extLst>
                    <a:ext uri="{9D8B030D-6E8A-4147-A177-3AD203B41FA5}">
                      <a16:colId xmlns:a16="http://schemas.microsoft.com/office/drawing/2014/main" val="3072677848"/>
                    </a:ext>
                  </a:extLst>
                </a:gridCol>
              </a:tblGrid>
              <a:tr h="137065">
                <a:tc>
                  <a:txBody>
                    <a:bodyPr/>
                    <a:lstStyle/>
                    <a:p>
                      <a:pPr algn="l"/>
                      <a:r>
                        <a:rPr lang="en-US" sz="1150" dirty="0">
                          <a:latin typeface="Calibri" panose="020F0502020204030204" pitchFamily="34" charset="0"/>
                          <a:cs typeface="Calibri" panose="020F0502020204030204" pitchFamily="34" charset="0"/>
                        </a:rPr>
                        <a:t>Offense</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2017</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2018</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2021</a:t>
                      </a:r>
                    </a:p>
                  </a:txBody>
                  <a:tcPr anchor="ctr">
                    <a:solidFill>
                      <a:schemeClr val="accent1"/>
                    </a:solidFill>
                  </a:tcPr>
                </a:tc>
                <a:tc>
                  <a:txBody>
                    <a:bodyPr/>
                    <a:lstStyle/>
                    <a:p>
                      <a:pPr algn="ctr"/>
                      <a:r>
                        <a:rPr lang="en-US" sz="1150" dirty="0" smtClean="0">
                          <a:solidFill>
                            <a:schemeClr val="bg1"/>
                          </a:solidFill>
                          <a:latin typeface="Calibri" panose="020F0502020204030204" pitchFamily="34" charset="0"/>
                          <a:cs typeface="Calibri" panose="020F0502020204030204" pitchFamily="34" charset="0"/>
                        </a:rPr>
                        <a:t>2022</a:t>
                      </a:r>
                      <a:endParaRPr lang="en-US" sz="1150"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a:txBody>
                    <a:bodyPr/>
                    <a:lstStyle/>
                    <a:p>
                      <a:pPr algn="ctr"/>
                      <a:r>
                        <a:rPr lang="en-US" sz="1150" dirty="0" smtClean="0">
                          <a:solidFill>
                            <a:schemeClr val="bg1"/>
                          </a:solidFill>
                          <a:latin typeface="Calibri" panose="020F0502020204030204" pitchFamily="34" charset="0"/>
                          <a:cs typeface="Calibri" panose="020F0502020204030204" pitchFamily="34" charset="0"/>
                        </a:rPr>
                        <a:t>21-22                  </a:t>
                      </a:r>
                      <a:r>
                        <a:rPr lang="en-US" sz="1150" dirty="0">
                          <a:solidFill>
                            <a:schemeClr val="bg1"/>
                          </a:solidFill>
                          <a:latin typeface="Calibri" panose="020F0502020204030204" pitchFamily="34" charset="0"/>
                          <a:cs typeface="Calibri" panose="020F0502020204030204" pitchFamily="34" charset="0"/>
                        </a:rPr>
                        <a:t>% Change</a:t>
                      </a:r>
                    </a:p>
                  </a:txBody>
                  <a:tcPr>
                    <a:solidFill>
                      <a:schemeClr val="accent1"/>
                    </a:solidFill>
                  </a:tcPr>
                </a:tc>
                <a:extLst>
                  <a:ext uri="{0D108BD9-81ED-4DB2-BD59-A6C34878D82A}">
                    <a16:rowId xmlns:a16="http://schemas.microsoft.com/office/drawing/2014/main" val="10000"/>
                  </a:ext>
                </a:extLst>
              </a:tr>
              <a:tr h="261628">
                <a:tc>
                  <a:txBody>
                    <a:bodyPr/>
                    <a:lstStyle/>
                    <a:p>
                      <a:r>
                        <a:rPr lang="en-US" sz="1150" i="0" dirty="0">
                          <a:solidFill>
                            <a:schemeClr val="tx1"/>
                          </a:solidFill>
                          <a:latin typeface="Calibri" panose="020F0502020204030204" pitchFamily="34" charset="0"/>
                          <a:cs typeface="Calibri" panose="020F0502020204030204" pitchFamily="34" charset="0"/>
                        </a:rPr>
                        <a:t>Homicide</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119</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99</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97</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190</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194</a:t>
                      </a:r>
                    </a:p>
                  </a:txBody>
                  <a:tcPr anchor="ctr">
                    <a:solidFill>
                      <a:srgbClr val="B8DEF1"/>
                    </a:solidFill>
                  </a:tcPr>
                </a:tc>
                <a:tc>
                  <a:txBody>
                    <a:bodyPr/>
                    <a:lstStyle/>
                    <a:p>
                      <a:pPr algn="ctr"/>
                      <a:r>
                        <a:rPr lang="en-US" sz="1150" i="0" dirty="0" smtClean="0">
                          <a:solidFill>
                            <a:schemeClr val="tx1"/>
                          </a:solidFill>
                          <a:latin typeface="Calibri" panose="020F0502020204030204" pitchFamily="34" charset="0"/>
                          <a:cs typeface="Calibri" panose="020F0502020204030204" pitchFamily="34" charset="0"/>
                        </a:rPr>
                        <a:t>214</a:t>
                      </a:r>
                      <a:endParaRPr lang="en-US" sz="115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a:r>
                        <a:rPr lang="en-US" sz="1150" i="1" dirty="0" smtClean="0">
                          <a:solidFill>
                            <a:srgbClr val="C00000"/>
                          </a:solidFill>
                          <a:latin typeface="Calibri" panose="020F0502020204030204" pitchFamily="34" charset="0"/>
                          <a:cs typeface="Calibri" panose="020F0502020204030204" pitchFamily="34" charset="0"/>
                        </a:rPr>
                        <a:t>11%</a:t>
                      </a:r>
                      <a:endParaRPr lang="en-US" sz="1150" i="1" dirty="0">
                        <a:solidFill>
                          <a:srgbClr val="C00000"/>
                        </a:solidFill>
                        <a:latin typeface="Calibri" panose="020F0502020204030204" pitchFamily="34" charset="0"/>
                        <a:cs typeface="Calibri" panose="020F0502020204030204" pitchFamily="34" charset="0"/>
                      </a:endParaRPr>
                    </a:p>
                  </a:txBody>
                  <a:tcPr anchor="ctr">
                    <a:solidFill>
                      <a:srgbClr val="B8DEF1"/>
                    </a:solidFill>
                  </a:tcPr>
                </a:tc>
                <a:extLst>
                  <a:ext uri="{0D108BD9-81ED-4DB2-BD59-A6C34878D82A}">
                    <a16:rowId xmlns:a16="http://schemas.microsoft.com/office/drawing/2014/main" val="10001"/>
                  </a:ext>
                </a:extLst>
              </a:tr>
              <a:tr h="261628">
                <a:tc>
                  <a:txBody>
                    <a:bodyPr/>
                    <a:lstStyle/>
                    <a:p>
                      <a:r>
                        <a:rPr lang="en-US" sz="1150" i="0" dirty="0">
                          <a:solidFill>
                            <a:schemeClr val="tx1"/>
                          </a:solidFill>
                          <a:latin typeface="Calibri" panose="020F0502020204030204" pitchFamily="34" charset="0"/>
                          <a:cs typeface="Calibri" panose="020F0502020204030204" pitchFamily="34" charset="0"/>
                        </a:rPr>
                        <a:t>Rape</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435</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502</a:t>
                      </a:r>
                    </a:p>
                  </a:txBody>
                  <a:tcPr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468</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491</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496</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480</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00B050"/>
                          </a:solidFill>
                          <a:effectLst/>
                          <a:latin typeface="Calibri" panose="020F0502020204030204" pitchFamily="34" charset="0"/>
                          <a:cs typeface="Calibri" panose="020F0502020204030204" pitchFamily="34" charset="0"/>
                        </a:rPr>
                        <a:t>-5%</a:t>
                      </a:r>
                      <a:endParaRPr lang="en-US" sz="1150" b="0" i="1"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2"/>
                  </a:ext>
                </a:extLst>
              </a:tr>
              <a:tr h="261628">
                <a:tc>
                  <a:txBody>
                    <a:bodyPr/>
                    <a:lstStyle/>
                    <a:p>
                      <a:pPr algn="l"/>
                      <a:r>
                        <a:rPr lang="en-US" sz="1150" i="0" dirty="0">
                          <a:solidFill>
                            <a:schemeClr val="tx1"/>
                          </a:solidFill>
                          <a:latin typeface="Calibri" panose="020F0502020204030204" pitchFamily="34" charset="0"/>
                          <a:cs typeface="Calibri" panose="020F0502020204030204" pitchFamily="34" charset="0"/>
                        </a:rPr>
                        <a:t>Robbery</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2,950</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2,317</a:t>
                      </a:r>
                    </a:p>
                  </a:txBody>
                  <a:tcPr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1,981</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2,085</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2,077</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1,803</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1B9315"/>
                          </a:solidFill>
                          <a:effectLst/>
                          <a:latin typeface="Calibri" panose="020F0502020204030204" pitchFamily="34" charset="0"/>
                          <a:cs typeface="Calibri" panose="020F0502020204030204" pitchFamily="34" charset="0"/>
                        </a:rPr>
                        <a:t>-13%</a:t>
                      </a:r>
                      <a:endParaRPr lang="en-US" sz="1150" b="0" i="1" u="none" strike="noStrike" dirty="0">
                        <a:solidFill>
                          <a:srgbClr val="1B9315"/>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3"/>
                  </a:ext>
                </a:extLst>
              </a:tr>
              <a:tr h="261628">
                <a:tc>
                  <a:txBody>
                    <a:bodyPr/>
                    <a:lstStyle/>
                    <a:p>
                      <a:pPr algn="l"/>
                      <a:r>
                        <a:rPr lang="en-US" sz="1150" i="0" dirty="0">
                          <a:solidFill>
                            <a:schemeClr val="tx1"/>
                          </a:solidFill>
                          <a:latin typeface="Calibri" panose="020F0502020204030204" pitchFamily="34" charset="0"/>
                          <a:cs typeface="Calibri" panose="020F0502020204030204" pitchFamily="34" charset="0"/>
                        </a:rPr>
                        <a:t>Aggravated</a:t>
                      </a:r>
                      <a:r>
                        <a:rPr lang="en-US" sz="1150" i="0" baseline="0" dirty="0">
                          <a:solidFill>
                            <a:schemeClr val="tx1"/>
                          </a:solidFill>
                          <a:latin typeface="Calibri" panose="020F0502020204030204" pitchFamily="34" charset="0"/>
                          <a:cs typeface="Calibri" panose="020F0502020204030204" pitchFamily="34" charset="0"/>
                        </a:rPr>
                        <a:t> Assault</a:t>
                      </a:r>
                      <a:endParaRPr lang="en-US" sz="115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6,101</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5,825</a:t>
                      </a:r>
                    </a:p>
                  </a:txBody>
                  <a:tcPr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5,745</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7,238</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7,471</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7,127</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00B050"/>
                          </a:solidFill>
                          <a:effectLst/>
                          <a:latin typeface="Calibri" panose="020F0502020204030204" pitchFamily="34" charset="0"/>
                          <a:cs typeface="Calibri" panose="020F0502020204030204" pitchFamily="34" charset="0"/>
                        </a:rPr>
                        <a:t>-5%</a:t>
                      </a:r>
                      <a:endParaRPr lang="en-US" sz="1150" b="0" i="1"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4"/>
                  </a:ext>
                </a:extLst>
              </a:tr>
              <a:tr h="261628">
                <a:tc>
                  <a:txBody>
                    <a:bodyPr/>
                    <a:lstStyle/>
                    <a:p>
                      <a:pPr algn="l"/>
                      <a:r>
                        <a:rPr lang="en-US" sz="1150" i="0" dirty="0">
                          <a:solidFill>
                            <a:schemeClr val="tx1"/>
                          </a:solidFill>
                          <a:latin typeface="Calibri" panose="020F0502020204030204" pitchFamily="34" charset="0"/>
                          <a:cs typeface="Calibri" panose="020F0502020204030204" pitchFamily="34" charset="0"/>
                        </a:rPr>
                        <a:t>Human</a:t>
                      </a:r>
                      <a:r>
                        <a:rPr lang="en-US" sz="1150" i="0" baseline="0" dirty="0">
                          <a:solidFill>
                            <a:schemeClr val="tx1"/>
                          </a:solidFill>
                          <a:latin typeface="Calibri" panose="020F0502020204030204" pitchFamily="34" charset="0"/>
                          <a:cs typeface="Calibri" panose="020F0502020204030204" pitchFamily="34" charset="0"/>
                        </a:rPr>
                        <a:t> Trafficking</a:t>
                      </a:r>
                      <a:endParaRPr lang="en-US" sz="115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28</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56</a:t>
                      </a:r>
                    </a:p>
                  </a:txBody>
                  <a:tcPr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57</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30</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12</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29</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a:r>
                        <a:rPr lang="en-US" sz="1150" i="1" dirty="0" smtClean="0">
                          <a:solidFill>
                            <a:srgbClr val="C00000"/>
                          </a:solidFill>
                          <a:latin typeface="Calibri" panose="020F0502020204030204" pitchFamily="34" charset="0"/>
                          <a:cs typeface="Calibri" panose="020F0502020204030204" pitchFamily="34" charset="0"/>
                        </a:rPr>
                        <a:t>142%</a:t>
                      </a:r>
                      <a:endParaRPr lang="en-US" sz="1150" i="1" dirty="0">
                        <a:solidFill>
                          <a:srgbClr val="C00000"/>
                        </a:solidFill>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5"/>
                  </a:ext>
                </a:extLst>
              </a:tr>
              <a:tr h="261628">
                <a:tc>
                  <a:txBody>
                    <a:bodyPr/>
                    <a:lstStyle/>
                    <a:p>
                      <a:pPr algn="l"/>
                      <a:r>
                        <a:rPr lang="en-US" sz="1150" b="1" i="1" dirty="0">
                          <a:solidFill>
                            <a:schemeClr val="tx1"/>
                          </a:solidFill>
                          <a:latin typeface="Calibri" panose="020F0502020204030204" pitchFamily="34" charset="0"/>
                          <a:cs typeface="Calibri" panose="020F0502020204030204" pitchFamily="34" charset="0"/>
                        </a:rPr>
                        <a:t>Total Violent Crime</a:t>
                      </a:r>
                    </a:p>
                  </a:txBody>
                  <a:tcPr anchor="ctr">
                    <a:solidFill>
                      <a:srgbClr val="B8DEF1"/>
                    </a:solidFill>
                  </a:tcPr>
                </a:tc>
                <a:tc>
                  <a:txBody>
                    <a:bodyPr/>
                    <a:lstStyle/>
                    <a:p>
                      <a:pPr algn="ctr"/>
                      <a:r>
                        <a:rPr lang="en-US" sz="1150" b="1" i="1" dirty="0">
                          <a:solidFill>
                            <a:schemeClr val="tx1"/>
                          </a:solidFill>
                          <a:latin typeface="Calibri" panose="020F0502020204030204" pitchFamily="34" charset="0"/>
                          <a:cs typeface="Calibri" panose="020F0502020204030204" pitchFamily="34" charset="0"/>
                        </a:rPr>
                        <a:t>9,633</a:t>
                      </a:r>
                    </a:p>
                  </a:txBody>
                  <a:tcPr anchor="ctr">
                    <a:solidFill>
                      <a:srgbClr val="B8DEF1"/>
                    </a:solidFill>
                  </a:tcPr>
                </a:tc>
                <a:tc>
                  <a:txBody>
                    <a:bodyPr/>
                    <a:lstStyle/>
                    <a:p>
                      <a:pPr algn="ctr"/>
                      <a:r>
                        <a:rPr lang="en-US" sz="1150" b="1" i="1" dirty="0">
                          <a:solidFill>
                            <a:schemeClr val="tx1"/>
                          </a:solidFill>
                          <a:latin typeface="Calibri" panose="020F0502020204030204" pitchFamily="34" charset="0"/>
                          <a:cs typeface="Calibri" panose="020F0502020204030204" pitchFamily="34" charset="0"/>
                        </a:rPr>
                        <a:t>8,799</a:t>
                      </a:r>
                    </a:p>
                  </a:txBody>
                  <a:tcPr anchor="ctr">
                    <a:solidFill>
                      <a:srgbClr val="B8DEF1"/>
                    </a:solidFill>
                  </a:tcPr>
                </a:tc>
                <a:tc>
                  <a:txBody>
                    <a:bodyPr/>
                    <a:lstStyle/>
                    <a:p>
                      <a:pPr algn="ctr" fontAlgn="b"/>
                      <a:r>
                        <a:rPr lang="en-US" sz="1150" b="1" i="1" u="none" strike="noStrike" dirty="0">
                          <a:solidFill>
                            <a:schemeClr val="accent1">
                              <a:lumMod val="50000"/>
                            </a:schemeClr>
                          </a:solidFill>
                          <a:effectLst/>
                          <a:latin typeface="Calibri" panose="020F0502020204030204" pitchFamily="34" charset="0"/>
                          <a:cs typeface="Calibri" panose="020F0502020204030204" pitchFamily="34" charset="0"/>
                        </a:rPr>
                        <a:t>8,348</a:t>
                      </a:r>
                    </a:p>
                  </a:txBody>
                  <a:tcPr marL="9525" marR="9525" marT="9525" marB="0" anchor="ctr">
                    <a:solidFill>
                      <a:srgbClr val="B8DEF1"/>
                    </a:solidFill>
                  </a:tcPr>
                </a:tc>
                <a:tc>
                  <a:txBody>
                    <a:bodyPr/>
                    <a:lstStyle/>
                    <a:p>
                      <a:pPr algn="ctr" fontAlgn="b"/>
                      <a:r>
                        <a:rPr lang="en-US" sz="1150" b="1" i="1" u="none" strike="noStrike" dirty="0">
                          <a:solidFill>
                            <a:schemeClr val="tx1"/>
                          </a:solidFill>
                          <a:effectLst/>
                          <a:latin typeface="Calibri" panose="020F0502020204030204" pitchFamily="34" charset="0"/>
                          <a:cs typeface="Calibri" panose="020F0502020204030204" pitchFamily="34" charset="0"/>
                        </a:rPr>
                        <a:t>10,034</a:t>
                      </a:r>
                    </a:p>
                  </a:txBody>
                  <a:tcPr marL="9525" marR="9525" marT="9525" marB="0" anchor="ctr">
                    <a:solidFill>
                      <a:srgbClr val="B8DEF1"/>
                    </a:solidFill>
                  </a:tcPr>
                </a:tc>
                <a:tc>
                  <a:txBody>
                    <a:bodyPr/>
                    <a:lstStyle/>
                    <a:p>
                      <a:pPr algn="ctr" fontAlgn="b"/>
                      <a:r>
                        <a:rPr lang="en-US" sz="1150" b="1" i="1" u="none" strike="noStrike" dirty="0">
                          <a:solidFill>
                            <a:schemeClr val="tx1"/>
                          </a:solidFill>
                          <a:effectLst/>
                          <a:latin typeface="Calibri" panose="020F0502020204030204" pitchFamily="34" charset="0"/>
                          <a:cs typeface="Calibri" panose="020F0502020204030204" pitchFamily="34" charset="0"/>
                        </a:rPr>
                        <a:t>10,250</a:t>
                      </a:r>
                    </a:p>
                  </a:txBody>
                  <a:tcPr marL="9525" marR="9525" marT="9525" marB="0" anchor="ctr">
                    <a:solidFill>
                      <a:srgbClr val="B8DEF1"/>
                    </a:solidFill>
                  </a:tcPr>
                </a:tc>
                <a:tc>
                  <a:txBody>
                    <a:bodyPr/>
                    <a:lstStyle/>
                    <a:p>
                      <a:pPr algn="ctr" fontAlgn="b"/>
                      <a:r>
                        <a:rPr lang="en-US" sz="1150" b="1" i="1" u="none" strike="noStrike" dirty="0" smtClean="0">
                          <a:solidFill>
                            <a:schemeClr val="tx1"/>
                          </a:solidFill>
                          <a:effectLst/>
                          <a:latin typeface="Calibri" panose="020F0502020204030204" pitchFamily="34" charset="0"/>
                          <a:cs typeface="Calibri" panose="020F0502020204030204" pitchFamily="34" charset="0"/>
                        </a:rPr>
                        <a:t>9,653</a:t>
                      </a:r>
                      <a:endParaRPr lang="en-US" sz="1150" b="1" i="1"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1B9315"/>
                          </a:solidFill>
                          <a:effectLst/>
                          <a:latin typeface="Calibri" panose="020F0502020204030204" pitchFamily="34" charset="0"/>
                          <a:cs typeface="Calibri" panose="020F0502020204030204" pitchFamily="34" charset="0"/>
                        </a:rPr>
                        <a:t>-5%</a:t>
                      </a:r>
                      <a:endParaRPr lang="en-US" sz="1150" b="0" i="1" u="none" strike="noStrike" dirty="0">
                        <a:solidFill>
                          <a:srgbClr val="1B9315"/>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8"/>
                  </a:ext>
                </a:extLst>
              </a:tr>
              <a:tr h="261628">
                <a:tc>
                  <a:txBody>
                    <a:bodyPr/>
                    <a:lstStyle/>
                    <a:p>
                      <a:pPr algn="l"/>
                      <a:r>
                        <a:rPr lang="en-US" sz="1150" i="0" dirty="0">
                          <a:solidFill>
                            <a:schemeClr val="tx1"/>
                          </a:solidFill>
                          <a:latin typeface="Calibri" panose="020F0502020204030204" pitchFamily="34" charset="0"/>
                          <a:cs typeface="Calibri" panose="020F0502020204030204" pitchFamily="34" charset="0"/>
                        </a:rPr>
                        <a:t>Burglary</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5,718</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4,432</a:t>
                      </a:r>
                    </a:p>
                  </a:txBody>
                  <a:tcPr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3,691</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3,462</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2,824</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2,333</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a:solidFill>
                            <a:srgbClr val="1B9315"/>
                          </a:solidFill>
                          <a:effectLst/>
                          <a:latin typeface="Calibri" panose="020F0502020204030204" pitchFamily="34" charset="0"/>
                          <a:cs typeface="Calibri" panose="020F0502020204030204" pitchFamily="34" charset="0"/>
                        </a:rPr>
                        <a:t>-18%</a:t>
                      </a:r>
                    </a:p>
                  </a:txBody>
                  <a:tcPr marL="9525" marR="9525" marT="9525" marB="0" anchor="ctr">
                    <a:solidFill>
                      <a:srgbClr val="B8DEF1"/>
                    </a:solidFill>
                  </a:tcPr>
                </a:tc>
                <a:extLst>
                  <a:ext uri="{0D108BD9-81ED-4DB2-BD59-A6C34878D82A}">
                    <a16:rowId xmlns:a16="http://schemas.microsoft.com/office/drawing/2014/main" val="10006"/>
                  </a:ext>
                </a:extLst>
              </a:tr>
              <a:tr h="261628">
                <a:tc>
                  <a:txBody>
                    <a:bodyPr/>
                    <a:lstStyle/>
                    <a:p>
                      <a:pPr algn="l"/>
                      <a:r>
                        <a:rPr lang="en-US" sz="1150" i="0" dirty="0">
                          <a:solidFill>
                            <a:schemeClr val="tx1"/>
                          </a:solidFill>
                          <a:latin typeface="Calibri" panose="020F0502020204030204" pitchFamily="34" charset="0"/>
                          <a:cs typeface="Calibri" panose="020F0502020204030204" pitchFamily="34" charset="0"/>
                        </a:rPr>
                        <a:t>Theft</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10,560</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8,455</a:t>
                      </a:r>
                    </a:p>
                  </a:txBody>
                  <a:tcPr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7,986</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8,547</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10,187</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8,736</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1B9315"/>
                          </a:solidFill>
                          <a:effectLst/>
                          <a:latin typeface="Calibri" panose="020F0502020204030204" pitchFamily="34" charset="0"/>
                          <a:cs typeface="Calibri" panose="020F0502020204030204" pitchFamily="34" charset="0"/>
                        </a:rPr>
                        <a:t>-15%</a:t>
                      </a:r>
                      <a:endParaRPr lang="en-US" sz="1150" b="0" i="1" u="none" strike="noStrike" dirty="0">
                        <a:solidFill>
                          <a:srgbClr val="1B9315"/>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7"/>
                  </a:ext>
                </a:extLst>
              </a:tr>
              <a:tr h="261628">
                <a:tc>
                  <a:txBody>
                    <a:bodyPr/>
                    <a:lstStyle/>
                    <a:p>
                      <a:pPr algn="l"/>
                      <a:r>
                        <a:rPr lang="en-US" sz="1150" i="0" dirty="0">
                          <a:solidFill>
                            <a:schemeClr val="tx1"/>
                          </a:solidFill>
                          <a:latin typeface="Calibri" panose="020F0502020204030204" pitchFamily="34" charset="0"/>
                          <a:cs typeface="Calibri" panose="020F0502020204030204" pitchFamily="34" charset="0"/>
                        </a:rPr>
                        <a:t>Auto Theft</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5,448</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4,652</a:t>
                      </a:r>
                    </a:p>
                  </a:txBody>
                  <a:tcPr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3,487</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4,508</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10,470</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8,098</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1B9315"/>
                          </a:solidFill>
                          <a:effectLst/>
                          <a:latin typeface="Calibri" panose="020F0502020204030204" pitchFamily="34" charset="0"/>
                          <a:cs typeface="Calibri" panose="020F0502020204030204" pitchFamily="34" charset="0"/>
                        </a:rPr>
                        <a:t>-23%</a:t>
                      </a:r>
                      <a:endParaRPr lang="en-US" sz="1150" b="0" i="1" u="none" strike="noStrike" dirty="0">
                        <a:solidFill>
                          <a:srgbClr val="1B9315"/>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9"/>
                  </a:ext>
                </a:extLst>
              </a:tr>
              <a:tr h="261628">
                <a:tc>
                  <a:txBody>
                    <a:bodyPr/>
                    <a:lstStyle/>
                    <a:p>
                      <a:pPr algn="l"/>
                      <a:r>
                        <a:rPr lang="en-US" sz="1150" b="0" i="0" dirty="0">
                          <a:solidFill>
                            <a:schemeClr val="tx1"/>
                          </a:solidFill>
                          <a:latin typeface="Calibri" panose="020F0502020204030204" pitchFamily="34" charset="0"/>
                          <a:cs typeface="Calibri" panose="020F0502020204030204" pitchFamily="34" charset="0"/>
                        </a:rPr>
                        <a:t>Arson</a:t>
                      </a:r>
                    </a:p>
                  </a:txBody>
                  <a:tcPr anchor="ctr">
                    <a:solidFill>
                      <a:srgbClr val="B8DEF1"/>
                    </a:solidFill>
                  </a:tcPr>
                </a:tc>
                <a:tc>
                  <a:txBody>
                    <a:bodyPr/>
                    <a:lstStyle/>
                    <a:p>
                      <a:pPr algn="ctr" fontAlgn="b"/>
                      <a:r>
                        <a:rPr lang="en-US" sz="1150" b="0" i="0" u="none" strike="noStrike" dirty="0">
                          <a:solidFill>
                            <a:srgbClr val="000000"/>
                          </a:solidFill>
                          <a:effectLst/>
                          <a:latin typeface="Calibri" panose="020F0502020204030204" pitchFamily="34" charset="0"/>
                          <a:cs typeface="Calibri" panose="020F0502020204030204" pitchFamily="34" charset="0"/>
                        </a:rPr>
                        <a:t>315</a:t>
                      </a:r>
                    </a:p>
                  </a:txBody>
                  <a:tcPr marL="9525" marR="9525" marT="9525" marB="0" anchor="ctr">
                    <a:solidFill>
                      <a:srgbClr val="B8DEF1"/>
                    </a:solidFill>
                  </a:tcPr>
                </a:tc>
                <a:tc>
                  <a:txBody>
                    <a:bodyPr/>
                    <a:lstStyle/>
                    <a:p>
                      <a:pPr algn="ctr" fontAlgn="b"/>
                      <a:r>
                        <a:rPr lang="en-US" sz="1150" b="0" i="0" u="none" strike="noStrike" dirty="0">
                          <a:solidFill>
                            <a:srgbClr val="000000"/>
                          </a:solidFill>
                          <a:effectLst/>
                          <a:latin typeface="Calibri" panose="020F0502020204030204" pitchFamily="34" charset="0"/>
                          <a:cs typeface="Calibri" panose="020F0502020204030204" pitchFamily="34" charset="0"/>
                        </a:rPr>
                        <a:t>263</a:t>
                      </a:r>
                    </a:p>
                  </a:txBody>
                  <a:tcPr marL="9525" marR="9525" marT="9525" marB="0" anchor="ctr">
                    <a:solidFill>
                      <a:srgbClr val="B8DEF1"/>
                    </a:solidFill>
                  </a:tcPr>
                </a:tc>
                <a:tc>
                  <a:txBody>
                    <a:bodyPr/>
                    <a:lstStyle/>
                    <a:p>
                      <a:pPr algn="ctr" fontAlgn="b"/>
                      <a:r>
                        <a:rPr lang="en-US" sz="1150" b="0" i="0" u="none" strike="noStrike" dirty="0">
                          <a:solidFill>
                            <a:schemeClr val="accent1">
                              <a:lumMod val="50000"/>
                            </a:schemeClr>
                          </a:solidFill>
                          <a:effectLst/>
                          <a:latin typeface="Calibri" panose="020F0502020204030204" pitchFamily="34" charset="0"/>
                          <a:cs typeface="Calibri" panose="020F0502020204030204" pitchFamily="34" charset="0"/>
                        </a:rPr>
                        <a:t>200</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288</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247</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255</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FF0000"/>
                          </a:solidFill>
                          <a:effectLst/>
                          <a:latin typeface="Calibri" panose="020F0502020204030204" pitchFamily="34" charset="0"/>
                          <a:cs typeface="Calibri" panose="020F0502020204030204" pitchFamily="34" charset="0"/>
                        </a:rPr>
                        <a:t>4</a:t>
                      </a:r>
                      <a:r>
                        <a:rPr lang="en-US" sz="1150" b="0" i="1" u="none" strike="noStrike" dirty="0">
                          <a:solidFill>
                            <a:srgbClr val="FF0000"/>
                          </a:solidFill>
                          <a:effectLst/>
                          <a:latin typeface="Calibri" panose="020F0502020204030204" pitchFamily="34" charset="0"/>
                          <a:cs typeface="Calibri" panose="020F0502020204030204" pitchFamily="34" charset="0"/>
                        </a:rPr>
                        <a:t>%</a:t>
                      </a:r>
                    </a:p>
                  </a:txBody>
                  <a:tcPr marL="9525" marR="9525" marT="9525" marB="0" anchor="ctr">
                    <a:solidFill>
                      <a:srgbClr val="B8DEF1"/>
                    </a:solidFill>
                  </a:tcPr>
                </a:tc>
                <a:extLst>
                  <a:ext uri="{0D108BD9-81ED-4DB2-BD59-A6C34878D82A}">
                    <a16:rowId xmlns:a16="http://schemas.microsoft.com/office/drawing/2014/main" val="10010"/>
                  </a:ext>
                </a:extLst>
              </a:tr>
              <a:tr h="261628">
                <a:tc>
                  <a:txBody>
                    <a:bodyPr/>
                    <a:lstStyle/>
                    <a:p>
                      <a:pPr algn="l"/>
                      <a:r>
                        <a:rPr lang="en-US" sz="1150" b="1" i="1" dirty="0">
                          <a:solidFill>
                            <a:schemeClr val="tx1"/>
                          </a:solidFill>
                          <a:latin typeface="Calibri" panose="020F0502020204030204" pitchFamily="34" charset="0"/>
                          <a:cs typeface="Calibri" panose="020F0502020204030204" pitchFamily="34" charset="0"/>
                        </a:rPr>
                        <a:t>Total Property Crime</a:t>
                      </a:r>
                    </a:p>
                  </a:txBody>
                  <a:tcPr anchor="ctr">
                    <a:solidFill>
                      <a:srgbClr val="B8DEF1"/>
                    </a:solidFill>
                  </a:tcPr>
                </a:tc>
                <a:tc>
                  <a:txBody>
                    <a:bodyPr/>
                    <a:lstStyle/>
                    <a:p>
                      <a:pPr algn="ctr" fontAlgn="b"/>
                      <a:r>
                        <a:rPr lang="en-US" sz="1150" b="1" i="1" u="none" strike="noStrike" dirty="0">
                          <a:solidFill>
                            <a:srgbClr val="000000"/>
                          </a:solidFill>
                          <a:effectLst/>
                          <a:latin typeface="Calibri" panose="020F0502020204030204" pitchFamily="34" charset="0"/>
                          <a:cs typeface="Calibri" panose="020F0502020204030204" pitchFamily="34" charset="0"/>
                        </a:rPr>
                        <a:t>22,041</a:t>
                      </a:r>
                    </a:p>
                  </a:txBody>
                  <a:tcPr marL="9525" marR="9525" marT="9525" marB="0" anchor="ctr">
                    <a:solidFill>
                      <a:srgbClr val="B8DEF1"/>
                    </a:solidFill>
                  </a:tcPr>
                </a:tc>
                <a:tc>
                  <a:txBody>
                    <a:bodyPr/>
                    <a:lstStyle/>
                    <a:p>
                      <a:pPr algn="ctr" fontAlgn="b"/>
                      <a:r>
                        <a:rPr lang="en-US" sz="1150" b="1" i="1" u="none" strike="noStrike" dirty="0">
                          <a:solidFill>
                            <a:srgbClr val="000000"/>
                          </a:solidFill>
                          <a:effectLst/>
                          <a:latin typeface="Calibri" panose="020F0502020204030204" pitchFamily="34" charset="0"/>
                          <a:cs typeface="Calibri" panose="020F0502020204030204" pitchFamily="34" charset="0"/>
                        </a:rPr>
                        <a:t>17,802</a:t>
                      </a:r>
                    </a:p>
                  </a:txBody>
                  <a:tcPr marL="9525" marR="9525" marT="9525" marB="0" anchor="ctr">
                    <a:solidFill>
                      <a:srgbClr val="B8DEF1"/>
                    </a:solidFill>
                  </a:tcPr>
                </a:tc>
                <a:tc>
                  <a:txBody>
                    <a:bodyPr/>
                    <a:lstStyle/>
                    <a:p>
                      <a:pPr algn="ctr" fontAlgn="b"/>
                      <a:r>
                        <a:rPr lang="en-US" sz="1150" b="1" i="1" u="none" strike="noStrike" dirty="0">
                          <a:solidFill>
                            <a:schemeClr val="accent1">
                              <a:lumMod val="50000"/>
                            </a:schemeClr>
                          </a:solidFill>
                          <a:effectLst/>
                          <a:latin typeface="Calibri" panose="020F0502020204030204" pitchFamily="34" charset="0"/>
                          <a:cs typeface="Calibri" panose="020F0502020204030204" pitchFamily="34" charset="0"/>
                        </a:rPr>
                        <a:t>15,364</a:t>
                      </a:r>
                    </a:p>
                  </a:txBody>
                  <a:tcPr marL="9525" marR="9525" marT="9525" marB="0" anchor="ctr">
                    <a:solidFill>
                      <a:srgbClr val="B8DEF1"/>
                    </a:solidFill>
                  </a:tcPr>
                </a:tc>
                <a:tc>
                  <a:txBody>
                    <a:bodyPr/>
                    <a:lstStyle/>
                    <a:p>
                      <a:pPr algn="ctr" fontAlgn="b"/>
                      <a:r>
                        <a:rPr lang="en-US" sz="1150" b="1" i="1" u="none" strike="noStrike" dirty="0">
                          <a:solidFill>
                            <a:schemeClr val="tx1"/>
                          </a:solidFill>
                          <a:effectLst/>
                          <a:latin typeface="Calibri" panose="020F0502020204030204" pitchFamily="34" charset="0"/>
                          <a:cs typeface="Calibri" panose="020F0502020204030204" pitchFamily="34" charset="0"/>
                        </a:rPr>
                        <a:t>16,805</a:t>
                      </a:r>
                    </a:p>
                  </a:txBody>
                  <a:tcPr marL="9525" marR="9525" marT="9525" marB="0" anchor="ctr">
                    <a:solidFill>
                      <a:srgbClr val="B8DEF1"/>
                    </a:solidFill>
                  </a:tcPr>
                </a:tc>
                <a:tc>
                  <a:txBody>
                    <a:bodyPr/>
                    <a:lstStyle/>
                    <a:p>
                      <a:pPr algn="ctr" fontAlgn="b"/>
                      <a:r>
                        <a:rPr lang="en-US" sz="1150" b="1" i="1" u="none" strike="noStrike" dirty="0">
                          <a:solidFill>
                            <a:schemeClr val="tx1"/>
                          </a:solidFill>
                          <a:effectLst/>
                          <a:latin typeface="Calibri" panose="020F0502020204030204" pitchFamily="34" charset="0"/>
                          <a:cs typeface="Calibri" panose="020F0502020204030204" pitchFamily="34" charset="0"/>
                        </a:rPr>
                        <a:t>23,728</a:t>
                      </a:r>
                    </a:p>
                  </a:txBody>
                  <a:tcPr marL="9525" marR="9525" marT="9525" marB="0" anchor="ctr">
                    <a:solidFill>
                      <a:srgbClr val="B8DEF1"/>
                    </a:solidFill>
                  </a:tcPr>
                </a:tc>
                <a:tc>
                  <a:txBody>
                    <a:bodyPr/>
                    <a:lstStyle/>
                    <a:p>
                      <a:pPr algn="ctr" fontAlgn="b"/>
                      <a:r>
                        <a:rPr lang="en-US" sz="1150" b="1" i="1" u="none" strike="noStrike" dirty="0" smtClean="0">
                          <a:solidFill>
                            <a:schemeClr val="tx1"/>
                          </a:solidFill>
                          <a:effectLst/>
                          <a:latin typeface="Calibri" panose="020F0502020204030204" pitchFamily="34" charset="0"/>
                          <a:cs typeface="Calibri" panose="020F0502020204030204" pitchFamily="34" charset="0"/>
                        </a:rPr>
                        <a:t>19,422</a:t>
                      </a:r>
                      <a:endParaRPr lang="en-US" sz="1150" b="1" i="1"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1" i="1" u="none" strike="noStrike" dirty="0" smtClean="0">
                          <a:solidFill>
                            <a:srgbClr val="00B050"/>
                          </a:solidFill>
                          <a:effectLst/>
                          <a:latin typeface="Calibri" panose="020F0502020204030204" pitchFamily="34" charset="0"/>
                          <a:cs typeface="Calibri" panose="020F0502020204030204" pitchFamily="34" charset="0"/>
                        </a:rPr>
                        <a:t>-18%</a:t>
                      </a:r>
                      <a:endParaRPr lang="en-US" sz="1150" b="1" i="1"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11"/>
                  </a:ext>
                </a:extLst>
              </a:tr>
              <a:tr h="261628">
                <a:tc>
                  <a:txBody>
                    <a:bodyPr/>
                    <a:lstStyle/>
                    <a:p>
                      <a:pPr algn="l"/>
                      <a:r>
                        <a:rPr lang="en-US" sz="1150" b="1" i="1" dirty="0">
                          <a:solidFill>
                            <a:schemeClr val="tx1"/>
                          </a:solidFill>
                          <a:latin typeface="Calibri" panose="020F0502020204030204" pitchFamily="34" charset="0"/>
                          <a:cs typeface="Calibri" panose="020F0502020204030204" pitchFamily="34" charset="0"/>
                        </a:rPr>
                        <a:t>Total Part I Crime*</a:t>
                      </a:r>
                    </a:p>
                  </a:txBody>
                  <a:tcPr anchor="ctr">
                    <a:solidFill>
                      <a:srgbClr val="B8DEF1"/>
                    </a:solidFill>
                  </a:tcPr>
                </a:tc>
                <a:tc>
                  <a:txBody>
                    <a:bodyPr/>
                    <a:lstStyle/>
                    <a:p>
                      <a:pPr algn="ctr" fontAlgn="b"/>
                      <a:r>
                        <a:rPr lang="en-US" sz="1150" b="1" i="1" u="none" strike="noStrike" dirty="0">
                          <a:solidFill>
                            <a:srgbClr val="000000"/>
                          </a:solidFill>
                          <a:effectLst/>
                          <a:latin typeface="Calibri" panose="020F0502020204030204" pitchFamily="34" charset="0"/>
                          <a:cs typeface="Calibri" panose="020F0502020204030204" pitchFamily="34" charset="0"/>
                        </a:rPr>
                        <a:t>31,330</a:t>
                      </a:r>
                    </a:p>
                  </a:txBody>
                  <a:tcPr marL="9525" marR="9525" marT="9525" marB="0" anchor="ctr">
                    <a:solidFill>
                      <a:srgbClr val="B8DEF1"/>
                    </a:solidFill>
                  </a:tcPr>
                </a:tc>
                <a:tc>
                  <a:txBody>
                    <a:bodyPr/>
                    <a:lstStyle/>
                    <a:p>
                      <a:pPr algn="ctr" fontAlgn="b"/>
                      <a:r>
                        <a:rPr lang="en-US" sz="1150" b="1" i="1" u="none" strike="noStrike" dirty="0">
                          <a:solidFill>
                            <a:srgbClr val="000000"/>
                          </a:solidFill>
                          <a:effectLst/>
                          <a:latin typeface="Calibri" panose="020F0502020204030204" pitchFamily="34" charset="0"/>
                          <a:cs typeface="Calibri" panose="020F0502020204030204" pitchFamily="34" charset="0"/>
                        </a:rPr>
                        <a:t>26,398</a:t>
                      </a:r>
                    </a:p>
                  </a:txBody>
                  <a:tcPr marL="9525" marR="9525" marT="9525" marB="0" anchor="ctr">
                    <a:solidFill>
                      <a:srgbClr val="B8DEF1"/>
                    </a:solidFill>
                  </a:tcPr>
                </a:tc>
                <a:tc>
                  <a:txBody>
                    <a:bodyPr/>
                    <a:lstStyle/>
                    <a:p>
                      <a:pPr algn="ctr" fontAlgn="b"/>
                      <a:r>
                        <a:rPr lang="en-US" sz="1150" b="1" i="1" u="none" strike="noStrike" dirty="0">
                          <a:solidFill>
                            <a:schemeClr val="accent1">
                              <a:lumMod val="50000"/>
                            </a:schemeClr>
                          </a:solidFill>
                          <a:effectLst/>
                          <a:latin typeface="Calibri" panose="020F0502020204030204" pitchFamily="34" charset="0"/>
                          <a:cs typeface="Calibri" panose="020F0502020204030204" pitchFamily="34" charset="0"/>
                        </a:rPr>
                        <a:t>23,548</a:t>
                      </a:r>
                    </a:p>
                  </a:txBody>
                  <a:tcPr marL="9525" marR="9525" marT="9525" marB="0" anchor="ctr">
                    <a:solidFill>
                      <a:srgbClr val="B8DEF1"/>
                    </a:solidFill>
                  </a:tcPr>
                </a:tc>
                <a:tc>
                  <a:txBody>
                    <a:bodyPr/>
                    <a:lstStyle/>
                    <a:p>
                      <a:pPr algn="ctr" fontAlgn="b"/>
                      <a:r>
                        <a:rPr lang="en-US" sz="1150" b="1" i="1" u="none" strike="noStrike" dirty="0">
                          <a:solidFill>
                            <a:schemeClr val="tx1"/>
                          </a:solidFill>
                          <a:effectLst/>
                          <a:latin typeface="Calibri" panose="020F0502020204030204" pitchFamily="34" charset="0"/>
                          <a:cs typeface="Calibri" panose="020F0502020204030204" pitchFamily="34" charset="0"/>
                        </a:rPr>
                        <a:t>26,616</a:t>
                      </a:r>
                    </a:p>
                  </a:txBody>
                  <a:tcPr marL="9525" marR="9525" marT="9525" marB="0" anchor="ctr">
                    <a:solidFill>
                      <a:srgbClr val="B8DEF1"/>
                    </a:solidFill>
                  </a:tcPr>
                </a:tc>
                <a:tc>
                  <a:txBody>
                    <a:bodyPr/>
                    <a:lstStyle/>
                    <a:p>
                      <a:pPr algn="ctr" fontAlgn="b"/>
                      <a:r>
                        <a:rPr lang="en-US" sz="1150" b="1" i="1" u="none" strike="noStrike" dirty="0">
                          <a:solidFill>
                            <a:schemeClr val="tx1"/>
                          </a:solidFill>
                          <a:effectLst/>
                          <a:latin typeface="Calibri" panose="020F0502020204030204" pitchFamily="34" charset="0"/>
                          <a:cs typeface="Calibri" panose="020F0502020204030204" pitchFamily="34" charset="0"/>
                        </a:rPr>
                        <a:t>33,590</a:t>
                      </a:r>
                    </a:p>
                  </a:txBody>
                  <a:tcPr marL="9525" marR="9525" marT="9525" marB="0" anchor="ctr">
                    <a:solidFill>
                      <a:srgbClr val="B8DEF1"/>
                    </a:solidFill>
                  </a:tcPr>
                </a:tc>
                <a:tc>
                  <a:txBody>
                    <a:bodyPr/>
                    <a:lstStyle/>
                    <a:p>
                      <a:pPr algn="ctr" fontAlgn="b"/>
                      <a:r>
                        <a:rPr lang="en-US" sz="1150" b="1" i="1" u="none" strike="noStrike" dirty="0" smtClean="0">
                          <a:solidFill>
                            <a:schemeClr val="tx1"/>
                          </a:solidFill>
                          <a:effectLst/>
                          <a:latin typeface="Calibri" panose="020F0502020204030204" pitchFamily="34" charset="0"/>
                          <a:cs typeface="Calibri" panose="020F0502020204030204" pitchFamily="34" charset="0"/>
                        </a:rPr>
                        <a:t>28,811</a:t>
                      </a:r>
                      <a:endParaRPr lang="en-US" sz="1150" b="1" i="1"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1" i="1" u="none" strike="noStrike" dirty="0" smtClean="0">
                          <a:solidFill>
                            <a:srgbClr val="00B050"/>
                          </a:solidFill>
                          <a:effectLst/>
                          <a:latin typeface="Calibri" panose="020F0502020204030204" pitchFamily="34" charset="0"/>
                          <a:cs typeface="Calibri" panose="020F0502020204030204" pitchFamily="34" charset="0"/>
                        </a:rPr>
                        <a:t>-15%</a:t>
                      </a:r>
                      <a:endParaRPr lang="en-US" sz="1150" b="1" i="1"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12"/>
                  </a:ext>
                </a:extLst>
              </a:tr>
            </a:tbl>
          </a:graphicData>
        </a:graphic>
      </p:graphicFrame>
      <p:sp>
        <p:nvSpPr>
          <p:cNvPr id="6" name="TextBox 5"/>
          <p:cNvSpPr txBox="1"/>
          <p:nvPr/>
        </p:nvSpPr>
        <p:spPr>
          <a:xfrm>
            <a:off x="2060524" y="6097098"/>
            <a:ext cx="8257520" cy="692497"/>
          </a:xfrm>
          <a:prstGeom prst="rect">
            <a:avLst/>
          </a:prstGeom>
          <a:noFill/>
        </p:spPr>
        <p:txBody>
          <a:bodyPr wrap="square" rtlCol="0">
            <a:spAutoFit/>
          </a:bodyPr>
          <a:lstStyle/>
          <a:p>
            <a:pPr>
              <a:defRPr/>
            </a:pPr>
            <a:r>
              <a:rPr lang="en-US" sz="800" dirty="0">
                <a:solidFill>
                  <a:prstClr val="black"/>
                </a:solidFill>
                <a:latin typeface="Cambria" panose="02040503050406030204" pitchFamily="18" charset="0"/>
              </a:rPr>
              <a:t>Part I crime data was obtained from the DCS Fact table and counts incidents of robbery, burglary, theft, auto theft and arson and victims of rape, aggravated assault and human trafficking for the time period of January 1-December 31, </a:t>
            </a:r>
            <a:r>
              <a:rPr lang="en-US" sz="800" dirty="0" smtClean="0">
                <a:solidFill>
                  <a:prstClr val="black"/>
                </a:solidFill>
                <a:latin typeface="Cambria" panose="02040503050406030204" pitchFamily="18" charset="0"/>
              </a:rPr>
              <a:t>2017-2022. </a:t>
            </a:r>
            <a:r>
              <a:rPr lang="en-US" sz="800" dirty="0">
                <a:solidFill>
                  <a:prstClr val="black"/>
                </a:solidFill>
                <a:latin typeface="Cambria" panose="02040503050406030204" pitchFamily="18" charset="0"/>
              </a:rPr>
              <a:t>Homicide and non-fatal shooting data was obtained from the OMAP Homicide and Non-Fatal Shooting databases and counts victims for the same time period. Carjacking data was obtained from the OMAP Carjacking database and counts distinct incidents for the same time period. *Totals may not sum since an incident may contain more than one offense.</a:t>
            </a:r>
          </a:p>
          <a:p>
            <a:pPr>
              <a:defRPr/>
            </a:pPr>
            <a:endParaRPr lang="en-US" sz="700" dirty="0">
              <a:solidFill>
                <a:prstClr val="black"/>
              </a:solidFill>
              <a:latin typeface="Cambria" panose="02040503050406030204" pitchFamily="18"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3881321829"/>
              </p:ext>
            </p:extLst>
          </p:nvPr>
        </p:nvGraphicFramePr>
        <p:xfrm>
          <a:off x="2060525" y="5014126"/>
          <a:ext cx="8087762" cy="1082972"/>
        </p:xfrm>
        <a:graphic>
          <a:graphicData uri="http://schemas.openxmlformats.org/drawingml/2006/table">
            <a:tbl>
              <a:tblPr firstRow="1" bandRow="1">
                <a:tableStyleId>{5C22544A-7EE6-4342-B048-85BDC9FD1C3A}</a:tableStyleId>
              </a:tblPr>
              <a:tblGrid>
                <a:gridCol w="1978868">
                  <a:extLst>
                    <a:ext uri="{9D8B030D-6E8A-4147-A177-3AD203B41FA5}">
                      <a16:colId xmlns:a16="http://schemas.microsoft.com/office/drawing/2014/main" val="20000"/>
                    </a:ext>
                  </a:extLst>
                </a:gridCol>
                <a:gridCol w="903417">
                  <a:extLst>
                    <a:ext uri="{9D8B030D-6E8A-4147-A177-3AD203B41FA5}">
                      <a16:colId xmlns:a16="http://schemas.microsoft.com/office/drawing/2014/main" val="20001"/>
                    </a:ext>
                  </a:extLst>
                </a:gridCol>
                <a:gridCol w="903417">
                  <a:extLst>
                    <a:ext uri="{9D8B030D-6E8A-4147-A177-3AD203B41FA5}">
                      <a16:colId xmlns:a16="http://schemas.microsoft.com/office/drawing/2014/main" val="20002"/>
                    </a:ext>
                  </a:extLst>
                </a:gridCol>
                <a:gridCol w="860412">
                  <a:extLst>
                    <a:ext uri="{9D8B030D-6E8A-4147-A177-3AD203B41FA5}">
                      <a16:colId xmlns:a16="http://schemas.microsoft.com/office/drawing/2014/main" val="20003"/>
                    </a:ext>
                  </a:extLst>
                </a:gridCol>
                <a:gridCol w="860412">
                  <a:extLst>
                    <a:ext uri="{9D8B030D-6E8A-4147-A177-3AD203B41FA5}">
                      <a16:colId xmlns:a16="http://schemas.microsoft.com/office/drawing/2014/main" val="748298317"/>
                    </a:ext>
                  </a:extLst>
                </a:gridCol>
                <a:gridCol w="860412">
                  <a:extLst>
                    <a:ext uri="{9D8B030D-6E8A-4147-A177-3AD203B41FA5}">
                      <a16:colId xmlns:a16="http://schemas.microsoft.com/office/drawing/2014/main" val="1372081262"/>
                    </a:ext>
                  </a:extLst>
                </a:gridCol>
                <a:gridCol w="860412">
                  <a:extLst>
                    <a:ext uri="{9D8B030D-6E8A-4147-A177-3AD203B41FA5}">
                      <a16:colId xmlns:a16="http://schemas.microsoft.com/office/drawing/2014/main" val="3870029028"/>
                    </a:ext>
                  </a:extLst>
                </a:gridCol>
                <a:gridCol w="860412">
                  <a:extLst>
                    <a:ext uri="{9D8B030D-6E8A-4147-A177-3AD203B41FA5}">
                      <a16:colId xmlns:a16="http://schemas.microsoft.com/office/drawing/2014/main" val="4255533571"/>
                    </a:ext>
                  </a:extLst>
                </a:gridCol>
              </a:tblGrid>
              <a:tr h="441350">
                <a:tc>
                  <a:txBody>
                    <a:bodyPr/>
                    <a:lstStyle/>
                    <a:p>
                      <a:pPr algn="l"/>
                      <a:r>
                        <a:rPr lang="en-US" sz="1150" dirty="0">
                          <a:latin typeface="Calibri" panose="020F0502020204030204" pitchFamily="34" charset="0"/>
                          <a:cs typeface="Calibri" panose="020F0502020204030204" pitchFamily="34" charset="0"/>
                        </a:rPr>
                        <a:t>Offense</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2017</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2018</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150" dirty="0">
                          <a:solidFill>
                            <a:schemeClr val="bg1"/>
                          </a:solidFill>
                          <a:latin typeface="Calibri" panose="020F0502020204030204" pitchFamily="34" charset="0"/>
                          <a:cs typeface="Calibri" panose="020F0502020204030204" pitchFamily="34" charset="0"/>
                        </a:rPr>
                        <a:t>2021</a:t>
                      </a:r>
                    </a:p>
                  </a:txBody>
                  <a:tcPr anchor="ctr">
                    <a:solidFill>
                      <a:schemeClr val="accent1"/>
                    </a:solidFill>
                  </a:tcPr>
                </a:tc>
                <a:tc>
                  <a:txBody>
                    <a:bodyPr/>
                    <a:lstStyle/>
                    <a:p>
                      <a:pPr algn="ctr"/>
                      <a:r>
                        <a:rPr lang="en-US" sz="1150" dirty="0" smtClean="0">
                          <a:solidFill>
                            <a:schemeClr val="bg1"/>
                          </a:solidFill>
                          <a:latin typeface="Calibri" panose="020F0502020204030204" pitchFamily="34" charset="0"/>
                          <a:cs typeface="Calibri" panose="020F0502020204030204" pitchFamily="34" charset="0"/>
                        </a:rPr>
                        <a:t>2022</a:t>
                      </a:r>
                      <a:endParaRPr lang="en-US" sz="1150" dirty="0">
                        <a:solidFill>
                          <a:schemeClr val="bg1"/>
                        </a:solidFill>
                        <a:latin typeface="Calibri" panose="020F0502020204030204" pitchFamily="34" charset="0"/>
                        <a:cs typeface="Calibri" panose="020F0502020204030204" pitchFamily="34" charset="0"/>
                      </a:endParaRPr>
                    </a:p>
                  </a:txBody>
                  <a:tcPr anchor="ctr">
                    <a:solidFill>
                      <a:schemeClr val="accent1"/>
                    </a:solidFill>
                  </a:tcPr>
                </a:tc>
                <a:tc>
                  <a:txBody>
                    <a:bodyPr/>
                    <a:lstStyle/>
                    <a:p>
                      <a:pPr algn="ctr"/>
                      <a:r>
                        <a:rPr lang="en-US" sz="1150" dirty="0" smtClean="0">
                          <a:solidFill>
                            <a:schemeClr val="bg1"/>
                          </a:solidFill>
                          <a:latin typeface="Calibri" panose="020F0502020204030204" pitchFamily="34" charset="0"/>
                          <a:cs typeface="Calibri" panose="020F0502020204030204" pitchFamily="34" charset="0"/>
                        </a:rPr>
                        <a:t>21-22                     </a:t>
                      </a:r>
                      <a:r>
                        <a:rPr lang="en-US" sz="1150" dirty="0">
                          <a:solidFill>
                            <a:schemeClr val="bg1"/>
                          </a:solidFill>
                          <a:latin typeface="Calibri" panose="020F0502020204030204" pitchFamily="34" charset="0"/>
                          <a:cs typeface="Calibri" panose="020F0502020204030204" pitchFamily="34" charset="0"/>
                        </a:rPr>
                        <a:t>% Change</a:t>
                      </a:r>
                    </a:p>
                  </a:txBody>
                  <a:tcPr anchor="ctr">
                    <a:solidFill>
                      <a:schemeClr val="accent1"/>
                    </a:solidFill>
                  </a:tcPr>
                </a:tc>
                <a:extLst>
                  <a:ext uri="{0D108BD9-81ED-4DB2-BD59-A6C34878D82A}">
                    <a16:rowId xmlns:a16="http://schemas.microsoft.com/office/drawing/2014/main" val="10000"/>
                  </a:ext>
                </a:extLst>
              </a:tr>
              <a:tr h="320506">
                <a:tc>
                  <a:txBody>
                    <a:bodyPr/>
                    <a:lstStyle/>
                    <a:p>
                      <a:r>
                        <a:rPr lang="en-US" sz="1150" i="0" dirty="0">
                          <a:solidFill>
                            <a:schemeClr val="tx1"/>
                          </a:solidFill>
                          <a:latin typeface="Calibri" panose="020F0502020204030204" pitchFamily="34" charset="0"/>
                          <a:cs typeface="Calibri" panose="020F0502020204030204" pitchFamily="34" charset="0"/>
                        </a:rPr>
                        <a:t>Non-Fatal</a:t>
                      </a:r>
                      <a:r>
                        <a:rPr lang="en-US" sz="1150" i="0" baseline="0" dirty="0">
                          <a:solidFill>
                            <a:schemeClr val="tx1"/>
                          </a:solidFill>
                          <a:latin typeface="Calibri" panose="020F0502020204030204" pitchFamily="34" charset="0"/>
                          <a:cs typeface="Calibri" panose="020F0502020204030204" pitchFamily="34" charset="0"/>
                        </a:rPr>
                        <a:t> Shootings</a:t>
                      </a:r>
                      <a:endParaRPr lang="en-US" sz="115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559</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476</a:t>
                      </a:r>
                    </a:p>
                  </a:txBody>
                  <a:tcPr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452</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764</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871</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877</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1B9315"/>
                          </a:solidFill>
                          <a:effectLst/>
                          <a:latin typeface="Calibri" panose="020F0502020204030204" pitchFamily="34" charset="0"/>
                          <a:cs typeface="Calibri" panose="020F0502020204030204" pitchFamily="34" charset="0"/>
                        </a:rPr>
                        <a:t>0%</a:t>
                      </a:r>
                      <a:endParaRPr lang="en-US" sz="1150" b="0" i="1" u="none" strike="noStrike" dirty="0">
                        <a:solidFill>
                          <a:srgbClr val="1B9315"/>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1"/>
                  </a:ext>
                </a:extLst>
              </a:tr>
              <a:tr h="320506">
                <a:tc>
                  <a:txBody>
                    <a:bodyPr/>
                    <a:lstStyle/>
                    <a:p>
                      <a:r>
                        <a:rPr lang="en-US" sz="1150" i="0" dirty="0">
                          <a:solidFill>
                            <a:schemeClr val="tx1"/>
                          </a:solidFill>
                          <a:latin typeface="Calibri" panose="020F0502020204030204" pitchFamily="34" charset="0"/>
                          <a:cs typeface="Calibri" panose="020F0502020204030204" pitchFamily="34" charset="0"/>
                        </a:rPr>
                        <a:t>Carjackings</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409</a:t>
                      </a:r>
                    </a:p>
                  </a:txBody>
                  <a:tcPr anchor="ctr">
                    <a:solidFill>
                      <a:srgbClr val="B8DEF1"/>
                    </a:solidFill>
                  </a:tcPr>
                </a:tc>
                <a:tc>
                  <a:txBody>
                    <a:bodyPr/>
                    <a:lstStyle/>
                    <a:p>
                      <a:pPr algn="ctr"/>
                      <a:r>
                        <a:rPr lang="en-US" sz="1150" i="0" dirty="0">
                          <a:solidFill>
                            <a:schemeClr val="tx1"/>
                          </a:solidFill>
                          <a:latin typeface="Calibri" panose="020F0502020204030204" pitchFamily="34" charset="0"/>
                          <a:cs typeface="Calibri" panose="020F0502020204030204" pitchFamily="34" charset="0"/>
                        </a:rPr>
                        <a:t>385</a:t>
                      </a:r>
                    </a:p>
                  </a:txBody>
                  <a:tcPr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357</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375</a:t>
                      </a:r>
                    </a:p>
                  </a:txBody>
                  <a:tcPr marL="9525" marR="9525" marT="9525" marB="0" anchor="ctr">
                    <a:solidFill>
                      <a:srgbClr val="B8DEF1"/>
                    </a:solidFill>
                  </a:tcPr>
                </a:tc>
                <a:tc>
                  <a:txBody>
                    <a:bodyPr/>
                    <a:lstStyle/>
                    <a:p>
                      <a:pPr algn="ctr" fontAlgn="b"/>
                      <a:r>
                        <a:rPr lang="en-US" sz="1150" b="0" i="0" u="none" strike="noStrike" dirty="0">
                          <a:solidFill>
                            <a:schemeClr val="tx1"/>
                          </a:solidFill>
                          <a:effectLst/>
                          <a:latin typeface="Calibri" panose="020F0502020204030204" pitchFamily="34" charset="0"/>
                          <a:cs typeface="Calibri" panose="020F0502020204030204" pitchFamily="34" charset="0"/>
                        </a:rPr>
                        <a:t>371</a:t>
                      </a:r>
                    </a:p>
                  </a:txBody>
                  <a:tcPr marL="9525" marR="9525" marT="9525" marB="0" anchor="ctr">
                    <a:solidFill>
                      <a:srgbClr val="B8DEF1"/>
                    </a:solidFill>
                  </a:tcPr>
                </a:tc>
                <a:tc>
                  <a:txBody>
                    <a:bodyPr/>
                    <a:lstStyle/>
                    <a:p>
                      <a:pPr algn="ctr" fontAlgn="b"/>
                      <a:r>
                        <a:rPr lang="en-US" sz="1150" b="0" i="0" u="none" strike="noStrike" dirty="0" smtClean="0">
                          <a:solidFill>
                            <a:schemeClr val="tx1"/>
                          </a:solidFill>
                          <a:effectLst/>
                          <a:latin typeface="Calibri" panose="020F0502020204030204" pitchFamily="34" charset="0"/>
                          <a:cs typeface="Calibri" panose="020F0502020204030204" pitchFamily="34" charset="0"/>
                        </a:rPr>
                        <a:t>397</a:t>
                      </a:r>
                      <a:endParaRPr lang="en-US" sz="115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tc>
                  <a:txBody>
                    <a:bodyPr/>
                    <a:lstStyle/>
                    <a:p>
                      <a:pPr algn="ctr" fontAlgn="b"/>
                      <a:r>
                        <a:rPr lang="en-US" sz="1150" b="0" i="1" u="none" strike="noStrike" dirty="0" smtClean="0">
                          <a:solidFill>
                            <a:srgbClr val="FF0000"/>
                          </a:solidFill>
                          <a:effectLst/>
                          <a:latin typeface="Calibri" panose="020F0502020204030204" pitchFamily="34" charset="0"/>
                          <a:cs typeface="Calibri" panose="020F0502020204030204" pitchFamily="34" charset="0"/>
                        </a:rPr>
                        <a:t>7%</a:t>
                      </a:r>
                      <a:endParaRPr lang="en-US" sz="1150" b="0" i="1"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ctr">
                    <a:solidFill>
                      <a:srgbClr val="B8DEF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7847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0312" y="168525"/>
            <a:ext cx="11874673" cy="6495322"/>
          </a:xfrm>
          <a:prstGeom prst="rect">
            <a:avLst/>
          </a:prstGeom>
        </p:spPr>
      </p:pic>
      <p:sp>
        <p:nvSpPr>
          <p:cNvPr id="5" name="Title 1"/>
          <p:cNvSpPr>
            <a:spLocks noGrp="1"/>
          </p:cNvSpPr>
          <p:nvPr>
            <p:ph type="title"/>
          </p:nvPr>
        </p:nvSpPr>
        <p:spPr>
          <a:xfrm>
            <a:off x="838199" y="168524"/>
            <a:ext cx="10515600" cy="1325563"/>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CLEARANCE RATES </a:t>
            </a:r>
            <a:endParaRPr lang="en-US" sz="2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Content Placeholder 4">
            <a:extLst>
              <a:ext uri="{FF2B5EF4-FFF2-40B4-BE49-F238E27FC236}">
                <a16:creationId xmlns:a16="http://schemas.microsoft.com/office/drawing/2014/main" id="{59097852-DDE3-4AA2-B116-DAA056B8C60C}"/>
              </a:ext>
            </a:extLst>
          </p:cNvPr>
          <p:cNvGraphicFramePr>
            <a:graphicFrameLocks noGrp="1"/>
          </p:cNvGraphicFramePr>
          <p:nvPr>
            <p:ph sz="half" idx="1"/>
            <p:extLst>
              <p:ext uri="{D42A27DB-BD31-4B8C-83A1-F6EECF244321}">
                <p14:modId xmlns:p14="http://schemas.microsoft.com/office/powerpoint/2010/main" val="1212814711"/>
              </p:ext>
            </p:extLst>
          </p:nvPr>
        </p:nvGraphicFramePr>
        <p:xfrm>
          <a:off x="2667000" y="2709745"/>
          <a:ext cx="6857997" cy="3608435"/>
        </p:xfrm>
        <a:graphic>
          <a:graphicData uri="http://schemas.openxmlformats.org/drawingml/2006/table">
            <a:tbl>
              <a:tblPr firstRow="1" bandRow="1">
                <a:tableStyleId>{5C22544A-7EE6-4342-B048-85BDC9FD1C3A}</a:tableStyleId>
              </a:tblPr>
              <a:tblGrid>
                <a:gridCol w="2110411">
                  <a:extLst>
                    <a:ext uri="{9D8B030D-6E8A-4147-A177-3AD203B41FA5}">
                      <a16:colId xmlns:a16="http://schemas.microsoft.com/office/drawing/2014/main" val="20000"/>
                    </a:ext>
                  </a:extLst>
                </a:gridCol>
                <a:gridCol w="1648735">
                  <a:extLst>
                    <a:ext uri="{9D8B030D-6E8A-4147-A177-3AD203B41FA5}">
                      <a16:colId xmlns:a16="http://schemas.microsoft.com/office/drawing/2014/main" val="20003"/>
                    </a:ext>
                  </a:extLst>
                </a:gridCol>
                <a:gridCol w="1442642">
                  <a:extLst>
                    <a:ext uri="{9D8B030D-6E8A-4147-A177-3AD203B41FA5}">
                      <a16:colId xmlns:a16="http://schemas.microsoft.com/office/drawing/2014/main" val="1699661327"/>
                    </a:ext>
                  </a:extLst>
                </a:gridCol>
                <a:gridCol w="1656209">
                  <a:extLst>
                    <a:ext uri="{9D8B030D-6E8A-4147-A177-3AD203B41FA5}">
                      <a16:colId xmlns:a16="http://schemas.microsoft.com/office/drawing/2014/main" val="3094862786"/>
                    </a:ext>
                  </a:extLst>
                </a:gridCol>
              </a:tblGrid>
              <a:tr h="590915">
                <a:tc>
                  <a:txBody>
                    <a:bodyPr/>
                    <a:lstStyle/>
                    <a:p>
                      <a:pPr algn="l"/>
                      <a:r>
                        <a:rPr lang="en-US" sz="1600" dirty="0">
                          <a:latin typeface="Calibri" panose="020F0502020204030204" pitchFamily="34" charset="0"/>
                          <a:cs typeface="Calibri" panose="020F0502020204030204" pitchFamily="34" charset="0"/>
                        </a:rPr>
                        <a:t>Offense</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2021*</a:t>
                      </a:r>
                    </a:p>
                  </a:txBody>
                  <a:tcPr anchor="ctr">
                    <a:solidFill>
                      <a:schemeClr val="accent1"/>
                    </a:solidFill>
                  </a:tcPr>
                </a:tc>
                <a:extLst>
                  <a:ext uri="{0D108BD9-81ED-4DB2-BD59-A6C34878D82A}">
                    <a16:rowId xmlns:a16="http://schemas.microsoft.com/office/drawing/2014/main" val="10000"/>
                  </a:ext>
                </a:extLst>
              </a:tr>
              <a:tr h="291896">
                <a:tc>
                  <a:txBody>
                    <a:bodyPr/>
                    <a:lstStyle/>
                    <a:p>
                      <a:r>
                        <a:rPr lang="en-US" sz="1600" i="0" dirty="0">
                          <a:solidFill>
                            <a:schemeClr val="tx1"/>
                          </a:solidFill>
                          <a:latin typeface="Calibri" panose="020F0502020204030204" pitchFamily="34" charset="0"/>
                          <a:cs typeface="Calibri" panose="020F0502020204030204" pitchFamily="34" charset="0"/>
                        </a:rPr>
                        <a:t>Homicide</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77%</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55%</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solidFill>
                      <a:srgbClr val="B8DEF1"/>
                    </a:solidFill>
                  </a:tcPr>
                </a:tc>
                <a:extLst>
                  <a:ext uri="{0D108BD9-81ED-4DB2-BD59-A6C34878D82A}">
                    <a16:rowId xmlns:a16="http://schemas.microsoft.com/office/drawing/2014/main" val="10001"/>
                  </a:ext>
                </a:extLst>
              </a:tr>
              <a:tr h="291896">
                <a:tc>
                  <a:txBody>
                    <a:bodyPr/>
                    <a:lstStyle/>
                    <a:p>
                      <a:r>
                        <a:rPr lang="en-US" sz="1600" i="0" dirty="0">
                          <a:solidFill>
                            <a:schemeClr val="tx1"/>
                          </a:solidFill>
                          <a:latin typeface="Calibri" panose="020F0502020204030204" pitchFamily="34" charset="0"/>
                          <a:cs typeface="Calibri" panose="020F0502020204030204" pitchFamily="34" charset="0"/>
                        </a:rPr>
                        <a:t>Rape</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46%</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41%</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35%</a:t>
                      </a:r>
                    </a:p>
                  </a:txBody>
                  <a:tcPr marL="9525" marR="9525" marT="9525" marB="0" anchor="ctr">
                    <a:solidFill>
                      <a:srgbClr val="B8DEF1"/>
                    </a:solidFill>
                  </a:tcPr>
                </a:tc>
                <a:extLst>
                  <a:ext uri="{0D108BD9-81ED-4DB2-BD59-A6C34878D82A}">
                    <a16:rowId xmlns:a16="http://schemas.microsoft.com/office/drawing/2014/main" val="10002"/>
                  </a:ext>
                </a:extLst>
              </a:tr>
              <a:tr h="291896">
                <a:tc>
                  <a:txBody>
                    <a:bodyPr/>
                    <a:lstStyle/>
                    <a:p>
                      <a:pPr algn="l"/>
                      <a:r>
                        <a:rPr lang="en-US" sz="1600" i="0" dirty="0">
                          <a:solidFill>
                            <a:schemeClr val="tx1"/>
                          </a:solidFill>
                          <a:latin typeface="Calibri" panose="020F0502020204030204" pitchFamily="34" charset="0"/>
                          <a:cs typeface="Calibri" panose="020F0502020204030204" pitchFamily="34" charset="0"/>
                        </a:rPr>
                        <a:t>Robbery</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24%</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23%</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27%</a:t>
                      </a:r>
                    </a:p>
                  </a:txBody>
                  <a:tcPr marL="9525" marR="9525" marT="9525" marB="0" anchor="ctr">
                    <a:solidFill>
                      <a:srgbClr val="B8DEF1"/>
                    </a:solidFill>
                  </a:tcPr>
                </a:tc>
                <a:extLst>
                  <a:ext uri="{0D108BD9-81ED-4DB2-BD59-A6C34878D82A}">
                    <a16:rowId xmlns:a16="http://schemas.microsoft.com/office/drawing/2014/main" val="10003"/>
                  </a:ext>
                </a:extLst>
              </a:tr>
              <a:tr h="291896">
                <a:tc>
                  <a:txBody>
                    <a:bodyPr/>
                    <a:lstStyle/>
                    <a:p>
                      <a:pPr algn="l"/>
                      <a:r>
                        <a:rPr lang="en-US" sz="1600" i="0" dirty="0">
                          <a:solidFill>
                            <a:schemeClr val="tx1"/>
                          </a:solidFill>
                          <a:latin typeface="Calibri" panose="020F0502020204030204" pitchFamily="34" charset="0"/>
                          <a:cs typeface="Calibri" panose="020F0502020204030204" pitchFamily="34" charset="0"/>
                        </a:rPr>
                        <a:t>Aggravated</a:t>
                      </a:r>
                      <a:r>
                        <a:rPr lang="en-US" sz="1600" i="0" baseline="0" dirty="0">
                          <a:solidFill>
                            <a:schemeClr val="tx1"/>
                          </a:solidFill>
                          <a:latin typeface="Calibri" panose="020F0502020204030204" pitchFamily="34" charset="0"/>
                          <a:cs typeface="Calibri" panose="020F0502020204030204" pitchFamily="34" charset="0"/>
                        </a:rPr>
                        <a:t> Assault</a:t>
                      </a:r>
                      <a:endParaRPr lang="en-US" sz="160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42%</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44%</a:t>
                      </a:r>
                    </a:p>
                  </a:txBody>
                  <a:tcPr marL="9525" marR="9525" marT="9525" marB="0" anchor="ctr">
                    <a:solidFill>
                      <a:srgbClr val="B8DEF1"/>
                    </a:solidFill>
                  </a:tcPr>
                </a:tc>
                <a:extLst>
                  <a:ext uri="{0D108BD9-81ED-4DB2-BD59-A6C34878D82A}">
                    <a16:rowId xmlns:a16="http://schemas.microsoft.com/office/drawing/2014/main" val="10004"/>
                  </a:ext>
                </a:extLst>
              </a:tr>
              <a:tr h="291896">
                <a:tc>
                  <a:txBody>
                    <a:bodyPr/>
                    <a:lstStyle/>
                    <a:p>
                      <a:pPr algn="l"/>
                      <a:r>
                        <a:rPr lang="en-US" sz="1600" i="0" dirty="0">
                          <a:solidFill>
                            <a:schemeClr val="tx1"/>
                          </a:solidFill>
                          <a:latin typeface="Calibri" panose="020F0502020204030204" pitchFamily="34" charset="0"/>
                          <a:cs typeface="Calibri" panose="020F0502020204030204" pitchFamily="34" charset="0"/>
                        </a:rPr>
                        <a:t>Human</a:t>
                      </a:r>
                      <a:r>
                        <a:rPr lang="en-US" sz="1600" i="0" baseline="0" dirty="0">
                          <a:solidFill>
                            <a:schemeClr val="tx1"/>
                          </a:solidFill>
                          <a:latin typeface="Calibri" panose="020F0502020204030204" pitchFamily="34" charset="0"/>
                          <a:cs typeface="Calibri" panose="020F0502020204030204" pitchFamily="34" charset="0"/>
                        </a:rPr>
                        <a:t> Trafficking</a:t>
                      </a:r>
                      <a:endParaRPr lang="en-US" sz="160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58%</a:t>
                      </a:r>
                    </a:p>
                  </a:txBody>
                  <a:tcPr marL="9525" marR="9525" marT="9525" marB="0" anchor="ctr">
                    <a:solidFill>
                      <a:srgbClr val="B8DEF1"/>
                    </a:solidFill>
                  </a:tcPr>
                </a:tc>
                <a:extLst>
                  <a:ext uri="{0D108BD9-81ED-4DB2-BD59-A6C34878D82A}">
                    <a16:rowId xmlns:a16="http://schemas.microsoft.com/office/drawing/2014/main" val="10005"/>
                  </a:ext>
                </a:extLst>
              </a:tr>
              <a:tr h="291896">
                <a:tc>
                  <a:txBody>
                    <a:bodyPr/>
                    <a:lstStyle/>
                    <a:p>
                      <a:pPr algn="l"/>
                      <a:r>
                        <a:rPr lang="en-US" sz="1600" i="0" dirty="0">
                          <a:solidFill>
                            <a:schemeClr val="tx1"/>
                          </a:solidFill>
                          <a:latin typeface="Calibri" panose="020F0502020204030204" pitchFamily="34" charset="0"/>
                          <a:cs typeface="Calibri" panose="020F0502020204030204" pitchFamily="34" charset="0"/>
                        </a:rPr>
                        <a:t>Burglary</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9%</a:t>
                      </a:r>
                    </a:p>
                  </a:txBody>
                  <a:tcPr marL="9525" marR="9525" marT="9525" marB="0" anchor="ctr">
                    <a:solidFill>
                      <a:srgbClr val="B8DEF1"/>
                    </a:solidFill>
                  </a:tcPr>
                </a:tc>
                <a:extLst>
                  <a:ext uri="{0D108BD9-81ED-4DB2-BD59-A6C34878D82A}">
                    <a16:rowId xmlns:a16="http://schemas.microsoft.com/office/drawing/2014/main" val="10006"/>
                  </a:ext>
                </a:extLst>
              </a:tr>
              <a:tr h="291896">
                <a:tc>
                  <a:txBody>
                    <a:bodyPr/>
                    <a:lstStyle/>
                    <a:p>
                      <a:pPr algn="l"/>
                      <a:r>
                        <a:rPr lang="en-US" sz="1600" i="0" dirty="0">
                          <a:solidFill>
                            <a:schemeClr val="tx1"/>
                          </a:solidFill>
                          <a:latin typeface="Calibri" panose="020F0502020204030204" pitchFamily="34" charset="0"/>
                          <a:cs typeface="Calibri" panose="020F0502020204030204" pitchFamily="34" charset="0"/>
                        </a:rPr>
                        <a:t>Auto Theft</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solidFill>
                      <a:srgbClr val="B8DEF1"/>
                    </a:solidFill>
                  </a:tcPr>
                </a:tc>
                <a:extLst>
                  <a:ext uri="{0D108BD9-81ED-4DB2-BD59-A6C34878D82A}">
                    <a16:rowId xmlns:a16="http://schemas.microsoft.com/office/drawing/2014/main" val="10009"/>
                  </a:ext>
                </a:extLst>
              </a:tr>
              <a:tr h="291896">
                <a:tc>
                  <a:txBody>
                    <a:bodyPr/>
                    <a:lstStyle/>
                    <a:p>
                      <a:pPr algn="l"/>
                      <a:r>
                        <a:rPr lang="en-US" sz="1600" b="0" i="0" dirty="0">
                          <a:solidFill>
                            <a:schemeClr val="tx1"/>
                          </a:solidFill>
                          <a:latin typeface="Calibri" panose="020F0502020204030204" pitchFamily="34" charset="0"/>
                          <a:cs typeface="Calibri" panose="020F0502020204030204" pitchFamily="34" charset="0"/>
                        </a:rPr>
                        <a:t>Arson</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12%</a:t>
                      </a:r>
                    </a:p>
                  </a:txBody>
                  <a:tcPr marL="9525" marR="9525" marT="9525" marB="0" anchor="ctr">
                    <a:solidFill>
                      <a:srgbClr val="B8DEF1"/>
                    </a:solidFill>
                  </a:tcPr>
                </a:tc>
                <a:extLst>
                  <a:ext uri="{0D108BD9-81ED-4DB2-BD59-A6C34878D82A}">
                    <a16:rowId xmlns:a16="http://schemas.microsoft.com/office/drawing/2014/main" val="10010"/>
                  </a:ext>
                </a:extLst>
              </a:tr>
              <a:tr h="291896">
                <a:tc>
                  <a:txBody>
                    <a:bodyPr/>
                    <a:lstStyle/>
                    <a:p>
                      <a:pPr algn="l"/>
                      <a:r>
                        <a:rPr lang="en-US" sz="1600" b="0" i="0" dirty="0">
                          <a:solidFill>
                            <a:schemeClr val="tx1"/>
                          </a:solidFill>
                          <a:latin typeface="Calibri" panose="020F0502020204030204" pitchFamily="34" charset="0"/>
                          <a:cs typeface="Calibri" panose="020F0502020204030204" pitchFamily="34" charset="0"/>
                        </a:rPr>
                        <a:t>Carjackings</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35%</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39%</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34%</a:t>
                      </a:r>
                    </a:p>
                  </a:txBody>
                  <a:tcPr marL="9525" marR="9525" marT="9525" marB="0" anchor="ctr">
                    <a:solidFill>
                      <a:srgbClr val="B8DEF1"/>
                    </a:solidFill>
                  </a:tcPr>
                </a:tc>
                <a:extLst>
                  <a:ext uri="{0D108BD9-81ED-4DB2-BD59-A6C34878D82A}">
                    <a16:rowId xmlns:a16="http://schemas.microsoft.com/office/drawing/2014/main" val="1069704283"/>
                  </a:ext>
                </a:extLst>
              </a:tr>
            </a:tbl>
          </a:graphicData>
        </a:graphic>
      </p:graphicFrame>
      <p:graphicFrame>
        <p:nvGraphicFramePr>
          <p:cNvPr id="9" name="Content Placeholder 4">
            <a:extLst>
              <a:ext uri="{FF2B5EF4-FFF2-40B4-BE49-F238E27FC236}">
                <a16:creationId xmlns:a16="http://schemas.microsoft.com/office/drawing/2014/main" id="{36C2DD64-6BE5-4183-B1C3-6CD7D15D2E76}"/>
              </a:ext>
            </a:extLst>
          </p:cNvPr>
          <p:cNvGraphicFramePr>
            <a:graphicFrameLocks/>
          </p:cNvGraphicFramePr>
          <p:nvPr>
            <p:extLst>
              <p:ext uri="{D42A27DB-BD31-4B8C-83A1-F6EECF244321}">
                <p14:modId xmlns:p14="http://schemas.microsoft.com/office/powerpoint/2010/main" val="1181789458"/>
              </p:ext>
            </p:extLst>
          </p:nvPr>
        </p:nvGraphicFramePr>
        <p:xfrm>
          <a:off x="3194956" y="1290979"/>
          <a:ext cx="5982956" cy="1005840"/>
        </p:xfrm>
        <a:graphic>
          <a:graphicData uri="http://schemas.openxmlformats.org/drawingml/2006/table">
            <a:tbl>
              <a:tblPr firstRow="1" bandRow="1">
                <a:tableStyleId>{5C22544A-7EE6-4342-B048-85BDC9FD1C3A}</a:tableStyleId>
              </a:tblPr>
              <a:tblGrid>
                <a:gridCol w="1859524">
                  <a:extLst>
                    <a:ext uri="{9D8B030D-6E8A-4147-A177-3AD203B41FA5}">
                      <a16:colId xmlns:a16="http://schemas.microsoft.com/office/drawing/2014/main" val="20000"/>
                    </a:ext>
                  </a:extLst>
                </a:gridCol>
                <a:gridCol w="848933">
                  <a:extLst>
                    <a:ext uri="{9D8B030D-6E8A-4147-A177-3AD203B41FA5}">
                      <a16:colId xmlns:a16="http://schemas.microsoft.com/office/drawing/2014/main" val="20001"/>
                    </a:ext>
                  </a:extLst>
                </a:gridCol>
                <a:gridCol w="848933">
                  <a:extLst>
                    <a:ext uri="{9D8B030D-6E8A-4147-A177-3AD203B41FA5}">
                      <a16:colId xmlns:a16="http://schemas.microsoft.com/office/drawing/2014/main" val="20002"/>
                    </a:ext>
                  </a:extLst>
                </a:gridCol>
                <a:gridCol w="808522">
                  <a:extLst>
                    <a:ext uri="{9D8B030D-6E8A-4147-A177-3AD203B41FA5}">
                      <a16:colId xmlns:a16="http://schemas.microsoft.com/office/drawing/2014/main" val="20003"/>
                    </a:ext>
                  </a:extLst>
                </a:gridCol>
                <a:gridCol w="808522">
                  <a:extLst>
                    <a:ext uri="{9D8B030D-6E8A-4147-A177-3AD203B41FA5}">
                      <a16:colId xmlns:a16="http://schemas.microsoft.com/office/drawing/2014/main" val="748298317"/>
                    </a:ext>
                  </a:extLst>
                </a:gridCol>
                <a:gridCol w="808522">
                  <a:extLst>
                    <a:ext uri="{9D8B030D-6E8A-4147-A177-3AD203B41FA5}">
                      <a16:colId xmlns:a16="http://schemas.microsoft.com/office/drawing/2014/main" val="1372081262"/>
                    </a:ext>
                  </a:extLst>
                </a:gridCol>
              </a:tblGrid>
              <a:tr h="334585">
                <a:tc>
                  <a:txBody>
                    <a:bodyPr/>
                    <a:lstStyle/>
                    <a:p>
                      <a:pPr algn="l"/>
                      <a:r>
                        <a:rPr lang="en-US" sz="1600" dirty="0">
                          <a:latin typeface="Calibri" panose="020F0502020204030204" pitchFamily="34" charset="0"/>
                          <a:cs typeface="Calibri" panose="020F0502020204030204" pitchFamily="34" charset="0"/>
                        </a:rPr>
                        <a:t>Offense</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2017</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2018</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2021</a:t>
                      </a:r>
                    </a:p>
                  </a:txBody>
                  <a:tcPr anchor="ctr">
                    <a:solidFill>
                      <a:schemeClr val="accent1"/>
                    </a:solidFill>
                  </a:tcPr>
                </a:tc>
                <a:extLst>
                  <a:ext uri="{0D108BD9-81ED-4DB2-BD59-A6C34878D82A}">
                    <a16:rowId xmlns:a16="http://schemas.microsoft.com/office/drawing/2014/main" val="10000"/>
                  </a:ext>
                </a:extLst>
              </a:tr>
              <a:tr h="266345">
                <a:tc>
                  <a:txBody>
                    <a:bodyPr/>
                    <a:lstStyle/>
                    <a:p>
                      <a:r>
                        <a:rPr lang="en-US" sz="1600" i="0" dirty="0">
                          <a:solidFill>
                            <a:schemeClr val="tx1"/>
                          </a:solidFill>
                          <a:latin typeface="Calibri" panose="020F0502020204030204" pitchFamily="34" charset="0"/>
                          <a:cs typeface="Calibri" panose="020F0502020204030204" pitchFamily="34" charset="0"/>
                        </a:rPr>
                        <a:t>Homicides</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76%</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77%</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55%</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solidFill>
                      <a:srgbClr val="B8DEF1"/>
                    </a:solidFill>
                  </a:tcPr>
                </a:tc>
                <a:extLst>
                  <a:ext uri="{0D108BD9-81ED-4DB2-BD59-A6C34878D82A}">
                    <a16:rowId xmlns:a16="http://schemas.microsoft.com/office/drawing/2014/main" val="10001"/>
                  </a:ext>
                </a:extLst>
              </a:tr>
              <a:tr h="266345">
                <a:tc>
                  <a:txBody>
                    <a:bodyPr/>
                    <a:lstStyle/>
                    <a:p>
                      <a:r>
                        <a:rPr lang="en-US" sz="1600" i="0" dirty="0">
                          <a:solidFill>
                            <a:schemeClr val="tx1"/>
                          </a:solidFill>
                          <a:latin typeface="Calibri" panose="020F0502020204030204" pitchFamily="34" charset="0"/>
                          <a:cs typeface="Calibri" panose="020F0502020204030204" pitchFamily="34" charset="0"/>
                        </a:rPr>
                        <a:t>Non-Fatal</a:t>
                      </a:r>
                      <a:r>
                        <a:rPr lang="en-US" sz="1600" i="0" baseline="0" dirty="0">
                          <a:solidFill>
                            <a:schemeClr val="tx1"/>
                          </a:solidFill>
                          <a:latin typeface="Calibri" panose="020F0502020204030204" pitchFamily="34" charset="0"/>
                          <a:cs typeface="Calibri" panose="020F0502020204030204" pitchFamily="34" charset="0"/>
                        </a:rPr>
                        <a:t> Shootings</a:t>
                      </a:r>
                      <a:endParaRPr lang="en-US" sz="1600" i="0" dirty="0">
                        <a:solidFill>
                          <a:schemeClr val="tx1"/>
                        </a:solidFill>
                        <a:latin typeface="Calibri" panose="020F0502020204030204" pitchFamily="34" charset="0"/>
                        <a:cs typeface="Calibri" panose="020F0502020204030204" pitchFamily="34" charset="0"/>
                      </a:endParaRP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39%</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44%</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40%</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35%</a:t>
                      </a:r>
                    </a:p>
                  </a:txBody>
                  <a:tcPr marL="9525" marR="9525" marT="9525" marB="0" anchor="ctr">
                    <a:solidFill>
                      <a:srgbClr val="B8DEF1"/>
                    </a:solidFill>
                  </a:tcPr>
                </a:tc>
                <a:extLst>
                  <a:ext uri="{0D108BD9-81ED-4DB2-BD59-A6C34878D82A}">
                    <a16:rowId xmlns:a16="http://schemas.microsoft.com/office/drawing/2014/main" val="3388985746"/>
                  </a:ext>
                </a:extLst>
              </a:tr>
            </a:tbl>
          </a:graphicData>
        </a:graphic>
      </p:graphicFrame>
    </p:spTree>
    <p:extLst>
      <p:ext uri="{BB962C8B-B14F-4D97-AF65-F5344CB8AC3E}">
        <p14:creationId xmlns:p14="http://schemas.microsoft.com/office/powerpoint/2010/main" val="340240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0312" y="168525"/>
            <a:ext cx="11874673" cy="6495322"/>
          </a:xfrm>
          <a:prstGeom prst="rect">
            <a:avLst/>
          </a:prstGeom>
        </p:spPr>
      </p:pic>
      <p:sp>
        <p:nvSpPr>
          <p:cNvPr id="2" name="Title 1"/>
          <p:cNvSpPr>
            <a:spLocks noGrp="1"/>
          </p:cNvSpPr>
          <p:nvPr>
            <p:ph type="title"/>
          </p:nvPr>
        </p:nvSpPr>
        <p:spPr>
          <a:xfrm>
            <a:off x="838200" y="68910"/>
            <a:ext cx="10515600" cy="1325563"/>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GUN RECOVERIES</a:t>
            </a:r>
            <a:endParaRPr lang="en-US" sz="20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50113557"/>
              </p:ext>
            </p:extLst>
          </p:nvPr>
        </p:nvGraphicFramePr>
        <p:xfrm>
          <a:off x="6733170" y="1618351"/>
          <a:ext cx="3772584" cy="35992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noGrp="1"/>
          </p:cNvGraphicFramePr>
          <p:nvPr>
            <p:ph sz="half" idx="2"/>
            <p:extLst>
              <p:ext uri="{D42A27DB-BD31-4B8C-83A1-F6EECF244321}">
                <p14:modId xmlns:p14="http://schemas.microsoft.com/office/powerpoint/2010/main" val="2232510417"/>
              </p:ext>
            </p:extLst>
          </p:nvPr>
        </p:nvGraphicFramePr>
        <p:xfrm>
          <a:off x="531322" y="1198174"/>
          <a:ext cx="4857750" cy="4378450"/>
        </p:xfrm>
        <a:graphic>
          <a:graphicData uri="http://schemas.openxmlformats.org/drawingml/2006/table">
            <a:tbl>
              <a:tblPr firstRow="1" bandRow="1">
                <a:solidFill>
                  <a:schemeClr val="bg1"/>
                </a:solidFill>
                <a:tableStyleId>{6E25E649-3F16-4E02-A733-19D2CDBF48F0}</a:tableStyleId>
              </a:tblPr>
              <a:tblGrid>
                <a:gridCol w="926069">
                  <a:extLst>
                    <a:ext uri="{9D8B030D-6E8A-4147-A177-3AD203B41FA5}">
                      <a16:colId xmlns:a16="http://schemas.microsoft.com/office/drawing/2014/main" val="20000"/>
                    </a:ext>
                  </a:extLst>
                </a:gridCol>
                <a:gridCol w="604480">
                  <a:extLst>
                    <a:ext uri="{9D8B030D-6E8A-4147-A177-3AD203B41FA5}">
                      <a16:colId xmlns:a16="http://schemas.microsoft.com/office/drawing/2014/main" val="20002"/>
                    </a:ext>
                  </a:extLst>
                </a:gridCol>
                <a:gridCol w="604480">
                  <a:extLst>
                    <a:ext uri="{9D8B030D-6E8A-4147-A177-3AD203B41FA5}">
                      <a16:colId xmlns:a16="http://schemas.microsoft.com/office/drawing/2014/main" val="20003"/>
                    </a:ext>
                  </a:extLst>
                </a:gridCol>
                <a:gridCol w="604480">
                  <a:extLst>
                    <a:ext uri="{9D8B030D-6E8A-4147-A177-3AD203B41FA5}">
                      <a16:colId xmlns:a16="http://schemas.microsoft.com/office/drawing/2014/main" val="1991200426"/>
                    </a:ext>
                  </a:extLst>
                </a:gridCol>
                <a:gridCol w="604480">
                  <a:extLst>
                    <a:ext uri="{9D8B030D-6E8A-4147-A177-3AD203B41FA5}">
                      <a16:colId xmlns:a16="http://schemas.microsoft.com/office/drawing/2014/main" val="497377410"/>
                    </a:ext>
                  </a:extLst>
                </a:gridCol>
                <a:gridCol w="604480">
                  <a:extLst>
                    <a:ext uri="{9D8B030D-6E8A-4147-A177-3AD203B41FA5}">
                      <a16:colId xmlns:a16="http://schemas.microsoft.com/office/drawing/2014/main" val="4057807172"/>
                    </a:ext>
                  </a:extLst>
                </a:gridCol>
                <a:gridCol w="909281">
                  <a:extLst>
                    <a:ext uri="{9D8B030D-6E8A-4147-A177-3AD203B41FA5}">
                      <a16:colId xmlns:a16="http://schemas.microsoft.com/office/drawing/2014/main" val="20004"/>
                    </a:ext>
                  </a:extLst>
                </a:gridCol>
              </a:tblGrid>
              <a:tr h="498351">
                <a:tc>
                  <a:txBody>
                    <a:bodyPr/>
                    <a:lstStyle/>
                    <a:p>
                      <a:pPr algn="l"/>
                      <a:r>
                        <a:rPr lang="en-US" sz="1400" dirty="0">
                          <a:latin typeface="Calibri" panose="020F0502020204030204" pitchFamily="34" charset="0"/>
                          <a:ea typeface="Cambria" panose="02040503050406030204" pitchFamily="18" charset="0"/>
                          <a:cs typeface="Calibri" panose="020F0502020204030204" pitchFamily="34" charset="0"/>
                        </a:rPr>
                        <a:t>Work Location</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r>
                        <a:rPr lang="en-US" sz="1400" dirty="0">
                          <a:latin typeface="Calibri" panose="020F0502020204030204" pitchFamily="34" charset="0"/>
                          <a:ea typeface="Cambria" panose="02040503050406030204" pitchFamily="18" charset="0"/>
                          <a:cs typeface="Calibri" panose="020F0502020204030204" pitchFamily="34" charset="0"/>
                        </a:rPr>
                        <a:t>2017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r>
                        <a:rPr lang="en-US" sz="1400" dirty="0">
                          <a:latin typeface="Calibri" panose="020F0502020204030204" pitchFamily="34" charset="0"/>
                          <a:ea typeface="Cambria" panose="02040503050406030204" pitchFamily="18" charset="0"/>
                          <a:cs typeface="Calibri" panose="020F0502020204030204" pitchFamily="34" charset="0"/>
                        </a:rPr>
                        <a:t>2018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r>
                        <a:rPr lang="en-US" sz="1400" dirty="0">
                          <a:latin typeface="Calibri" panose="020F0502020204030204" pitchFamily="34" charset="0"/>
                          <a:ea typeface="Cambria" panose="02040503050406030204" pitchFamily="18" charset="0"/>
                          <a:cs typeface="Calibri" panose="020F0502020204030204" pitchFamily="34" charset="0"/>
                        </a:rPr>
                        <a:t>2019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r>
                        <a:rPr lang="en-US" sz="1400" dirty="0">
                          <a:latin typeface="Calibri" panose="020F0502020204030204" pitchFamily="34" charset="0"/>
                          <a:ea typeface="Cambria" panose="02040503050406030204" pitchFamily="18" charset="0"/>
                          <a:cs typeface="Calibri" panose="020F0502020204030204" pitchFamily="34" charset="0"/>
                        </a:rPr>
                        <a:t>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r>
                        <a:rPr lang="en-US" sz="1400" dirty="0">
                          <a:latin typeface="Calibri" panose="020F0502020204030204" pitchFamily="34" charset="0"/>
                          <a:ea typeface="Cambria" panose="02040503050406030204" pitchFamily="18" charset="0"/>
                          <a:cs typeface="Calibri" panose="020F0502020204030204" pitchFamily="34" charset="0"/>
                        </a:rPr>
                        <a:t>2021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accent1"/>
                    </a:solidFill>
                  </a:tcPr>
                </a:tc>
                <a:tc>
                  <a:txBody>
                    <a:bodyPr/>
                    <a:lstStyle/>
                    <a:p>
                      <a:pPr algn="ctr"/>
                      <a:r>
                        <a:rPr lang="en-US" sz="1400" dirty="0">
                          <a:latin typeface="Calibri" panose="020F0502020204030204" pitchFamily="34" charset="0"/>
                          <a:ea typeface="Cambria" panose="02040503050406030204" pitchFamily="18" charset="0"/>
                          <a:cs typeface="Calibri" panose="020F0502020204030204" pitchFamily="34" charset="0"/>
                        </a:rPr>
                        <a:t>20-21</a:t>
                      </a:r>
                    </a:p>
                    <a:p>
                      <a:pPr algn="ctr"/>
                      <a:r>
                        <a:rPr lang="en-US" sz="1400" dirty="0">
                          <a:latin typeface="Calibri" panose="020F0502020204030204" pitchFamily="34" charset="0"/>
                          <a:ea typeface="Cambria" panose="02040503050406030204" pitchFamily="18" charset="0"/>
                          <a:cs typeface="Calibri" panose="020F0502020204030204" pitchFamily="34" charset="0"/>
                        </a:rPr>
                        <a:t>% Change</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4213">
                <a:tc>
                  <a:txBody>
                    <a:bodyPr/>
                    <a:lstStyle/>
                    <a:p>
                      <a:pPr algn="l"/>
                      <a:r>
                        <a:rPr lang="en-US" sz="1400" dirty="0">
                          <a:solidFill>
                            <a:schemeClr val="tx1"/>
                          </a:solidFill>
                          <a:latin typeface="Calibri" panose="020F0502020204030204" pitchFamily="34" charset="0"/>
                          <a:ea typeface="Cambria" panose="02040503050406030204" pitchFamily="18" charset="0"/>
                          <a:cs typeface="Calibri" panose="020F0502020204030204" pitchFamily="34" charset="0"/>
                        </a:rPr>
                        <a:t>District 1</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3%</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1"/>
                  </a:ext>
                </a:extLst>
              </a:tr>
              <a:tr h="334213">
                <a:tc>
                  <a:txBody>
                    <a:bodyPr/>
                    <a:lstStyle/>
                    <a:p>
                      <a:pPr algn="l"/>
                      <a:r>
                        <a:rPr lang="en-US" sz="1400" dirty="0">
                          <a:solidFill>
                            <a:schemeClr val="tx1"/>
                          </a:solidFill>
                          <a:latin typeface="Calibri" panose="020F0502020204030204" pitchFamily="34" charset="0"/>
                          <a:ea typeface="Cambria" panose="02040503050406030204" pitchFamily="18" charset="0"/>
                          <a:cs typeface="Calibri" panose="020F0502020204030204" pitchFamily="34" charset="0"/>
                        </a:rPr>
                        <a:t>District 2</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227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186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185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172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285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66%</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2"/>
                  </a:ext>
                </a:extLst>
              </a:tr>
              <a:tr h="334213">
                <a:tc>
                  <a:txBody>
                    <a:bodyPr/>
                    <a:lstStyle/>
                    <a:p>
                      <a:pPr algn="l"/>
                      <a:r>
                        <a:rPr lang="en-US" sz="1400" dirty="0">
                          <a:solidFill>
                            <a:schemeClr val="tx1"/>
                          </a:solidFill>
                          <a:latin typeface="Calibri" panose="020F0502020204030204" pitchFamily="34" charset="0"/>
                          <a:ea typeface="Cambria" panose="02040503050406030204" pitchFamily="18" charset="0"/>
                          <a:cs typeface="Calibri" panose="020F0502020204030204" pitchFamily="34" charset="0"/>
                        </a:rPr>
                        <a:t>District 3</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303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251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249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336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10%</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4"/>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District 4</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284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256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277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338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22%</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3"/>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District 5</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609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726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497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622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664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5"/>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District</a:t>
                      </a:r>
                      <a:r>
                        <a:rPr lang="en-US" sz="1400" b="0" baseline="0" dirty="0">
                          <a:solidFill>
                            <a:schemeClr val="tx1"/>
                          </a:solidFill>
                          <a:latin typeface="Calibri" panose="020F0502020204030204" pitchFamily="34" charset="0"/>
                          <a:ea typeface="Cambria" panose="02040503050406030204" pitchFamily="18" charset="0"/>
                          <a:cs typeface="Calibri" panose="020F0502020204030204" pitchFamily="34" charset="0"/>
                        </a:rPr>
                        <a:t> 6</a:t>
                      </a:r>
                      <a:endPar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154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43%</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6"/>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District 7</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433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379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442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394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-11%</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7"/>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CIB</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688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866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729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906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953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5%</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8"/>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Other**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232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192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a:solidFill>
                            <a:srgbClr val="000000"/>
                          </a:solidFill>
                          <a:effectLst/>
                          <a:latin typeface="Calibri" panose="020F0502020204030204" pitchFamily="34" charset="0"/>
                          <a:cs typeface="Calibri" panose="020F0502020204030204" pitchFamily="34" charset="0"/>
                        </a:rPr>
                        <a:t>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-58%</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10009"/>
                  </a:ext>
                </a:extLst>
              </a:tr>
              <a:tr h="334213">
                <a:tc>
                  <a:txBody>
                    <a:bodyPr/>
                    <a:lstStyle/>
                    <a:p>
                      <a:pPr algn="l"/>
                      <a:r>
                        <a:rPr lang="en-US" sz="1400" b="0" dirty="0">
                          <a:solidFill>
                            <a:schemeClr val="tx1"/>
                          </a:solidFill>
                          <a:latin typeface="Calibri" panose="020F0502020204030204" pitchFamily="34" charset="0"/>
                          <a:ea typeface="Cambria" panose="02040503050406030204" pitchFamily="18" charset="0"/>
                          <a:cs typeface="Calibri" panose="020F0502020204030204" pitchFamily="34" charset="0"/>
                        </a:rPr>
                        <a:t>% Evidence</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86%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0" i="0" u="none" strike="noStrike" dirty="0">
                          <a:solidFill>
                            <a:srgbClr val="000000"/>
                          </a:solidFill>
                          <a:effectLst/>
                          <a:latin typeface="Calibri" panose="020F0502020204030204" pitchFamily="34" charset="0"/>
                          <a:cs typeface="Calibri" panose="020F0502020204030204" pitchFamily="34" charset="0"/>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B8DEF1"/>
                    </a:solidFill>
                  </a:tcPr>
                </a:tc>
                <a:extLst>
                  <a:ext uri="{0D108BD9-81ED-4DB2-BD59-A6C34878D82A}">
                    <a16:rowId xmlns:a16="http://schemas.microsoft.com/office/drawing/2014/main" val="2691355607"/>
                  </a:ext>
                </a:extLst>
              </a:tr>
              <a:tr h="334213">
                <a:tc>
                  <a:txBody>
                    <a:bodyPr/>
                    <a:lstStyle/>
                    <a:p>
                      <a:pPr algn="l"/>
                      <a:r>
                        <a:rPr lang="en-US" sz="1400" b="1" i="1" dirty="0">
                          <a:solidFill>
                            <a:schemeClr val="tx1"/>
                          </a:solidFill>
                          <a:latin typeface="Calibri" panose="020F0502020204030204" pitchFamily="34" charset="0"/>
                          <a:ea typeface="Cambria" panose="02040503050406030204" pitchFamily="18" charset="0"/>
                          <a:cs typeface="Calibri" panose="020F0502020204030204" pitchFamily="34" charset="0"/>
                        </a:rPr>
                        <a:t>Citywide</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B8DEF1"/>
                    </a:solidFill>
                  </a:tcPr>
                </a:tc>
                <a:tc>
                  <a:txBody>
                    <a:bodyPr/>
                    <a:lstStyle/>
                    <a:p>
                      <a:pPr algn="ctr" fontAlgn="ctr"/>
                      <a:r>
                        <a:rPr lang="en-US" sz="1400" b="1" i="0" u="none" strike="noStrike" dirty="0">
                          <a:solidFill>
                            <a:srgbClr val="000000"/>
                          </a:solidFill>
                          <a:effectLst/>
                          <a:latin typeface="Calibri" panose="020F0502020204030204" pitchFamily="34" charset="0"/>
                          <a:cs typeface="Calibri" panose="020F0502020204030204" pitchFamily="34" charset="0"/>
                        </a:rPr>
                        <a:t>2,753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B8DEF1"/>
                    </a:solidFill>
                  </a:tcPr>
                </a:tc>
                <a:tc>
                  <a:txBody>
                    <a:bodyPr/>
                    <a:lstStyle/>
                    <a:p>
                      <a:pPr algn="ctr" fontAlgn="ctr"/>
                      <a:r>
                        <a:rPr lang="en-US" sz="1400" b="1" i="0" u="none" strike="noStrike" dirty="0">
                          <a:solidFill>
                            <a:srgbClr val="000000"/>
                          </a:solidFill>
                          <a:effectLst/>
                          <a:latin typeface="Calibri" panose="020F0502020204030204" pitchFamily="34" charset="0"/>
                          <a:cs typeface="Calibri" panose="020F0502020204030204" pitchFamily="34" charset="0"/>
                        </a:rPr>
                        <a:t>2,908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B8DEF1"/>
                    </a:solidFill>
                  </a:tcPr>
                </a:tc>
                <a:tc>
                  <a:txBody>
                    <a:bodyPr/>
                    <a:lstStyle/>
                    <a:p>
                      <a:pPr algn="ctr" fontAlgn="ctr"/>
                      <a:r>
                        <a:rPr lang="en-US" sz="1400" b="1" i="0" u="none" strike="noStrike" dirty="0">
                          <a:solidFill>
                            <a:srgbClr val="000000"/>
                          </a:solidFill>
                          <a:effectLst/>
                          <a:latin typeface="Calibri" panose="020F0502020204030204" pitchFamily="34" charset="0"/>
                          <a:cs typeface="Calibri" panose="020F0502020204030204" pitchFamily="34" charset="0"/>
                        </a:rPr>
                        <a:t>2,621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B8DEF1"/>
                    </a:solidFill>
                  </a:tcPr>
                </a:tc>
                <a:tc>
                  <a:txBody>
                    <a:bodyPr/>
                    <a:lstStyle/>
                    <a:p>
                      <a:pPr algn="ctr" fontAlgn="ctr"/>
                      <a:r>
                        <a:rPr lang="en-US" sz="1400" b="1" i="0" u="none" strike="noStrike" dirty="0">
                          <a:solidFill>
                            <a:srgbClr val="000000"/>
                          </a:solidFill>
                          <a:effectLst/>
                          <a:latin typeface="Calibri" panose="020F0502020204030204" pitchFamily="34" charset="0"/>
                          <a:cs typeface="Calibri" panose="020F0502020204030204" pitchFamily="34" charset="0"/>
                        </a:rPr>
                        <a:t>3,097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B8DEF1"/>
                    </a:solidFill>
                  </a:tcPr>
                </a:tc>
                <a:tc>
                  <a:txBody>
                    <a:bodyPr/>
                    <a:lstStyle/>
                    <a:p>
                      <a:pPr algn="ctr" fontAlgn="ctr"/>
                      <a:r>
                        <a:rPr lang="en-US" sz="1400" b="1" i="0" u="none" strike="noStrike" dirty="0">
                          <a:solidFill>
                            <a:srgbClr val="000000"/>
                          </a:solidFill>
                          <a:effectLst/>
                          <a:latin typeface="Calibri" panose="020F0502020204030204" pitchFamily="34" charset="0"/>
                          <a:cs typeface="Calibri" panose="020F0502020204030204" pitchFamily="34" charset="0"/>
                        </a:rPr>
                        <a:t>3,279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B8DEF1"/>
                    </a:solidFill>
                  </a:tcPr>
                </a:tc>
                <a:tc>
                  <a:txBody>
                    <a:bodyPr/>
                    <a:lstStyle/>
                    <a:p>
                      <a:pPr algn="ctr" fontAlgn="ctr"/>
                      <a:r>
                        <a:rPr lang="en-US" sz="1400" b="1" i="1"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B8DEF1"/>
                    </a:solid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531322" y="5626134"/>
            <a:ext cx="4952999" cy="461665"/>
          </a:xfrm>
          <a:prstGeom prst="rect">
            <a:avLst/>
          </a:prstGeom>
          <a:noFill/>
        </p:spPr>
        <p:txBody>
          <a:bodyPr wrap="square" rtlCol="0">
            <a:spAutoFit/>
          </a:bodyPr>
          <a:lstStyle/>
          <a:p>
            <a:pPr algn="ctr">
              <a:defRPr/>
            </a:pPr>
            <a:r>
              <a:rPr lang="en-US" sz="1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In 2021, 89% (2,917) guns recovered were evidence guns</a:t>
            </a:r>
            <a:r>
              <a:rPr lang="en-US" sz="1200" dirty="0">
                <a:solidFill>
                  <a:prstClr val="black"/>
                </a:solidFill>
                <a:latin typeface="Cambria" panose="02040503050406030204" pitchFamily="18" charset="0"/>
                <a:ea typeface="Cambria" panose="02040503050406030204" pitchFamily="18" charset="0"/>
              </a:rPr>
              <a:t>.</a:t>
            </a:r>
          </a:p>
          <a:p>
            <a:pPr algn="ctr">
              <a:defRPr/>
            </a:pPr>
            <a:endParaRPr lang="en-US" sz="1200" b="1" dirty="0">
              <a:solidFill>
                <a:prstClr val="black"/>
              </a:solidFill>
              <a:latin typeface="Calibri" panose="020F0502020204030204"/>
              <a:cs typeface="Times New Roman" panose="02020603050405020304" pitchFamily="18" charset="0"/>
            </a:endParaRPr>
          </a:p>
        </p:txBody>
      </p:sp>
      <p:sp>
        <p:nvSpPr>
          <p:cNvPr id="9" name="TextBox 8"/>
          <p:cNvSpPr txBox="1"/>
          <p:nvPr/>
        </p:nvSpPr>
        <p:spPr>
          <a:xfrm>
            <a:off x="1985103" y="5984561"/>
            <a:ext cx="8221794" cy="584775"/>
          </a:xfrm>
          <a:prstGeom prst="rect">
            <a:avLst/>
          </a:prstGeom>
          <a:noFill/>
        </p:spPr>
        <p:txBody>
          <a:bodyPr wrap="square" rtlCol="0">
            <a:spAutoFit/>
          </a:bodyPr>
          <a:lstStyle/>
          <a:p>
            <a:pPr>
              <a:defRPr/>
            </a:pPr>
            <a:r>
              <a:rPr lang="en-US" sz="800" dirty="0">
                <a:latin typeface="Cambria" panose="02040503050406030204" pitchFamily="18" charset="0"/>
                <a:ea typeface="Cambria" panose="02040503050406030204" pitchFamily="18" charset="0"/>
              </a:rPr>
              <a:t>Gun recovery data was obtained from WinACE and is based on the date prepared for the time period of January 1-December 31, 2017-2021. Evidence guns exclude guns taken for safekeeping. Police activities include (i.e. traffic stops, search warrants, subject stops, etc.) and location categories  include (i.e. vehicle, residence, business, etc.) and are obtained from a manual review of the narrative reports and may contain a margin of error. *Other activities includes search (probable cause &amp; consent), turned in, other and safekeeping. Incident category includes investigations, complaints, accidents and more. </a:t>
            </a:r>
            <a:endParaRPr lang="en-US" sz="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8225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0312" y="87683"/>
            <a:ext cx="11874673" cy="666384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722980652"/>
              </p:ext>
            </p:extLst>
          </p:nvPr>
        </p:nvGraphicFramePr>
        <p:xfrm>
          <a:off x="466244" y="2068143"/>
          <a:ext cx="7298135" cy="1854200"/>
        </p:xfrm>
        <a:graphic>
          <a:graphicData uri="http://schemas.openxmlformats.org/drawingml/2006/table">
            <a:tbl>
              <a:tblPr firstRow="1" bandRow="1">
                <a:tableStyleId>{5C22544A-7EE6-4342-B048-85BDC9FD1C3A}</a:tableStyleId>
              </a:tblPr>
              <a:tblGrid>
                <a:gridCol w="2093613">
                  <a:extLst>
                    <a:ext uri="{9D8B030D-6E8A-4147-A177-3AD203B41FA5}">
                      <a16:colId xmlns:a16="http://schemas.microsoft.com/office/drawing/2014/main" val="1345759063"/>
                    </a:ext>
                  </a:extLst>
                </a:gridCol>
                <a:gridCol w="1113785">
                  <a:extLst>
                    <a:ext uri="{9D8B030D-6E8A-4147-A177-3AD203B41FA5}">
                      <a16:colId xmlns:a16="http://schemas.microsoft.com/office/drawing/2014/main" val="3067185014"/>
                    </a:ext>
                  </a:extLst>
                </a:gridCol>
                <a:gridCol w="1235242">
                  <a:extLst>
                    <a:ext uri="{9D8B030D-6E8A-4147-A177-3AD203B41FA5}">
                      <a16:colId xmlns:a16="http://schemas.microsoft.com/office/drawing/2014/main" val="119677645"/>
                    </a:ext>
                  </a:extLst>
                </a:gridCol>
                <a:gridCol w="1074821">
                  <a:extLst>
                    <a:ext uri="{9D8B030D-6E8A-4147-A177-3AD203B41FA5}">
                      <a16:colId xmlns:a16="http://schemas.microsoft.com/office/drawing/2014/main" val="2655585452"/>
                    </a:ext>
                  </a:extLst>
                </a:gridCol>
                <a:gridCol w="1780674">
                  <a:extLst>
                    <a:ext uri="{9D8B030D-6E8A-4147-A177-3AD203B41FA5}">
                      <a16:colId xmlns:a16="http://schemas.microsoft.com/office/drawing/2014/main" val="2514446461"/>
                    </a:ext>
                  </a:extLst>
                </a:gridCol>
              </a:tblGrid>
              <a:tr h="370840">
                <a:tc>
                  <a:txBody>
                    <a:bodyPr/>
                    <a:lstStyle/>
                    <a:p>
                      <a:r>
                        <a:rPr lang="en-US" dirty="0" smtClean="0"/>
                        <a:t>Crime</a:t>
                      </a:r>
                      <a:endParaRPr lang="en-US" dirty="0"/>
                    </a:p>
                  </a:txBody>
                  <a:tcPr/>
                </a:tc>
                <a:tc>
                  <a:txBody>
                    <a:bodyPr/>
                    <a:lstStyle/>
                    <a:p>
                      <a:r>
                        <a:rPr lang="en-US" dirty="0" smtClean="0"/>
                        <a:t>2019</a:t>
                      </a:r>
                      <a:endParaRPr lang="en-US" dirty="0"/>
                    </a:p>
                  </a:txBody>
                  <a:tcPr/>
                </a:tc>
                <a:tc>
                  <a:txBody>
                    <a:bodyPr/>
                    <a:lstStyle/>
                    <a:p>
                      <a:r>
                        <a:rPr lang="en-US" dirty="0" smtClean="0"/>
                        <a:t>2020</a:t>
                      </a:r>
                      <a:endParaRPr lang="en-US" dirty="0"/>
                    </a:p>
                  </a:txBody>
                  <a:tcPr/>
                </a:tc>
                <a:tc>
                  <a:txBody>
                    <a:bodyPr/>
                    <a:lstStyle/>
                    <a:p>
                      <a:r>
                        <a:rPr lang="en-US" dirty="0" smtClean="0"/>
                        <a:t>2021</a:t>
                      </a:r>
                      <a:endParaRPr lang="en-US" dirty="0"/>
                    </a:p>
                  </a:txBody>
                  <a:tcPr/>
                </a:tc>
                <a:tc>
                  <a:txBody>
                    <a:bodyPr/>
                    <a:lstStyle/>
                    <a:p>
                      <a:r>
                        <a:rPr lang="en-US" dirty="0" smtClean="0"/>
                        <a:t>19-21 % Change</a:t>
                      </a:r>
                      <a:endParaRPr lang="en-US" dirty="0"/>
                    </a:p>
                  </a:txBody>
                  <a:tcPr/>
                </a:tc>
                <a:extLst>
                  <a:ext uri="{0D108BD9-81ED-4DB2-BD59-A6C34878D82A}">
                    <a16:rowId xmlns:a16="http://schemas.microsoft.com/office/drawing/2014/main" val="2827688540"/>
                  </a:ext>
                </a:extLst>
              </a:tr>
              <a:tr h="370840">
                <a:tc>
                  <a:txBody>
                    <a:bodyPr/>
                    <a:lstStyle/>
                    <a:p>
                      <a:r>
                        <a:rPr lang="en-US" dirty="0" smtClean="0"/>
                        <a:t>Theft</a:t>
                      </a:r>
                      <a:r>
                        <a:rPr lang="en-US" baseline="0" dirty="0" smtClean="0"/>
                        <a:t> from Vehicle</a:t>
                      </a:r>
                      <a:endParaRPr lang="en-US" dirty="0"/>
                    </a:p>
                  </a:txBody>
                  <a:tcPr>
                    <a:solidFill>
                      <a:srgbClr val="B8DEF1"/>
                    </a:solidFill>
                  </a:tcPr>
                </a:tc>
                <a:tc>
                  <a:txBody>
                    <a:bodyPr/>
                    <a:lstStyle/>
                    <a:p>
                      <a:pPr algn="ctr"/>
                      <a:r>
                        <a:rPr lang="en-US" dirty="0" smtClean="0"/>
                        <a:t>316</a:t>
                      </a:r>
                      <a:endParaRPr lang="en-US" dirty="0"/>
                    </a:p>
                  </a:txBody>
                  <a:tcPr>
                    <a:solidFill>
                      <a:srgbClr val="B8DEF1"/>
                    </a:solidFill>
                  </a:tcPr>
                </a:tc>
                <a:tc>
                  <a:txBody>
                    <a:bodyPr/>
                    <a:lstStyle/>
                    <a:p>
                      <a:pPr algn="ctr"/>
                      <a:r>
                        <a:rPr lang="en-US" dirty="0" smtClean="0"/>
                        <a:t>582</a:t>
                      </a:r>
                      <a:endParaRPr lang="en-US" dirty="0"/>
                    </a:p>
                  </a:txBody>
                  <a:tcPr>
                    <a:solidFill>
                      <a:srgbClr val="B8DEF1"/>
                    </a:solidFill>
                  </a:tcPr>
                </a:tc>
                <a:tc>
                  <a:txBody>
                    <a:bodyPr/>
                    <a:lstStyle/>
                    <a:p>
                      <a:pPr algn="ctr"/>
                      <a:r>
                        <a:rPr lang="en-US" dirty="0" smtClean="0"/>
                        <a:t>841</a:t>
                      </a:r>
                      <a:endParaRPr lang="en-US" dirty="0"/>
                    </a:p>
                  </a:txBody>
                  <a:tcPr>
                    <a:solidFill>
                      <a:srgbClr val="B8DEF1"/>
                    </a:solidFill>
                  </a:tcPr>
                </a:tc>
                <a:tc>
                  <a:txBody>
                    <a:bodyPr/>
                    <a:lstStyle/>
                    <a:p>
                      <a:pPr algn="ctr"/>
                      <a:r>
                        <a:rPr lang="en-US" dirty="0" smtClean="0"/>
                        <a:t>166%</a:t>
                      </a:r>
                      <a:endParaRPr lang="en-US" dirty="0"/>
                    </a:p>
                  </a:txBody>
                  <a:tcPr>
                    <a:solidFill>
                      <a:srgbClr val="B8DEF1"/>
                    </a:solidFill>
                  </a:tcPr>
                </a:tc>
                <a:extLst>
                  <a:ext uri="{0D108BD9-81ED-4DB2-BD59-A6C34878D82A}">
                    <a16:rowId xmlns:a16="http://schemas.microsoft.com/office/drawing/2014/main" val="711916788"/>
                  </a:ext>
                </a:extLst>
              </a:tr>
              <a:tr h="370840">
                <a:tc>
                  <a:txBody>
                    <a:bodyPr/>
                    <a:lstStyle/>
                    <a:p>
                      <a:r>
                        <a:rPr lang="en-US" dirty="0" smtClean="0"/>
                        <a:t>Motor Vehicle Theft</a:t>
                      </a:r>
                      <a:endParaRPr lang="en-US" dirty="0"/>
                    </a:p>
                  </a:txBody>
                  <a:tcPr>
                    <a:solidFill>
                      <a:srgbClr val="B8DEF1"/>
                    </a:solidFill>
                  </a:tcPr>
                </a:tc>
                <a:tc>
                  <a:txBody>
                    <a:bodyPr/>
                    <a:lstStyle/>
                    <a:p>
                      <a:pPr algn="ctr"/>
                      <a:r>
                        <a:rPr lang="en-US" dirty="0" smtClean="0"/>
                        <a:t>17</a:t>
                      </a:r>
                      <a:endParaRPr lang="en-US" dirty="0"/>
                    </a:p>
                  </a:txBody>
                  <a:tcPr>
                    <a:solidFill>
                      <a:srgbClr val="B8DEF1"/>
                    </a:solidFill>
                  </a:tcPr>
                </a:tc>
                <a:tc>
                  <a:txBody>
                    <a:bodyPr/>
                    <a:lstStyle/>
                    <a:p>
                      <a:pPr algn="ctr"/>
                      <a:r>
                        <a:rPr lang="en-US" dirty="0" smtClean="0"/>
                        <a:t>21</a:t>
                      </a:r>
                      <a:endParaRPr lang="en-US" dirty="0"/>
                    </a:p>
                  </a:txBody>
                  <a:tcPr>
                    <a:solidFill>
                      <a:srgbClr val="B8DEF1"/>
                    </a:solidFill>
                  </a:tcPr>
                </a:tc>
                <a:tc>
                  <a:txBody>
                    <a:bodyPr/>
                    <a:lstStyle/>
                    <a:p>
                      <a:pPr algn="ctr"/>
                      <a:r>
                        <a:rPr lang="en-US" dirty="0" smtClean="0"/>
                        <a:t>64</a:t>
                      </a:r>
                      <a:endParaRPr lang="en-US" dirty="0"/>
                    </a:p>
                  </a:txBody>
                  <a:tcPr>
                    <a:solidFill>
                      <a:srgbClr val="B8DEF1"/>
                    </a:solidFill>
                  </a:tcPr>
                </a:tc>
                <a:tc>
                  <a:txBody>
                    <a:bodyPr/>
                    <a:lstStyle/>
                    <a:p>
                      <a:pPr algn="ctr"/>
                      <a:r>
                        <a:rPr lang="en-US" dirty="0" smtClean="0"/>
                        <a:t>276%</a:t>
                      </a:r>
                      <a:endParaRPr lang="en-US" dirty="0"/>
                    </a:p>
                  </a:txBody>
                  <a:tcPr>
                    <a:solidFill>
                      <a:srgbClr val="B8DEF1"/>
                    </a:solidFill>
                  </a:tcPr>
                </a:tc>
                <a:extLst>
                  <a:ext uri="{0D108BD9-81ED-4DB2-BD59-A6C34878D82A}">
                    <a16:rowId xmlns:a16="http://schemas.microsoft.com/office/drawing/2014/main" val="655945662"/>
                  </a:ext>
                </a:extLst>
              </a:tr>
              <a:tr h="370840">
                <a:tc>
                  <a:txBody>
                    <a:bodyPr/>
                    <a:lstStyle/>
                    <a:p>
                      <a:r>
                        <a:rPr lang="en-US" dirty="0" smtClean="0"/>
                        <a:t>Burglary</a:t>
                      </a:r>
                      <a:endParaRPr lang="en-US" dirty="0"/>
                    </a:p>
                  </a:txBody>
                  <a:tcPr>
                    <a:solidFill>
                      <a:srgbClr val="B8DEF1"/>
                    </a:solidFill>
                  </a:tcPr>
                </a:tc>
                <a:tc>
                  <a:txBody>
                    <a:bodyPr/>
                    <a:lstStyle/>
                    <a:p>
                      <a:pPr algn="ctr"/>
                      <a:r>
                        <a:rPr lang="en-US" dirty="0" smtClean="0"/>
                        <a:t>110</a:t>
                      </a:r>
                      <a:endParaRPr lang="en-US" dirty="0"/>
                    </a:p>
                  </a:txBody>
                  <a:tcPr>
                    <a:solidFill>
                      <a:srgbClr val="B8DEF1"/>
                    </a:solidFill>
                  </a:tcPr>
                </a:tc>
                <a:tc>
                  <a:txBody>
                    <a:bodyPr/>
                    <a:lstStyle/>
                    <a:p>
                      <a:pPr algn="ctr"/>
                      <a:r>
                        <a:rPr lang="en-US" dirty="0" smtClean="0"/>
                        <a:t>133</a:t>
                      </a:r>
                      <a:endParaRPr lang="en-US" dirty="0"/>
                    </a:p>
                  </a:txBody>
                  <a:tcPr>
                    <a:solidFill>
                      <a:srgbClr val="B8DEF1"/>
                    </a:solidFill>
                  </a:tcPr>
                </a:tc>
                <a:tc>
                  <a:txBody>
                    <a:bodyPr/>
                    <a:lstStyle/>
                    <a:p>
                      <a:pPr algn="ctr"/>
                      <a:r>
                        <a:rPr lang="en-US" dirty="0" smtClean="0"/>
                        <a:t>120</a:t>
                      </a:r>
                      <a:endParaRPr lang="en-US" dirty="0"/>
                    </a:p>
                  </a:txBody>
                  <a:tcPr>
                    <a:solidFill>
                      <a:srgbClr val="B8DEF1"/>
                    </a:solidFill>
                  </a:tcPr>
                </a:tc>
                <a:tc>
                  <a:txBody>
                    <a:bodyPr/>
                    <a:lstStyle/>
                    <a:p>
                      <a:pPr algn="ctr"/>
                      <a:r>
                        <a:rPr lang="en-US" dirty="0" smtClean="0"/>
                        <a:t>9%</a:t>
                      </a:r>
                      <a:endParaRPr lang="en-US" dirty="0"/>
                    </a:p>
                  </a:txBody>
                  <a:tcPr>
                    <a:solidFill>
                      <a:srgbClr val="B8DEF1"/>
                    </a:solidFill>
                  </a:tcPr>
                </a:tc>
                <a:extLst>
                  <a:ext uri="{0D108BD9-81ED-4DB2-BD59-A6C34878D82A}">
                    <a16:rowId xmlns:a16="http://schemas.microsoft.com/office/drawing/2014/main" val="1060239357"/>
                  </a:ext>
                </a:extLst>
              </a:tr>
              <a:tr h="370840">
                <a:tc>
                  <a:txBody>
                    <a:bodyPr/>
                    <a:lstStyle/>
                    <a:p>
                      <a:r>
                        <a:rPr lang="en-US" dirty="0" smtClean="0"/>
                        <a:t>Total*</a:t>
                      </a:r>
                      <a:endParaRPr lang="en-US" dirty="0"/>
                    </a:p>
                  </a:txBody>
                  <a:tcPr>
                    <a:solidFill>
                      <a:srgbClr val="B8DEF1"/>
                    </a:solidFill>
                  </a:tcPr>
                </a:tc>
                <a:tc>
                  <a:txBody>
                    <a:bodyPr/>
                    <a:lstStyle/>
                    <a:p>
                      <a:pPr algn="ctr"/>
                      <a:r>
                        <a:rPr lang="en-US" dirty="0" smtClean="0"/>
                        <a:t>438</a:t>
                      </a:r>
                      <a:endParaRPr lang="en-US" dirty="0"/>
                    </a:p>
                  </a:txBody>
                  <a:tcPr>
                    <a:solidFill>
                      <a:srgbClr val="B8DEF1"/>
                    </a:solidFill>
                  </a:tcPr>
                </a:tc>
                <a:tc>
                  <a:txBody>
                    <a:bodyPr/>
                    <a:lstStyle/>
                    <a:p>
                      <a:pPr algn="ctr"/>
                      <a:r>
                        <a:rPr lang="en-US" dirty="0" smtClean="0"/>
                        <a:t>722</a:t>
                      </a:r>
                      <a:endParaRPr lang="en-US" dirty="0"/>
                    </a:p>
                  </a:txBody>
                  <a:tcPr>
                    <a:solidFill>
                      <a:srgbClr val="B8DEF1"/>
                    </a:solidFill>
                  </a:tcPr>
                </a:tc>
                <a:tc>
                  <a:txBody>
                    <a:bodyPr/>
                    <a:lstStyle/>
                    <a:p>
                      <a:pPr algn="ctr"/>
                      <a:r>
                        <a:rPr lang="en-US" dirty="0" smtClean="0"/>
                        <a:t>985</a:t>
                      </a:r>
                      <a:endParaRPr lang="en-US" dirty="0"/>
                    </a:p>
                  </a:txBody>
                  <a:tcPr>
                    <a:solidFill>
                      <a:srgbClr val="B8DEF1"/>
                    </a:solidFill>
                  </a:tcPr>
                </a:tc>
                <a:tc>
                  <a:txBody>
                    <a:bodyPr/>
                    <a:lstStyle/>
                    <a:p>
                      <a:pPr algn="ctr"/>
                      <a:r>
                        <a:rPr lang="en-US" dirty="0" smtClean="0"/>
                        <a:t>125%</a:t>
                      </a:r>
                      <a:endParaRPr lang="en-US" dirty="0"/>
                    </a:p>
                  </a:txBody>
                  <a:tcPr>
                    <a:solidFill>
                      <a:srgbClr val="B8DEF1"/>
                    </a:solidFill>
                  </a:tcPr>
                </a:tc>
                <a:extLst>
                  <a:ext uri="{0D108BD9-81ED-4DB2-BD59-A6C34878D82A}">
                    <a16:rowId xmlns:a16="http://schemas.microsoft.com/office/drawing/2014/main" val="1299706235"/>
                  </a:ext>
                </a:extLst>
              </a:tr>
            </a:tbl>
          </a:graphicData>
        </a:graphic>
      </p:graphicFrame>
      <p:sp>
        <p:nvSpPr>
          <p:cNvPr id="6" name="TextBox 5"/>
          <p:cNvSpPr txBox="1"/>
          <p:nvPr/>
        </p:nvSpPr>
        <p:spPr>
          <a:xfrm>
            <a:off x="466245" y="3848094"/>
            <a:ext cx="6739002" cy="276999"/>
          </a:xfrm>
          <a:prstGeom prst="rect">
            <a:avLst/>
          </a:prstGeom>
          <a:noFill/>
        </p:spPr>
        <p:txBody>
          <a:bodyPr wrap="square" rtlCol="0">
            <a:spAutoFit/>
          </a:bodyPr>
          <a:lstStyle/>
          <a:p>
            <a:r>
              <a:rPr lang="en-US" sz="1200" dirty="0" smtClean="0"/>
              <a:t>*Totals may not sum since incidents may have more than one offense </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3152903750"/>
              </p:ext>
            </p:extLst>
          </p:nvPr>
        </p:nvGraphicFramePr>
        <p:xfrm>
          <a:off x="466245" y="4715715"/>
          <a:ext cx="7298134" cy="1112520"/>
        </p:xfrm>
        <a:graphic>
          <a:graphicData uri="http://schemas.openxmlformats.org/drawingml/2006/table">
            <a:tbl>
              <a:tblPr firstRow="1" bandRow="1">
                <a:tableStyleId>{5C22544A-7EE6-4342-B048-85BDC9FD1C3A}</a:tableStyleId>
              </a:tblPr>
              <a:tblGrid>
                <a:gridCol w="2038960">
                  <a:extLst>
                    <a:ext uri="{9D8B030D-6E8A-4147-A177-3AD203B41FA5}">
                      <a16:colId xmlns:a16="http://schemas.microsoft.com/office/drawing/2014/main" val="3497321355"/>
                    </a:ext>
                  </a:extLst>
                </a:gridCol>
                <a:gridCol w="1152395">
                  <a:extLst>
                    <a:ext uri="{9D8B030D-6E8A-4147-A177-3AD203B41FA5}">
                      <a16:colId xmlns:a16="http://schemas.microsoft.com/office/drawing/2014/main" val="1644595555"/>
                    </a:ext>
                  </a:extLst>
                </a:gridCol>
                <a:gridCol w="1219200">
                  <a:extLst>
                    <a:ext uri="{9D8B030D-6E8A-4147-A177-3AD203B41FA5}">
                      <a16:colId xmlns:a16="http://schemas.microsoft.com/office/drawing/2014/main" val="378196199"/>
                    </a:ext>
                  </a:extLst>
                </a:gridCol>
                <a:gridCol w="1026695">
                  <a:extLst>
                    <a:ext uri="{9D8B030D-6E8A-4147-A177-3AD203B41FA5}">
                      <a16:colId xmlns:a16="http://schemas.microsoft.com/office/drawing/2014/main" val="1073427853"/>
                    </a:ext>
                  </a:extLst>
                </a:gridCol>
                <a:gridCol w="1860884">
                  <a:extLst>
                    <a:ext uri="{9D8B030D-6E8A-4147-A177-3AD203B41FA5}">
                      <a16:colId xmlns:a16="http://schemas.microsoft.com/office/drawing/2014/main" val="2115139045"/>
                    </a:ext>
                  </a:extLst>
                </a:gridCol>
              </a:tblGrid>
              <a:tr h="370840">
                <a:tc>
                  <a:txBody>
                    <a:bodyPr/>
                    <a:lstStyle/>
                    <a:p>
                      <a:r>
                        <a:rPr lang="en-US" dirty="0" smtClean="0"/>
                        <a:t>Arrests</a:t>
                      </a:r>
                      <a:endParaRPr lang="en-US" dirty="0"/>
                    </a:p>
                  </a:txBody>
                  <a:tcPr/>
                </a:tc>
                <a:tc>
                  <a:txBody>
                    <a:bodyPr/>
                    <a:lstStyle/>
                    <a:p>
                      <a:r>
                        <a:rPr lang="en-US" dirty="0" smtClean="0"/>
                        <a:t>2019</a:t>
                      </a:r>
                      <a:endParaRPr lang="en-US" dirty="0"/>
                    </a:p>
                  </a:txBody>
                  <a:tcPr/>
                </a:tc>
                <a:tc>
                  <a:txBody>
                    <a:bodyPr/>
                    <a:lstStyle/>
                    <a:p>
                      <a:r>
                        <a:rPr lang="en-US" dirty="0" smtClean="0"/>
                        <a:t>2020</a:t>
                      </a:r>
                      <a:endParaRPr lang="en-US" dirty="0"/>
                    </a:p>
                  </a:txBody>
                  <a:tcPr/>
                </a:tc>
                <a:tc>
                  <a:txBody>
                    <a:bodyPr/>
                    <a:lstStyle/>
                    <a:p>
                      <a:r>
                        <a:rPr lang="en-US" dirty="0" smtClean="0"/>
                        <a:t>2021</a:t>
                      </a:r>
                      <a:endParaRPr lang="en-US" dirty="0"/>
                    </a:p>
                  </a:txBody>
                  <a:tcPr/>
                </a:tc>
                <a:tc>
                  <a:txBody>
                    <a:bodyPr/>
                    <a:lstStyle/>
                    <a:p>
                      <a:r>
                        <a:rPr lang="en-US" dirty="0" smtClean="0"/>
                        <a:t>19-21% Change</a:t>
                      </a:r>
                      <a:endParaRPr lang="en-US" dirty="0"/>
                    </a:p>
                  </a:txBody>
                  <a:tcPr/>
                </a:tc>
                <a:extLst>
                  <a:ext uri="{0D108BD9-81ED-4DB2-BD59-A6C34878D82A}">
                    <a16:rowId xmlns:a16="http://schemas.microsoft.com/office/drawing/2014/main" val="3292868283"/>
                  </a:ext>
                </a:extLst>
              </a:tr>
              <a:tr h="370840">
                <a:tc>
                  <a:txBody>
                    <a:bodyPr/>
                    <a:lstStyle/>
                    <a:p>
                      <a:r>
                        <a:rPr lang="en-US" dirty="0" smtClean="0"/>
                        <a:t>FIPOF Total</a:t>
                      </a:r>
                      <a:endParaRPr lang="en-US" dirty="0"/>
                    </a:p>
                  </a:txBody>
                  <a:tcPr>
                    <a:solidFill>
                      <a:srgbClr val="B8DEF1"/>
                    </a:solidFill>
                  </a:tcPr>
                </a:tc>
                <a:tc>
                  <a:txBody>
                    <a:bodyPr/>
                    <a:lstStyle/>
                    <a:p>
                      <a:pPr algn="ctr"/>
                      <a:r>
                        <a:rPr lang="en-US" dirty="0" smtClean="0"/>
                        <a:t>709</a:t>
                      </a:r>
                      <a:endParaRPr lang="en-US" dirty="0"/>
                    </a:p>
                  </a:txBody>
                  <a:tcPr>
                    <a:solidFill>
                      <a:srgbClr val="B8DEF1"/>
                    </a:solidFill>
                  </a:tcPr>
                </a:tc>
                <a:tc>
                  <a:txBody>
                    <a:bodyPr/>
                    <a:lstStyle/>
                    <a:p>
                      <a:pPr algn="ctr"/>
                      <a:r>
                        <a:rPr lang="en-US" dirty="0" smtClean="0"/>
                        <a:t>786</a:t>
                      </a:r>
                      <a:endParaRPr lang="en-US" dirty="0"/>
                    </a:p>
                  </a:txBody>
                  <a:tcPr>
                    <a:solidFill>
                      <a:srgbClr val="B8DEF1"/>
                    </a:solidFill>
                  </a:tcPr>
                </a:tc>
                <a:tc>
                  <a:txBody>
                    <a:bodyPr/>
                    <a:lstStyle/>
                    <a:p>
                      <a:pPr algn="ctr"/>
                      <a:r>
                        <a:rPr lang="en-US" dirty="0" smtClean="0"/>
                        <a:t>932</a:t>
                      </a:r>
                      <a:endParaRPr lang="en-US" dirty="0"/>
                    </a:p>
                  </a:txBody>
                  <a:tcPr>
                    <a:solidFill>
                      <a:srgbClr val="B8DEF1"/>
                    </a:solidFill>
                  </a:tcPr>
                </a:tc>
                <a:tc>
                  <a:txBody>
                    <a:bodyPr/>
                    <a:lstStyle/>
                    <a:p>
                      <a:pPr algn="ctr"/>
                      <a:r>
                        <a:rPr lang="en-US" dirty="0" smtClean="0"/>
                        <a:t>31%</a:t>
                      </a:r>
                      <a:endParaRPr lang="en-US" dirty="0"/>
                    </a:p>
                  </a:txBody>
                  <a:tcPr>
                    <a:solidFill>
                      <a:srgbClr val="B8DEF1"/>
                    </a:solidFill>
                  </a:tcPr>
                </a:tc>
                <a:extLst>
                  <a:ext uri="{0D108BD9-81ED-4DB2-BD59-A6C34878D82A}">
                    <a16:rowId xmlns:a16="http://schemas.microsoft.com/office/drawing/2014/main" val="3305634065"/>
                  </a:ext>
                </a:extLst>
              </a:tr>
              <a:tr h="370840">
                <a:tc>
                  <a:txBody>
                    <a:bodyPr/>
                    <a:lstStyle/>
                    <a:p>
                      <a:pPr algn="r"/>
                      <a:r>
                        <a:rPr lang="en-US" i="1" dirty="0" smtClean="0"/>
                        <a:t>Adjudged </a:t>
                      </a:r>
                      <a:r>
                        <a:rPr lang="en-US" i="1" dirty="0" err="1" smtClean="0"/>
                        <a:t>Delinq</a:t>
                      </a:r>
                      <a:r>
                        <a:rPr lang="en-US" i="1" dirty="0" smtClean="0"/>
                        <a:t>.</a:t>
                      </a:r>
                      <a:endParaRPr lang="en-US" i="1" dirty="0"/>
                    </a:p>
                  </a:txBody>
                  <a:tcPr>
                    <a:solidFill>
                      <a:srgbClr val="B8DEF1"/>
                    </a:solidFill>
                  </a:tcPr>
                </a:tc>
                <a:tc>
                  <a:txBody>
                    <a:bodyPr/>
                    <a:lstStyle/>
                    <a:p>
                      <a:pPr algn="ctr"/>
                      <a:r>
                        <a:rPr lang="en-US" dirty="0" smtClean="0"/>
                        <a:t>49</a:t>
                      </a:r>
                      <a:endParaRPr lang="en-US" dirty="0"/>
                    </a:p>
                  </a:txBody>
                  <a:tcPr>
                    <a:solidFill>
                      <a:srgbClr val="B8DEF1"/>
                    </a:solidFill>
                  </a:tcPr>
                </a:tc>
                <a:tc>
                  <a:txBody>
                    <a:bodyPr/>
                    <a:lstStyle/>
                    <a:p>
                      <a:pPr algn="ctr"/>
                      <a:r>
                        <a:rPr lang="en-US" dirty="0" smtClean="0"/>
                        <a:t>59</a:t>
                      </a:r>
                      <a:endParaRPr lang="en-US" dirty="0"/>
                    </a:p>
                  </a:txBody>
                  <a:tcPr>
                    <a:solidFill>
                      <a:srgbClr val="B8DEF1"/>
                    </a:solidFill>
                  </a:tcPr>
                </a:tc>
                <a:tc>
                  <a:txBody>
                    <a:bodyPr/>
                    <a:lstStyle/>
                    <a:p>
                      <a:pPr algn="ctr"/>
                      <a:r>
                        <a:rPr lang="en-US" dirty="0" smtClean="0"/>
                        <a:t>94</a:t>
                      </a:r>
                      <a:endParaRPr lang="en-US" dirty="0"/>
                    </a:p>
                  </a:txBody>
                  <a:tcPr>
                    <a:solidFill>
                      <a:srgbClr val="B8DEF1"/>
                    </a:solidFill>
                  </a:tcPr>
                </a:tc>
                <a:tc>
                  <a:txBody>
                    <a:bodyPr/>
                    <a:lstStyle/>
                    <a:p>
                      <a:pPr algn="ctr"/>
                      <a:r>
                        <a:rPr lang="en-US" dirty="0" smtClean="0"/>
                        <a:t>92%</a:t>
                      </a:r>
                      <a:endParaRPr lang="en-US" dirty="0"/>
                    </a:p>
                  </a:txBody>
                  <a:tcPr>
                    <a:solidFill>
                      <a:srgbClr val="B8DEF1"/>
                    </a:solidFill>
                  </a:tcPr>
                </a:tc>
                <a:extLst>
                  <a:ext uri="{0D108BD9-81ED-4DB2-BD59-A6C34878D82A}">
                    <a16:rowId xmlns:a16="http://schemas.microsoft.com/office/drawing/2014/main" val="2094005677"/>
                  </a:ext>
                </a:extLst>
              </a:tr>
            </a:tbl>
          </a:graphicData>
        </a:graphic>
      </p:graphicFrame>
      <p:sp>
        <p:nvSpPr>
          <p:cNvPr id="8" name="TextBox 7"/>
          <p:cNvSpPr txBox="1"/>
          <p:nvPr/>
        </p:nvSpPr>
        <p:spPr>
          <a:xfrm>
            <a:off x="2753490" y="1480959"/>
            <a:ext cx="2755726" cy="461665"/>
          </a:xfrm>
          <a:prstGeom prst="rect">
            <a:avLst/>
          </a:prstGeom>
          <a:noFill/>
        </p:spPr>
        <p:txBody>
          <a:bodyPr wrap="square" rtlCol="0">
            <a:spAutoFit/>
          </a:bodyPr>
          <a:lstStyle/>
          <a:p>
            <a:pPr algn="ctr"/>
            <a:r>
              <a:rPr lang="en-US" sz="2400" b="1" dirty="0" smtClean="0">
                <a:solidFill>
                  <a:schemeClr val="accent1"/>
                </a:solidFill>
              </a:rPr>
              <a:t>Stolen Guns</a:t>
            </a:r>
            <a:endParaRPr lang="en-US" sz="2400" b="1" dirty="0">
              <a:solidFill>
                <a:schemeClr val="accent1"/>
              </a:solidFill>
            </a:endParaRPr>
          </a:p>
        </p:txBody>
      </p:sp>
      <p:sp>
        <p:nvSpPr>
          <p:cNvPr id="9" name="TextBox 8"/>
          <p:cNvSpPr txBox="1"/>
          <p:nvPr/>
        </p:nvSpPr>
        <p:spPr>
          <a:xfrm>
            <a:off x="2293654" y="432755"/>
            <a:ext cx="8016658" cy="830997"/>
          </a:xfrm>
          <a:prstGeom prst="rect">
            <a:avLst/>
          </a:prstGeom>
          <a:noFill/>
        </p:spPr>
        <p:txBody>
          <a:bodyPr wrap="square" rtlCol="0">
            <a:sp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CITYWIDE GUN VIOLENCE</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TextBox 9"/>
          <p:cNvSpPr txBox="1"/>
          <p:nvPr/>
        </p:nvSpPr>
        <p:spPr>
          <a:xfrm>
            <a:off x="1598659" y="4253262"/>
            <a:ext cx="5065388" cy="461665"/>
          </a:xfrm>
          <a:prstGeom prst="rect">
            <a:avLst/>
          </a:prstGeom>
          <a:noFill/>
        </p:spPr>
        <p:txBody>
          <a:bodyPr wrap="square" rtlCol="0">
            <a:spAutoFit/>
          </a:bodyPr>
          <a:lstStyle/>
          <a:p>
            <a:r>
              <a:rPr lang="en-US" sz="2400" b="1" dirty="0" smtClean="0">
                <a:solidFill>
                  <a:schemeClr val="accent1"/>
                </a:solidFill>
              </a:rPr>
              <a:t>Felon in Possession of Firearm Arrests</a:t>
            </a:r>
            <a:endParaRPr lang="en-US" sz="2400" b="1" dirty="0">
              <a:solidFill>
                <a:schemeClr val="accent1"/>
              </a:solidFill>
            </a:endParaRPr>
          </a:p>
        </p:txBody>
      </p:sp>
      <p:sp>
        <p:nvSpPr>
          <p:cNvPr id="11" name="TextBox 10"/>
          <p:cNvSpPr txBox="1"/>
          <p:nvPr/>
        </p:nvSpPr>
        <p:spPr>
          <a:xfrm>
            <a:off x="2938745" y="6382197"/>
            <a:ext cx="6726476" cy="276999"/>
          </a:xfrm>
          <a:prstGeom prst="rect">
            <a:avLst/>
          </a:prstGeom>
          <a:noFill/>
        </p:spPr>
        <p:txBody>
          <a:bodyPr wrap="square" rtlCol="0">
            <a:spAutoFit/>
          </a:bodyPr>
          <a:lstStyle/>
          <a:p>
            <a:r>
              <a:rPr lang="en-US" sz="1200" i="1" dirty="0" smtClean="0"/>
              <a:t>Data obtained from the Milwaukee Police Department Office of Violence Prevention in February 2022</a:t>
            </a:r>
            <a:endParaRPr lang="en-US" sz="1200" i="1" dirty="0"/>
          </a:p>
        </p:txBody>
      </p:sp>
      <p:sp>
        <p:nvSpPr>
          <p:cNvPr id="13" name="TextBox 12"/>
          <p:cNvSpPr txBox="1"/>
          <p:nvPr/>
        </p:nvSpPr>
        <p:spPr>
          <a:xfrm>
            <a:off x="7945291" y="1480959"/>
            <a:ext cx="3898782" cy="1354217"/>
          </a:xfrm>
          <a:prstGeom prst="rect">
            <a:avLst/>
          </a:prstGeom>
          <a:noFill/>
        </p:spPr>
        <p:txBody>
          <a:bodyPr wrap="square" rtlCol="0">
            <a:spAutoFit/>
          </a:bodyPr>
          <a:lstStyle/>
          <a:p>
            <a:pPr algn="ctr"/>
            <a:r>
              <a:rPr lang="en-US" sz="1600" b="1" dirty="0" smtClean="0">
                <a:solidFill>
                  <a:schemeClr val="accent1"/>
                </a:solidFill>
              </a:rPr>
              <a:t>Stolen Guns</a:t>
            </a:r>
          </a:p>
          <a:p>
            <a:pPr marL="342900" indent="-342900">
              <a:buFont typeface="Arial" panose="020B0604020202020204" pitchFamily="34" charset="0"/>
              <a:buChar char="•"/>
            </a:pPr>
            <a:r>
              <a:rPr lang="en-US" sz="1400" dirty="0" smtClean="0">
                <a:solidFill>
                  <a:schemeClr val="accent1"/>
                </a:solidFill>
              </a:rPr>
              <a:t>Guns taken in offenses increased by 125% in 2021 compared to 2019</a:t>
            </a:r>
          </a:p>
          <a:p>
            <a:endParaRPr lang="en-US" sz="1000" dirty="0" smtClean="0">
              <a:solidFill>
                <a:schemeClr val="accent1"/>
              </a:solidFill>
            </a:endParaRPr>
          </a:p>
          <a:p>
            <a:pPr marL="342900" indent="-342900">
              <a:buFont typeface="Arial" panose="020B0604020202020204" pitchFamily="34" charset="0"/>
              <a:buChar char="•"/>
            </a:pPr>
            <a:r>
              <a:rPr lang="en-US" sz="1400" dirty="0" smtClean="0">
                <a:solidFill>
                  <a:schemeClr val="accent1"/>
                </a:solidFill>
              </a:rPr>
              <a:t>The largest increase occurred in motor vehicle theft incidents. </a:t>
            </a:r>
            <a:endParaRPr lang="en-US" sz="1400" dirty="0">
              <a:solidFill>
                <a:schemeClr val="accent1"/>
              </a:solidFill>
            </a:endParaRPr>
          </a:p>
        </p:txBody>
      </p:sp>
      <p:sp>
        <p:nvSpPr>
          <p:cNvPr id="14" name="TextBox 13"/>
          <p:cNvSpPr txBox="1"/>
          <p:nvPr/>
        </p:nvSpPr>
        <p:spPr>
          <a:xfrm>
            <a:off x="7945291" y="2888934"/>
            <a:ext cx="3898782" cy="1569660"/>
          </a:xfrm>
          <a:prstGeom prst="rect">
            <a:avLst/>
          </a:prstGeom>
          <a:noFill/>
        </p:spPr>
        <p:txBody>
          <a:bodyPr wrap="square" rtlCol="0">
            <a:spAutoFit/>
          </a:bodyPr>
          <a:lstStyle/>
          <a:p>
            <a:pPr algn="ctr"/>
            <a:r>
              <a:rPr lang="en-US" sz="1600" b="1" dirty="0" smtClean="0">
                <a:solidFill>
                  <a:schemeClr val="accent1"/>
                </a:solidFill>
              </a:rPr>
              <a:t>Gun Recovery</a:t>
            </a:r>
          </a:p>
          <a:p>
            <a:pPr marL="342900" indent="-342900">
              <a:buFont typeface="Arial" panose="020B0604020202020204" pitchFamily="34" charset="0"/>
              <a:buChar char="•"/>
            </a:pPr>
            <a:r>
              <a:rPr lang="en-US" sz="1400" dirty="0" smtClean="0">
                <a:solidFill>
                  <a:schemeClr val="accent1"/>
                </a:solidFill>
              </a:rPr>
              <a:t>In 2021, MPD recovered 2,917 guns compared to 2,272 in 2019 (28 % increase)</a:t>
            </a:r>
          </a:p>
          <a:p>
            <a:endParaRPr lang="en-US" sz="1000" dirty="0" smtClean="0">
              <a:solidFill>
                <a:schemeClr val="accent1"/>
              </a:solidFill>
            </a:endParaRPr>
          </a:p>
          <a:p>
            <a:pPr marL="342900" indent="-342900">
              <a:buFont typeface="Arial" panose="020B0604020202020204" pitchFamily="34" charset="0"/>
              <a:buChar char="•"/>
            </a:pPr>
            <a:r>
              <a:rPr lang="en-US" sz="1400" dirty="0" smtClean="0">
                <a:solidFill>
                  <a:schemeClr val="accent1"/>
                </a:solidFill>
              </a:rPr>
              <a:t>Work locations with the largest percent increase in gun recoveries include District 1 (133%) and District 6 (122%)</a:t>
            </a:r>
            <a:endParaRPr lang="en-US" sz="1400" dirty="0">
              <a:solidFill>
                <a:schemeClr val="accent1"/>
              </a:solidFill>
            </a:endParaRPr>
          </a:p>
        </p:txBody>
      </p:sp>
      <p:sp>
        <p:nvSpPr>
          <p:cNvPr id="15" name="TextBox 14"/>
          <p:cNvSpPr txBox="1"/>
          <p:nvPr/>
        </p:nvSpPr>
        <p:spPr>
          <a:xfrm>
            <a:off x="7945291" y="4458594"/>
            <a:ext cx="3898782" cy="1785104"/>
          </a:xfrm>
          <a:prstGeom prst="rect">
            <a:avLst/>
          </a:prstGeom>
          <a:noFill/>
        </p:spPr>
        <p:txBody>
          <a:bodyPr wrap="square" rtlCol="0">
            <a:spAutoFit/>
          </a:bodyPr>
          <a:lstStyle/>
          <a:p>
            <a:pPr algn="ctr"/>
            <a:r>
              <a:rPr lang="en-US" sz="1600" b="1" dirty="0" smtClean="0">
                <a:solidFill>
                  <a:schemeClr val="accent1"/>
                </a:solidFill>
              </a:rPr>
              <a:t>FIPOF Arrests</a:t>
            </a:r>
          </a:p>
          <a:p>
            <a:pPr marL="342900" indent="-342900">
              <a:buFont typeface="Arial" panose="020B0604020202020204" pitchFamily="34" charset="0"/>
              <a:buChar char="•"/>
            </a:pPr>
            <a:r>
              <a:rPr lang="en-US" sz="1400" dirty="0" smtClean="0">
                <a:solidFill>
                  <a:schemeClr val="accent1"/>
                </a:solidFill>
              </a:rPr>
              <a:t>In 2021, MPD arrested 932 individuals for felon in possession of a firearm. Of those, 10% were individuals arrest for adjudged delinquent possessing firearm. </a:t>
            </a:r>
          </a:p>
          <a:p>
            <a:endParaRPr lang="en-US" sz="1000" dirty="0" smtClean="0">
              <a:solidFill>
                <a:schemeClr val="accent1"/>
              </a:solidFill>
            </a:endParaRPr>
          </a:p>
          <a:p>
            <a:pPr marL="342900" indent="-342900">
              <a:buFont typeface="Arial" panose="020B0604020202020204" pitchFamily="34" charset="0"/>
              <a:buChar char="•"/>
            </a:pPr>
            <a:r>
              <a:rPr lang="en-US" sz="1400" dirty="0" smtClean="0">
                <a:solidFill>
                  <a:schemeClr val="accent1"/>
                </a:solidFill>
              </a:rPr>
              <a:t>The median age for arrests of adjudged delinquent possessing firearm is 19 years old</a:t>
            </a:r>
            <a:endParaRPr lang="en-US" sz="1400" dirty="0">
              <a:solidFill>
                <a:schemeClr val="accent1"/>
              </a:solidFill>
            </a:endParaRPr>
          </a:p>
        </p:txBody>
      </p:sp>
    </p:spTree>
    <p:extLst>
      <p:ext uri="{BB962C8B-B14F-4D97-AF65-F5344CB8AC3E}">
        <p14:creationId xmlns:p14="http://schemas.microsoft.com/office/powerpoint/2010/main" val="2531081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0208" y="87683"/>
            <a:ext cx="11974882" cy="667637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154085844"/>
              </p:ext>
            </p:extLst>
          </p:nvPr>
        </p:nvGraphicFramePr>
        <p:xfrm>
          <a:off x="392471" y="1178196"/>
          <a:ext cx="7484203" cy="5024917"/>
        </p:xfrm>
        <a:graphic>
          <a:graphicData uri="http://schemas.openxmlformats.org/drawingml/2006/table">
            <a:tbl>
              <a:tblPr firstRow="1" bandRow="1">
                <a:tableStyleId>{5C22544A-7EE6-4342-B048-85BDC9FD1C3A}</a:tableStyleId>
              </a:tblPr>
              <a:tblGrid>
                <a:gridCol w="1904657">
                  <a:extLst>
                    <a:ext uri="{9D8B030D-6E8A-4147-A177-3AD203B41FA5}">
                      <a16:colId xmlns:a16="http://schemas.microsoft.com/office/drawing/2014/main" val="1168250543"/>
                    </a:ext>
                  </a:extLst>
                </a:gridCol>
                <a:gridCol w="1151925">
                  <a:extLst>
                    <a:ext uri="{9D8B030D-6E8A-4147-A177-3AD203B41FA5}">
                      <a16:colId xmlns:a16="http://schemas.microsoft.com/office/drawing/2014/main" val="3372502108"/>
                    </a:ext>
                  </a:extLst>
                </a:gridCol>
                <a:gridCol w="1491915">
                  <a:extLst>
                    <a:ext uri="{9D8B030D-6E8A-4147-A177-3AD203B41FA5}">
                      <a16:colId xmlns:a16="http://schemas.microsoft.com/office/drawing/2014/main" val="2284994542"/>
                    </a:ext>
                  </a:extLst>
                </a:gridCol>
                <a:gridCol w="1459832">
                  <a:extLst>
                    <a:ext uri="{9D8B030D-6E8A-4147-A177-3AD203B41FA5}">
                      <a16:colId xmlns:a16="http://schemas.microsoft.com/office/drawing/2014/main" val="2108100964"/>
                    </a:ext>
                  </a:extLst>
                </a:gridCol>
                <a:gridCol w="1475874">
                  <a:extLst>
                    <a:ext uri="{9D8B030D-6E8A-4147-A177-3AD203B41FA5}">
                      <a16:colId xmlns:a16="http://schemas.microsoft.com/office/drawing/2014/main" val="796620522"/>
                    </a:ext>
                  </a:extLst>
                </a:gridCol>
              </a:tblGrid>
              <a:tr h="361846">
                <a:tc>
                  <a:txBody>
                    <a:bodyPr/>
                    <a:lstStyle/>
                    <a:p>
                      <a:pPr algn="l"/>
                      <a:r>
                        <a:rPr lang="en-US" sz="1600" dirty="0" smtClean="0"/>
                        <a:t>Firearm Related</a:t>
                      </a:r>
                      <a:r>
                        <a:rPr lang="en-US" sz="1600" baseline="0" dirty="0" smtClean="0"/>
                        <a:t> Violence Crime</a:t>
                      </a:r>
                      <a:endParaRPr lang="en-US" sz="1600" dirty="0"/>
                    </a:p>
                  </a:txBody>
                  <a:tcPr/>
                </a:tc>
                <a:tc>
                  <a:txBody>
                    <a:bodyPr/>
                    <a:lstStyle/>
                    <a:p>
                      <a:pPr algn="ctr"/>
                      <a:r>
                        <a:rPr lang="en-US" sz="1600" dirty="0" smtClean="0"/>
                        <a:t>2019</a:t>
                      </a:r>
                      <a:endParaRPr lang="en-US" sz="1600" dirty="0"/>
                    </a:p>
                  </a:txBody>
                  <a:tcPr anchor="ctr"/>
                </a:tc>
                <a:tc>
                  <a:txBody>
                    <a:bodyPr/>
                    <a:lstStyle/>
                    <a:p>
                      <a:pPr algn="ctr"/>
                      <a:r>
                        <a:rPr lang="en-US" sz="1600" dirty="0" smtClean="0"/>
                        <a:t>2020</a:t>
                      </a:r>
                      <a:endParaRPr lang="en-US" sz="1600" dirty="0"/>
                    </a:p>
                  </a:txBody>
                  <a:tcPr anchor="ctr"/>
                </a:tc>
                <a:tc>
                  <a:txBody>
                    <a:bodyPr/>
                    <a:lstStyle/>
                    <a:p>
                      <a:pPr algn="ctr"/>
                      <a:r>
                        <a:rPr lang="en-US" sz="1600" dirty="0" smtClean="0"/>
                        <a:t>2021</a:t>
                      </a:r>
                      <a:endParaRPr lang="en-US" sz="1600" dirty="0"/>
                    </a:p>
                  </a:txBody>
                  <a:tcPr anchor="ctr"/>
                </a:tc>
                <a:tc>
                  <a:txBody>
                    <a:bodyPr/>
                    <a:lstStyle/>
                    <a:p>
                      <a:pPr algn="ctr"/>
                      <a:r>
                        <a:rPr lang="en-US" sz="1600" dirty="0" smtClean="0"/>
                        <a:t>19-21 % Change</a:t>
                      </a:r>
                      <a:endParaRPr lang="en-US" sz="1600" dirty="0"/>
                    </a:p>
                  </a:txBody>
                  <a:tcPr anchor="ctr"/>
                </a:tc>
                <a:extLst>
                  <a:ext uri="{0D108BD9-81ED-4DB2-BD59-A6C34878D82A}">
                    <a16:rowId xmlns:a16="http://schemas.microsoft.com/office/drawing/2014/main" val="3149628071"/>
                  </a:ext>
                </a:extLst>
              </a:tr>
              <a:tr h="337008">
                <a:tc>
                  <a:txBody>
                    <a:bodyPr/>
                    <a:lstStyle/>
                    <a:p>
                      <a:r>
                        <a:rPr lang="en-US" sz="1600" dirty="0" smtClean="0"/>
                        <a:t>Homicide</a:t>
                      </a:r>
                      <a:endParaRPr lang="en-US" sz="1600" dirty="0"/>
                    </a:p>
                  </a:txBody>
                  <a:tcPr>
                    <a:solidFill>
                      <a:srgbClr val="B8DEF1"/>
                    </a:solidFill>
                  </a:tcPr>
                </a:tc>
                <a:tc>
                  <a:txBody>
                    <a:bodyPr/>
                    <a:lstStyle/>
                    <a:p>
                      <a:pPr algn="ctr"/>
                      <a:r>
                        <a:rPr lang="en-US" sz="1600" dirty="0" smtClean="0"/>
                        <a:t>79</a:t>
                      </a:r>
                      <a:endParaRPr lang="en-US" sz="1600" dirty="0"/>
                    </a:p>
                  </a:txBody>
                  <a:tcPr>
                    <a:solidFill>
                      <a:srgbClr val="B8DEF1"/>
                    </a:solidFill>
                  </a:tcPr>
                </a:tc>
                <a:tc>
                  <a:txBody>
                    <a:bodyPr/>
                    <a:lstStyle/>
                    <a:p>
                      <a:pPr algn="ctr"/>
                      <a:r>
                        <a:rPr lang="en-US" sz="1600" dirty="0" smtClean="0"/>
                        <a:t>168</a:t>
                      </a:r>
                      <a:endParaRPr lang="en-US" sz="1600" dirty="0"/>
                    </a:p>
                  </a:txBody>
                  <a:tcPr>
                    <a:solidFill>
                      <a:srgbClr val="B8DEF1"/>
                    </a:solidFill>
                  </a:tcPr>
                </a:tc>
                <a:tc>
                  <a:txBody>
                    <a:bodyPr/>
                    <a:lstStyle/>
                    <a:p>
                      <a:pPr algn="ctr"/>
                      <a:r>
                        <a:rPr lang="en-US" sz="1600" dirty="0" smtClean="0"/>
                        <a:t>180</a:t>
                      </a:r>
                      <a:endParaRPr lang="en-US" sz="1600" dirty="0"/>
                    </a:p>
                  </a:txBody>
                  <a:tcPr>
                    <a:solidFill>
                      <a:srgbClr val="B8DEF1"/>
                    </a:solidFill>
                  </a:tcPr>
                </a:tc>
                <a:tc>
                  <a:txBody>
                    <a:bodyPr/>
                    <a:lstStyle/>
                    <a:p>
                      <a:pPr algn="ctr"/>
                      <a:r>
                        <a:rPr lang="en-US" sz="1600" dirty="0" smtClean="0"/>
                        <a:t>128%</a:t>
                      </a:r>
                      <a:endParaRPr lang="en-US" sz="1600" dirty="0"/>
                    </a:p>
                  </a:txBody>
                  <a:tcPr>
                    <a:solidFill>
                      <a:srgbClr val="B8DEF1"/>
                    </a:solidFill>
                  </a:tcPr>
                </a:tc>
                <a:extLst>
                  <a:ext uri="{0D108BD9-81ED-4DB2-BD59-A6C34878D82A}">
                    <a16:rowId xmlns:a16="http://schemas.microsoft.com/office/drawing/2014/main" val="3208915760"/>
                  </a:ext>
                </a:extLst>
              </a:tr>
              <a:tr h="337008">
                <a:tc>
                  <a:txBody>
                    <a:bodyPr/>
                    <a:lstStyle/>
                    <a:p>
                      <a:pPr algn="r"/>
                      <a:r>
                        <a:rPr lang="en-US" sz="1600" i="1" dirty="0" smtClean="0"/>
                        <a:t>Total</a:t>
                      </a:r>
                      <a:endParaRPr lang="en-US" sz="1600" i="1" dirty="0"/>
                    </a:p>
                  </a:txBody>
                  <a:tcPr>
                    <a:solidFill>
                      <a:srgbClr val="B8DEF1"/>
                    </a:solidFill>
                  </a:tcPr>
                </a:tc>
                <a:tc>
                  <a:txBody>
                    <a:bodyPr/>
                    <a:lstStyle/>
                    <a:p>
                      <a:pPr algn="ctr"/>
                      <a:r>
                        <a:rPr lang="en-US" sz="1600" dirty="0" smtClean="0"/>
                        <a:t>97</a:t>
                      </a:r>
                      <a:endParaRPr lang="en-US" sz="1600" dirty="0"/>
                    </a:p>
                  </a:txBody>
                  <a:tcPr>
                    <a:solidFill>
                      <a:srgbClr val="B8DEF1"/>
                    </a:solidFill>
                  </a:tcPr>
                </a:tc>
                <a:tc>
                  <a:txBody>
                    <a:bodyPr/>
                    <a:lstStyle/>
                    <a:p>
                      <a:pPr algn="ctr"/>
                      <a:r>
                        <a:rPr lang="en-US" sz="1600" dirty="0" smtClean="0"/>
                        <a:t>190</a:t>
                      </a:r>
                      <a:endParaRPr lang="en-US" sz="1600" dirty="0"/>
                    </a:p>
                  </a:txBody>
                  <a:tcPr>
                    <a:solidFill>
                      <a:srgbClr val="B8DEF1"/>
                    </a:solidFill>
                  </a:tcPr>
                </a:tc>
                <a:tc>
                  <a:txBody>
                    <a:bodyPr/>
                    <a:lstStyle/>
                    <a:p>
                      <a:pPr algn="ctr"/>
                      <a:r>
                        <a:rPr lang="en-US" sz="1600" dirty="0" smtClean="0"/>
                        <a:t>193</a:t>
                      </a:r>
                      <a:endParaRPr lang="en-US" sz="1600" dirty="0"/>
                    </a:p>
                  </a:txBody>
                  <a:tcPr>
                    <a:solidFill>
                      <a:srgbClr val="B8DEF1"/>
                    </a:solidFill>
                  </a:tcPr>
                </a:tc>
                <a:tc>
                  <a:txBody>
                    <a:bodyPr/>
                    <a:lstStyle/>
                    <a:p>
                      <a:pPr algn="ctr"/>
                      <a:r>
                        <a:rPr lang="en-US" sz="1600" dirty="0" smtClean="0"/>
                        <a:t>99%</a:t>
                      </a:r>
                      <a:endParaRPr lang="en-US" sz="1600" dirty="0"/>
                    </a:p>
                  </a:txBody>
                  <a:tcPr>
                    <a:solidFill>
                      <a:srgbClr val="B8DEF1"/>
                    </a:solidFill>
                  </a:tcPr>
                </a:tc>
                <a:extLst>
                  <a:ext uri="{0D108BD9-81ED-4DB2-BD59-A6C34878D82A}">
                    <a16:rowId xmlns:a16="http://schemas.microsoft.com/office/drawing/2014/main" val="1265932783"/>
                  </a:ext>
                </a:extLst>
              </a:tr>
              <a:tr h="337008">
                <a:tc>
                  <a:txBody>
                    <a:bodyPr/>
                    <a:lstStyle/>
                    <a:p>
                      <a:r>
                        <a:rPr lang="en-US" sz="1600" dirty="0" smtClean="0"/>
                        <a:t>Robbery</a:t>
                      </a:r>
                      <a:endParaRPr lang="en-US" sz="1600" dirty="0"/>
                    </a:p>
                  </a:txBody>
                  <a:tcPr>
                    <a:solidFill>
                      <a:srgbClr val="B8DEF1"/>
                    </a:solidFill>
                  </a:tcPr>
                </a:tc>
                <a:tc>
                  <a:txBody>
                    <a:bodyPr/>
                    <a:lstStyle/>
                    <a:p>
                      <a:pPr algn="ctr"/>
                      <a:r>
                        <a:rPr lang="en-US" sz="1600" dirty="0" smtClean="0"/>
                        <a:t>1,019</a:t>
                      </a:r>
                      <a:endParaRPr lang="en-US" sz="1600" dirty="0"/>
                    </a:p>
                  </a:txBody>
                  <a:tcPr>
                    <a:solidFill>
                      <a:srgbClr val="B8DEF1"/>
                    </a:solidFill>
                  </a:tcPr>
                </a:tc>
                <a:tc>
                  <a:txBody>
                    <a:bodyPr/>
                    <a:lstStyle/>
                    <a:p>
                      <a:pPr algn="ctr"/>
                      <a:r>
                        <a:rPr lang="en-US" sz="1600" dirty="0" smtClean="0"/>
                        <a:t>1,137</a:t>
                      </a:r>
                      <a:endParaRPr lang="en-US" sz="1600" dirty="0"/>
                    </a:p>
                  </a:txBody>
                  <a:tcPr>
                    <a:solidFill>
                      <a:srgbClr val="B8DEF1"/>
                    </a:solidFill>
                  </a:tcPr>
                </a:tc>
                <a:tc>
                  <a:txBody>
                    <a:bodyPr/>
                    <a:lstStyle/>
                    <a:p>
                      <a:pPr algn="ctr"/>
                      <a:r>
                        <a:rPr lang="en-US" sz="1600" dirty="0" smtClean="0"/>
                        <a:t>1,182</a:t>
                      </a:r>
                      <a:endParaRPr lang="en-US" sz="1600" dirty="0"/>
                    </a:p>
                  </a:txBody>
                  <a:tcPr>
                    <a:solidFill>
                      <a:srgbClr val="B8DEF1"/>
                    </a:solidFill>
                  </a:tcPr>
                </a:tc>
                <a:tc>
                  <a:txBody>
                    <a:bodyPr/>
                    <a:lstStyle/>
                    <a:p>
                      <a:pPr algn="ctr"/>
                      <a:r>
                        <a:rPr lang="en-US" sz="1600" dirty="0" smtClean="0"/>
                        <a:t>16%</a:t>
                      </a:r>
                      <a:endParaRPr lang="en-US" sz="1600" dirty="0"/>
                    </a:p>
                  </a:txBody>
                  <a:tcPr>
                    <a:solidFill>
                      <a:srgbClr val="B8DEF1"/>
                    </a:solidFill>
                  </a:tcPr>
                </a:tc>
                <a:extLst>
                  <a:ext uri="{0D108BD9-81ED-4DB2-BD59-A6C34878D82A}">
                    <a16:rowId xmlns:a16="http://schemas.microsoft.com/office/drawing/2014/main" val="3653497982"/>
                  </a:ext>
                </a:extLst>
              </a:tr>
              <a:tr h="337008">
                <a:tc>
                  <a:txBody>
                    <a:bodyPr/>
                    <a:lstStyle/>
                    <a:p>
                      <a:pPr algn="r"/>
                      <a:r>
                        <a:rPr lang="en-US" sz="1600" i="1" dirty="0" smtClean="0"/>
                        <a:t>Total</a:t>
                      </a:r>
                      <a:endParaRPr lang="en-US" sz="1600" i="1" dirty="0"/>
                    </a:p>
                  </a:txBody>
                  <a:tcPr>
                    <a:solidFill>
                      <a:srgbClr val="B8DEF1"/>
                    </a:solidFill>
                  </a:tcPr>
                </a:tc>
                <a:tc>
                  <a:txBody>
                    <a:bodyPr/>
                    <a:lstStyle/>
                    <a:p>
                      <a:pPr algn="ctr"/>
                      <a:r>
                        <a:rPr lang="en-US" sz="1600" dirty="0" smtClean="0"/>
                        <a:t>1,980</a:t>
                      </a:r>
                      <a:endParaRPr lang="en-US" sz="1600" dirty="0"/>
                    </a:p>
                  </a:txBody>
                  <a:tcPr>
                    <a:solidFill>
                      <a:srgbClr val="B8DEF1"/>
                    </a:solidFill>
                  </a:tcPr>
                </a:tc>
                <a:tc>
                  <a:txBody>
                    <a:bodyPr/>
                    <a:lstStyle/>
                    <a:p>
                      <a:pPr algn="ctr"/>
                      <a:r>
                        <a:rPr lang="en-US" sz="1600" dirty="0" smtClean="0"/>
                        <a:t>2,084</a:t>
                      </a:r>
                      <a:endParaRPr lang="en-US" sz="1600" dirty="0"/>
                    </a:p>
                  </a:txBody>
                  <a:tcPr>
                    <a:solidFill>
                      <a:srgbClr val="B8DEF1"/>
                    </a:solidFill>
                  </a:tcPr>
                </a:tc>
                <a:tc>
                  <a:txBody>
                    <a:bodyPr/>
                    <a:lstStyle/>
                    <a:p>
                      <a:pPr algn="ctr"/>
                      <a:r>
                        <a:rPr lang="en-US" sz="1600" dirty="0" smtClean="0"/>
                        <a:t>2,079</a:t>
                      </a:r>
                      <a:endParaRPr lang="en-US" sz="1600" dirty="0"/>
                    </a:p>
                  </a:txBody>
                  <a:tcPr>
                    <a:solidFill>
                      <a:srgbClr val="B8DEF1"/>
                    </a:solidFill>
                  </a:tcPr>
                </a:tc>
                <a:tc>
                  <a:txBody>
                    <a:bodyPr/>
                    <a:lstStyle/>
                    <a:p>
                      <a:pPr algn="ctr"/>
                      <a:r>
                        <a:rPr lang="en-US" sz="1600" dirty="0" smtClean="0"/>
                        <a:t>5%</a:t>
                      </a:r>
                      <a:endParaRPr lang="en-US" sz="1600" dirty="0"/>
                    </a:p>
                  </a:txBody>
                  <a:tcPr>
                    <a:solidFill>
                      <a:srgbClr val="B8DEF1"/>
                    </a:solidFill>
                  </a:tcPr>
                </a:tc>
                <a:extLst>
                  <a:ext uri="{0D108BD9-81ED-4DB2-BD59-A6C34878D82A}">
                    <a16:rowId xmlns:a16="http://schemas.microsoft.com/office/drawing/2014/main" val="3480969370"/>
                  </a:ext>
                </a:extLst>
              </a:tr>
              <a:tr h="337008">
                <a:tc>
                  <a:txBody>
                    <a:bodyPr/>
                    <a:lstStyle/>
                    <a:p>
                      <a:r>
                        <a:rPr lang="en-US" sz="1600" dirty="0" smtClean="0"/>
                        <a:t>Aggravated Assault</a:t>
                      </a:r>
                      <a:endParaRPr lang="en-US" sz="1600" dirty="0"/>
                    </a:p>
                  </a:txBody>
                  <a:tcPr>
                    <a:solidFill>
                      <a:srgbClr val="B8DEF1"/>
                    </a:solidFill>
                  </a:tcPr>
                </a:tc>
                <a:tc>
                  <a:txBody>
                    <a:bodyPr/>
                    <a:lstStyle/>
                    <a:p>
                      <a:pPr algn="ctr"/>
                      <a:r>
                        <a:rPr lang="en-US" sz="1600" dirty="0" smtClean="0"/>
                        <a:t>2,512</a:t>
                      </a:r>
                      <a:endParaRPr lang="en-US" sz="1600" dirty="0"/>
                    </a:p>
                  </a:txBody>
                  <a:tcPr>
                    <a:solidFill>
                      <a:srgbClr val="B8DEF1"/>
                    </a:solidFill>
                  </a:tcPr>
                </a:tc>
                <a:tc>
                  <a:txBody>
                    <a:bodyPr/>
                    <a:lstStyle/>
                    <a:p>
                      <a:pPr algn="ctr"/>
                      <a:r>
                        <a:rPr lang="en-US" sz="1600" dirty="0" smtClean="0"/>
                        <a:t>3,969</a:t>
                      </a:r>
                      <a:endParaRPr lang="en-US" sz="1600" dirty="0"/>
                    </a:p>
                  </a:txBody>
                  <a:tcPr>
                    <a:solidFill>
                      <a:srgbClr val="B8DEF1"/>
                    </a:solidFill>
                  </a:tcPr>
                </a:tc>
                <a:tc>
                  <a:txBody>
                    <a:bodyPr/>
                    <a:lstStyle/>
                    <a:p>
                      <a:pPr algn="ctr"/>
                      <a:r>
                        <a:rPr lang="en-US" sz="1600" dirty="0" smtClean="0"/>
                        <a:t>4,369</a:t>
                      </a:r>
                      <a:endParaRPr lang="en-US" sz="1600" dirty="0"/>
                    </a:p>
                  </a:txBody>
                  <a:tcPr>
                    <a:solidFill>
                      <a:srgbClr val="B8DEF1"/>
                    </a:solidFill>
                  </a:tcPr>
                </a:tc>
                <a:tc>
                  <a:txBody>
                    <a:bodyPr/>
                    <a:lstStyle/>
                    <a:p>
                      <a:pPr algn="ctr"/>
                      <a:r>
                        <a:rPr lang="en-US" sz="1600" dirty="0" smtClean="0"/>
                        <a:t>74%</a:t>
                      </a:r>
                      <a:endParaRPr lang="en-US" sz="1600" dirty="0"/>
                    </a:p>
                  </a:txBody>
                  <a:tcPr>
                    <a:solidFill>
                      <a:srgbClr val="B8DEF1"/>
                    </a:solidFill>
                  </a:tcPr>
                </a:tc>
                <a:extLst>
                  <a:ext uri="{0D108BD9-81ED-4DB2-BD59-A6C34878D82A}">
                    <a16:rowId xmlns:a16="http://schemas.microsoft.com/office/drawing/2014/main" val="2274549739"/>
                  </a:ext>
                </a:extLst>
              </a:tr>
              <a:tr h="337008">
                <a:tc>
                  <a:txBody>
                    <a:bodyPr/>
                    <a:lstStyle/>
                    <a:p>
                      <a:pPr algn="r"/>
                      <a:r>
                        <a:rPr lang="en-US" sz="1600" i="1" dirty="0" smtClean="0"/>
                        <a:t>Total</a:t>
                      </a:r>
                      <a:endParaRPr lang="en-US" sz="1600" i="1" dirty="0"/>
                    </a:p>
                  </a:txBody>
                  <a:tcPr>
                    <a:solidFill>
                      <a:srgbClr val="B8DEF1"/>
                    </a:solidFill>
                  </a:tcPr>
                </a:tc>
                <a:tc>
                  <a:txBody>
                    <a:bodyPr/>
                    <a:lstStyle/>
                    <a:p>
                      <a:pPr algn="ctr"/>
                      <a:r>
                        <a:rPr lang="en-US" sz="1600" dirty="0" smtClean="0"/>
                        <a:t>5,747</a:t>
                      </a:r>
                      <a:endParaRPr lang="en-US" sz="1600" dirty="0"/>
                    </a:p>
                  </a:txBody>
                  <a:tcPr>
                    <a:solidFill>
                      <a:srgbClr val="B8DEF1"/>
                    </a:solidFill>
                  </a:tcPr>
                </a:tc>
                <a:tc>
                  <a:txBody>
                    <a:bodyPr/>
                    <a:lstStyle/>
                    <a:p>
                      <a:pPr algn="ctr"/>
                      <a:r>
                        <a:rPr lang="en-US" sz="1600" dirty="0" smtClean="0"/>
                        <a:t>7,237</a:t>
                      </a:r>
                      <a:endParaRPr lang="en-US" sz="1600" dirty="0"/>
                    </a:p>
                  </a:txBody>
                  <a:tcPr>
                    <a:solidFill>
                      <a:srgbClr val="B8DEF1"/>
                    </a:solidFill>
                  </a:tcPr>
                </a:tc>
                <a:tc>
                  <a:txBody>
                    <a:bodyPr/>
                    <a:lstStyle/>
                    <a:p>
                      <a:pPr algn="ctr"/>
                      <a:r>
                        <a:rPr lang="en-US" sz="1600" dirty="0" smtClean="0"/>
                        <a:t>7,502</a:t>
                      </a:r>
                      <a:endParaRPr lang="en-US" sz="1600" dirty="0"/>
                    </a:p>
                  </a:txBody>
                  <a:tcPr>
                    <a:solidFill>
                      <a:srgbClr val="B8DEF1"/>
                    </a:solidFill>
                  </a:tcPr>
                </a:tc>
                <a:tc>
                  <a:txBody>
                    <a:bodyPr/>
                    <a:lstStyle/>
                    <a:p>
                      <a:pPr algn="ctr"/>
                      <a:r>
                        <a:rPr lang="en-US" sz="1600" dirty="0" smtClean="0"/>
                        <a:t>31%</a:t>
                      </a:r>
                      <a:endParaRPr lang="en-US" sz="1600" dirty="0"/>
                    </a:p>
                  </a:txBody>
                  <a:tcPr>
                    <a:solidFill>
                      <a:srgbClr val="B8DEF1"/>
                    </a:solidFill>
                  </a:tcPr>
                </a:tc>
                <a:extLst>
                  <a:ext uri="{0D108BD9-81ED-4DB2-BD59-A6C34878D82A}">
                    <a16:rowId xmlns:a16="http://schemas.microsoft.com/office/drawing/2014/main" val="428763428"/>
                  </a:ext>
                </a:extLst>
              </a:tr>
              <a:tr h="805137">
                <a:tc>
                  <a:txBody>
                    <a:bodyPr/>
                    <a:lstStyle/>
                    <a:p>
                      <a:r>
                        <a:rPr lang="en-US" sz="1600" b="1" dirty="0" smtClean="0"/>
                        <a:t>Firearm Related Violent</a:t>
                      </a:r>
                      <a:r>
                        <a:rPr lang="en-US" sz="1600" b="1" baseline="0" dirty="0" smtClean="0"/>
                        <a:t> Part I Crime Total*</a:t>
                      </a:r>
                      <a:endParaRPr lang="en-US" sz="1600" b="1" dirty="0"/>
                    </a:p>
                  </a:txBody>
                  <a:tcPr>
                    <a:solidFill>
                      <a:srgbClr val="B8DEF1"/>
                    </a:solidFill>
                  </a:tcPr>
                </a:tc>
                <a:tc>
                  <a:txBody>
                    <a:bodyPr/>
                    <a:lstStyle/>
                    <a:p>
                      <a:pPr algn="ctr"/>
                      <a:r>
                        <a:rPr lang="en-US" sz="1600" b="1" dirty="0" smtClean="0"/>
                        <a:t>3,656</a:t>
                      </a:r>
                      <a:endParaRPr lang="en-US" sz="1600" b="1" dirty="0"/>
                    </a:p>
                  </a:txBody>
                  <a:tcPr anchor="ctr">
                    <a:solidFill>
                      <a:srgbClr val="B8DEF1"/>
                    </a:solidFill>
                  </a:tcPr>
                </a:tc>
                <a:tc>
                  <a:txBody>
                    <a:bodyPr/>
                    <a:lstStyle/>
                    <a:p>
                      <a:pPr algn="ctr"/>
                      <a:r>
                        <a:rPr lang="en-US" sz="1600" b="1" dirty="0" smtClean="0"/>
                        <a:t>5,304</a:t>
                      </a:r>
                      <a:endParaRPr lang="en-US" sz="1600" b="1" dirty="0"/>
                    </a:p>
                  </a:txBody>
                  <a:tcPr anchor="ctr">
                    <a:solidFill>
                      <a:srgbClr val="B8DEF1"/>
                    </a:solidFill>
                  </a:tcPr>
                </a:tc>
                <a:tc>
                  <a:txBody>
                    <a:bodyPr/>
                    <a:lstStyle/>
                    <a:p>
                      <a:pPr algn="ctr"/>
                      <a:r>
                        <a:rPr lang="en-US" sz="1600" b="1" dirty="0" smtClean="0"/>
                        <a:t>5,769</a:t>
                      </a:r>
                      <a:endParaRPr lang="en-US" sz="1600" b="1" dirty="0"/>
                    </a:p>
                  </a:txBody>
                  <a:tcPr anchor="ctr">
                    <a:solidFill>
                      <a:srgbClr val="B8DEF1"/>
                    </a:solidFill>
                  </a:tcPr>
                </a:tc>
                <a:tc>
                  <a:txBody>
                    <a:bodyPr/>
                    <a:lstStyle/>
                    <a:p>
                      <a:pPr algn="ctr"/>
                      <a:r>
                        <a:rPr lang="en-US" sz="1600" b="1" dirty="0" smtClean="0"/>
                        <a:t>58%</a:t>
                      </a:r>
                      <a:endParaRPr lang="en-US" sz="1600" b="1" dirty="0"/>
                    </a:p>
                  </a:txBody>
                  <a:tcPr anchor="ctr">
                    <a:solidFill>
                      <a:srgbClr val="B8DEF1"/>
                    </a:solidFill>
                  </a:tcPr>
                </a:tc>
                <a:extLst>
                  <a:ext uri="{0D108BD9-81ED-4DB2-BD59-A6C34878D82A}">
                    <a16:rowId xmlns:a16="http://schemas.microsoft.com/office/drawing/2014/main" val="2771801940"/>
                  </a:ext>
                </a:extLst>
              </a:tr>
              <a:tr h="589765">
                <a:tc>
                  <a:txBody>
                    <a:bodyPr/>
                    <a:lstStyle/>
                    <a:p>
                      <a:pPr algn="r"/>
                      <a:r>
                        <a:rPr lang="en-US" sz="1600" b="1" i="1" dirty="0" smtClean="0"/>
                        <a:t>Violent Part I </a:t>
                      </a:r>
                    </a:p>
                    <a:p>
                      <a:pPr algn="r"/>
                      <a:r>
                        <a:rPr lang="en-US" sz="1600" b="1" i="1" dirty="0" smtClean="0"/>
                        <a:t>Crime Total</a:t>
                      </a:r>
                      <a:endParaRPr lang="en-US" sz="1600" b="1" i="1" dirty="0"/>
                    </a:p>
                  </a:txBody>
                  <a:tcPr>
                    <a:solidFill>
                      <a:srgbClr val="B8DEF1"/>
                    </a:solidFill>
                  </a:tcPr>
                </a:tc>
                <a:tc>
                  <a:txBody>
                    <a:bodyPr/>
                    <a:lstStyle/>
                    <a:p>
                      <a:pPr algn="ctr"/>
                      <a:r>
                        <a:rPr lang="en-US" sz="1600" b="1" dirty="0" smtClean="0"/>
                        <a:t>8,349</a:t>
                      </a:r>
                      <a:endParaRPr lang="en-US" sz="1600" b="1" dirty="0"/>
                    </a:p>
                  </a:txBody>
                  <a:tcPr anchor="ctr">
                    <a:solidFill>
                      <a:srgbClr val="B8DEF1"/>
                    </a:solidFill>
                  </a:tcPr>
                </a:tc>
                <a:tc>
                  <a:txBody>
                    <a:bodyPr/>
                    <a:lstStyle/>
                    <a:p>
                      <a:pPr algn="ctr"/>
                      <a:r>
                        <a:rPr lang="en-US" sz="1600" b="1" dirty="0" smtClean="0"/>
                        <a:t>10,032</a:t>
                      </a:r>
                      <a:endParaRPr lang="en-US" sz="1600" b="1" dirty="0"/>
                    </a:p>
                  </a:txBody>
                  <a:tcPr anchor="ctr">
                    <a:solidFill>
                      <a:srgbClr val="B8DEF1"/>
                    </a:solidFill>
                  </a:tcPr>
                </a:tc>
                <a:tc>
                  <a:txBody>
                    <a:bodyPr/>
                    <a:lstStyle/>
                    <a:p>
                      <a:pPr algn="ctr"/>
                      <a:r>
                        <a:rPr lang="en-US" sz="1600" b="1" dirty="0" smtClean="0"/>
                        <a:t>10,289</a:t>
                      </a:r>
                      <a:endParaRPr lang="en-US" sz="1600" b="1" dirty="0"/>
                    </a:p>
                  </a:txBody>
                  <a:tcPr anchor="ctr">
                    <a:solidFill>
                      <a:srgbClr val="B8DEF1"/>
                    </a:solidFill>
                  </a:tcPr>
                </a:tc>
                <a:tc>
                  <a:txBody>
                    <a:bodyPr/>
                    <a:lstStyle/>
                    <a:p>
                      <a:pPr algn="ctr"/>
                      <a:r>
                        <a:rPr lang="en-US" sz="1600" b="1" dirty="0" smtClean="0"/>
                        <a:t>23%</a:t>
                      </a:r>
                      <a:endParaRPr lang="en-US" sz="1600" b="1" dirty="0"/>
                    </a:p>
                  </a:txBody>
                  <a:tcPr anchor="ctr">
                    <a:solidFill>
                      <a:srgbClr val="B8DEF1"/>
                    </a:solidFill>
                  </a:tcPr>
                </a:tc>
                <a:extLst>
                  <a:ext uri="{0D108BD9-81ED-4DB2-BD59-A6C34878D82A}">
                    <a16:rowId xmlns:a16="http://schemas.microsoft.com/office/drawing/2014/main" val="1721787341"/>
                  </a:ext>
                </a:extLst>
              </a:tr>
              <a:tr h="337008">
                <a:tc>
                  <a:txBody>
                    <a:bodyPr/>
                    <a:lstStyle/>
                    <a:p>
                      <a:r>
                        <a:rPr lang="en-US" sz="1600" dirty="0" smtClean="0"/>
                        <a:t>Non-</a:t>
                      </a:r>
                      <a:r>
                        <a:rPr lang="en-US" sz="1600" baseline="0" dirty="0" smtClean="0"/>
                        <a:t>F</a:t>
                      </a:r>
                      <a:r>
                        <a:rPr lang="en-US" sz="1600" dirty="0" smtClean="0"/>
                        <a:t>atal Shootings</a:t>
                      </a:r>
                      <a:endParaRPr lang="en-US" sz="1600" dirty="0"/>
                    </a:p>
                  </a:txBody>
                  <a:tcPr>
                    <a:solidFill>
                      <a:srgbClr val="B8DEF1"/>
                    </a:solidFill>
                  </a:tcPr>
                </a:tc>
                <a:tc>
                  <a:txBody>
                    <a:bodyPr/>
                    <a:lstStyle/>
                    <a:p>
                      <a:pPr algn="ctr"/>
                      <a:r>
                        <a:rPr lang="en-US" sz="1600" dirty="0" smtClean="0"/>
                        <a:t>452</a:t>
                      </a:r>
                      <a:endParaRPr lang="en-US" sz="1600" dirty="0"/>
                    </a:p>
                  </a:txBody>
                  <a:tcPr>
                    <a:solidFill>
                      <a:srgbClr val="B8DEF1"/>
                    </a:solidFill>
                  </a:tcPr>
                </a:tc>
                <a:tc>
                  <a:txBody>
                    <a:bodyPr/>
                    <a:lstStyle/>
                    <a:p>
                      <a:pPr algn="ctr"/>
                      <a:r>
                        <a:rPr lang="en-US" sz="1600" dirty="0" smtClean="0"/>
                        <a:t>764</a:t>
                      </a:r>
                      <a:endParaRPr lang="en-US" sz="1600" dirty="0"/>
                    </a:p>
                  </a:txBody>
                  <a:tcPr>
                    <a:solidFill>
                      <a:srgbClr val="B8DEF1"/>
                    </a:solidFill>
                  </a:tcPr>
                </a:tc>
                <a:tc>
                  <a:txBody>
                    <a:bodyPr/>
                    <a:lstStyle/>
                    <a:p>
                      <a:pPr algn="ctr"/>
                      <a:r>
                        <a:rPr lang="en-US" sz="1600" dirty="0" smtClean="0"/>
                        <a:t>872</a:t>
                      </a:r>
                      <a:endParaRPr lang="en-US" sz="1600" dirty="0"/>
                    </a:p>
                  </a:txBody>
                  <a:tcPr>
                    <a:solidFill>
                      <a:srgbClr val="B8DEF1"/>
                    </a:solidFill>
                  </a:tcPr>
                </a:tc>
                <a:tc>
                  <a:txBody>
                    <a:bodyPr/>
                    <a:lstStyle/>
                    <a:p>
                      <a:pPr algn="ctr"/>
                      <a:r>
                        <a:rPr lang="en-US" sz="1600" dirty="0" smtClean="0"/>
                        <a:t>93%</a:t>
                      </a:r>
                      <a:endParaRPr lang="en-US" sz="1600" dirty="0"/>
                    </a:p>
                  </a:txBody>
                  <a:tcPr>
                    <a:solidFill>
                      <a:srgbClr val="B8DEF1"/>
                    </a:solidFill>
                  </a:tcPr>
                </a:tc>
                <a:extLst>
                  <a:ext uri="{0D108BD9-81ED-4DB2-BD59-A6C34878D82A}">
                    <a16:rowId xmlns:a16="http://schemas.microsoft.com/office/drawing/2014/main" val="353934607"/>
                  </a:ext>
                </a:extLst>
              </a:tr>
              <a:tr h="337008">
                <a:tc>
                  <a:txBody>
                    <a:bodyPr/>
                    <a:lstStyle/>
                    <a:p>
                      <a:r>
                        <a:rPr lang="en-US" sz="1600" dirty="0" smtClean="0"/>
                        <a:t>Carjacking</a:t>
                      </a:r>
                      <a:endParaRPr lang="en-US" sz="1600" dirty="0"/>
                    </a:p>
                  </a:txBody>
                  <a:tcPr>
                    <a:solidFill>
                      <a:srgbClr val="B8DEF1"/>
                    </a:solidFill>
                  </a:tcPr>
                </a:tc>
                <a:tc>
                  <a:txBody>
                    <a:bodyPr/>
                    <a:lstStyle/>
                    <a:p>
                      <a:pPr algn="ctr"/>
                      <a:r>
                        <a:rPr lang="en-US" sz="1600" dirty="0" smtClean="0"/>
                        <a:t>195</a:t>
                      </a:r>
                      <a:endParaRPr lang="en-US" sz="1600" dirty="0"/>
                    </a:p>
                  </a:txBody>
                  <a:tcPr>
                    <a:solidFill>
                      <a:srgbClr val="B8DEF1"/>
                    </a:solidFill>
                  </a:tcPr>
                </a:tc>
                <a:tc>
                  <a:txBody>
                    <a:bodyPr/>
                    <a:lstStyle/>
                    <a:p>
                      <a:pPr algn="ctr"/>
                      <a:r>
                        <a:rPr lang="en-US" sz="1600" dirty="0" smtClean="0"/>
                        <a:t>237</a:t>
                      </a:r>
                      <a:endParaRPr lang="en-US" sz="1600" dirty="0"/>
                    </a:p>
                  </a:txBody>
                  <a:tcPr>
                    <a:solidFill>
                      <a:srgbClr val="B8DEF1"/>
                    </a:solidFill>
                  </a:tcPr>
                </a:tc>
                <a:tc>
                  <a:txBody>
                    <a:bodyPr/>
                    <a:lstStyle/>
                    <a:p>
                      <a:pPr algn="ctr"/>
                      <a:r>
                        <a:rPr lang="en-US" sz="1600" dirty="0" smtClean="0"/>
                        <a:t>245</a:t>
                      </a:r>
                      <a:endParaRPr lang="en-US" sz="1600" dirty="0"/>
                    </a:p>
                  </a:txBody>
                  <a:tcPr>
                    <a:solidFill>
                      <a:srgbClr val="B8DEF1"/>
                    </a:solidFill>
                  </a:tcPr>
                </a:tc>
                <a:tc>
                  <a:txBody>
                    <a:bodyPr/>
                    <a:lstStyle/>
                    <a:p>
                      <a:pPr algn="ctr"/>
                      <a:r>
                        <a:rPr lang="en-US" sz="1600" dirty="0" smtClean="0"/>
                        <a:t>26%</a:t>
                      </a:r>
                      <a:endParaRPr lang="en-US" sz="1600" dirty="0"/>
                    </a:p>
                  </a:txBody>
                  <a:tcPr>
                    <a:solidFill>
                      <a:srgbClr val="B8DEF1"/>
                    </a:solidFill>
                  </a:tcPr>
                </a:tc>
                <a:extLst>
                  <a:ext uri="{0D108BD9-81ED-4DB2-BD59-A6C34878D82A}">
                    <a16:rowId xmlns:a16="http://schemas.microsoft.com/office/drawing/2014/main" val="775155881"/>
                  </a:ext>
                </a:extLst>
              </a:tr>
              <a:tr h="337008">
                <a:tc>
                  <a:txBody>
                    <a:bodyPr/>
                    <a:lstStyle/>
                    <a:p>
                      <a:pPr algn="r"/>
                      <a:r>
                        <a:rPr lang="en-US" sz="1600" i="1" dirty="0" smtClean="0"/>
                        <a:t>Total</a:t>
                      </a:r>
                      <a:endParaRPr lang="en-US" sz="1600" i="1" dirty="0"/>
                    </a:p>
                  </a:txBody>
                  <a:tcPr>
                    <a:solidFill>
                      <a:srgbClr val="B8DEF1"/>
                    </a:solidFill>
                  </a:tcPr>
                </a:tc>
                <a:tc>
                  <a:txBody>
                    <a:bodyPr/>
                    <a:lstStyle/>
                    <a:p>
                      <a:pPr algn="ctr"/>
                      <a:r>
                        <a:rPr lang="en-US" sz="1600" dirty="0" smtClean="0"/>
                        <a:t>357</a:t>
                      </a:r>
                      <a:endParaRPr lang="en-US" sz="1600" dirty="0"/>
                    </a:p>
                  </a:txBody>
                  <a:tcPr>
                    <a:solidFill>
                      <a:srgbClr val="B8DEF1"/>
                    </a:solidFill>
                  </a:tcPr>
                </a:tc>
                <a:tc>
                  <a:txBody>
                    <a:bodyPr/>
                    <a:lstStyle/>
                    <a:p>
                      <a:pPr algn="ctr"/>
                      <a:r>
                        <a:rPr lang="en-US" sz="1600" dirty="0" smtClean="0"/>
                        <a:t>375</a:t>
                      </a:r>
                      <a:endParaRPr lang="en-US" sz="1600" dirty="0"/>
                    </a:p>
                  </a:txBody>
                  <a:tcPr>
                    <a:solidFill>
                      <a:srgbClr val="B8DEF1"/>
                    </a:solidFill>
                  </a:tcPr>
                </a:tc>
                <a:tc>
                  <a:txBody>
                    <a:bodyPr/>
                    <a:lstStyle/>
                    <a:p>
                      <a:pPr algn="ctr"/>
                      <a:r>
                        <a:rPr lang="en-US" sz="1600" dirty="0" smtClean="0"/>
                        <a:t>371</a:t>
                      </a:r>
                      <a:endParaRPr lang="en-US" sz="1600" dirty="0"/>
                    </a:p>
                  </a:txBody>
                  <a:tcPr>
                    <a:solidFill>
                      <a:srgbClr val="B8DEF1"/>
                    </a:solidFill>
                  </a:tcPr>
                </a:tc>
                <a:tc>
                  <a:txBody>
                    <a:bodyPr/>
                    <a:lstStyle/>
                    <a:p>
                      <a:pPr algn="ctr"/>
                      <a:r>
                        <a:rPr lang="en-US" sz="1600" dirty="0" smtClean="0"/>
                        <a:t>4%</a:t>
                      </a:r>
                      <a:endParaRPr lang="en-US" sz="1600" dirty="0"/>
                    </a:p>
                  </a:txBody>
                  <a:tcPr>
                    <a:solidFill>
                      <a:srgbClr val="B8DEF1"/>
                    </a:solidFill>
                  </a:tcPr>
                </a:tc>
                <a:extLst>
                  <a:ext uri="{0D108BD9-81ED-4DB2-BD59-A6C34878D82A}">
                    <a16:rowId xmlns:a16="http://schemas.microsoft.com/office/drawing/2014/main" val="310599560"/>
                  </a:ext>
                </a:extLst>
              </a:tr>
            </a:tbl>
          </a:graphicData>
        </a:graphic>
      </p:graphicFrame>
      <p:sp>
        <p:nvSpPr>
          <p:cNvPr id="7" name="TextBox 6"/>
          <p:cNvSpPr txBox="1"/>
          <p:nvPr/>
        </p:nvSpPr>
        <p:spPr>
          <a:xfrm>
            <a:off x="1993829" y="824812"/>
            <a:ext cx="4425863" cy="430887"/>
          </a:xfrm>
          <a:prstGeom prst="rect">
            <a:avLst/>
          </a:prstGeom>
          <a:noFill/>
        </p:spPr>
        <p:txBody>
          <a:bodyPr wrap="square" rtlCol="0">
            <a:spAutoFit/>
          </a:bodyPr>
          <a:lstStyle/>
          <a:p>
            <a:r>
              <a:rPr lang="en-US" sz="2200" b="1" dirty="0" smtClean="0">
                <a:solidFill>
                  <a:schemeClr val="accent1"/>
                </a:solidFill>
              </a:rPr>
              <a:t>Firearm Related Violence Crime</a:t>
            </a:r>
            <a:endParaRPr lang="en-US" sz="2200" b="1" dirty="0">
              <a:solidFill>
                <a:schemeClr val="accent1"/>
              </a:solidFill>
            </a:endParaRPr>
          </a:p>
        </p:txBody>
      </p:sp>
      <p:sp>
        <p:nvSpPr>
          <p:cNvPr id="8" name="TextBox 7"/>
          <p:cNvSpPr txBox="1"/>
          <p:nvPr/>
        </p:nvSpPr>
        <p:spPr>
          <a:xfrm>
            <a:off x="2225454" y="108083"/>
            <a:ext cx="8016658" cy="830997"/>
          </a:xfrm>
          <a:prstGeom prst="rect">
            <a:avLst/>
          </a:prstGeom>
          <a:noFill/>
        </p:spPr>
        <p:txBody>
          <a:bodyPr wrap="square" rtlCol="0">
            <a:sp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CITYWIDE GUN VIOLENCE</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TextBox 8"/>
          <p:cNvSpPr txBox="1"/>
          <p:nvPr/>
        </p:nvSpPr>
        <p:spPr>
          <a:xfrm>
            <a:off x="352912" y="6160485"/>
            <a:ext cx="7636056" cy="430887"/>
          </a:xfrm>
          <a:prstGeom prst="rect">
            <a:avLst/>
          </a:prstGeom>
          <a:noFill/>
        </p:spPr>
        <p:txBody>
          <a:bodyPr wrap="square" rtlCol="0">
            <a:spAutoFit/>
          </a:bodyPr>
          <a:lstStyle/>
          <a:p>
            <a:r>
              <a:rPr lang="en-US" sz="1100" dirty="0" smtClean="0"/>
              <a:t>*Violent crime totals include firearm related rape and human trafficking, not listed above. Totals may not sum since incidents may have more than one offense. </a:t>
            </a:r>
            <a:endParaRPr lang="en-US" sz="1100" dirty="0"/>
          </a:p>
        </p:txBody>
      </p:sp>
      <p:sp>
        <p:nvSpPr>
          <p:cNvPr id="10" name="TextBox 9"/>
          <p:cNvSpPr txBox="1"/>
          <p:nvPr/>
        </p:nvSpPr>
        <p:spPr>
          <a:xfrm>
            <a:off x="2724411" y="6452873"/>
            <a:ext cx="6726476" cy="276999"/>
          </a:xfrm>
          <a:prstGeom prst="rect">
            <a:avLst/>
          </a:prstGeom>
          <a:noFill/>
        </p:spPr>
        <p:txBody>
          <a:bodyPr wrap="square" rtlCol="0">
            <a:spAutoFit/>
          </a:bodyPr>
          <a:lstStyle/>
          <a:p>
            <a:r>
              <a:rPr lang="en-US" sz="1200" i="1" dirty="0" smtClean="0"/>
              <a:t>Data obtained from the Milwaukee Police Department Office of Violence Prevention in February 2022</a:t>
            </a:r>
            <a:endParaRPr lang="en-US" sz="1200" i="1" dirty="0"/>
          </a:p>
        </p:txBody>
      </p:sp>
      <p:sp>
        <p:nvSpPr>
          <p:cNvPr id="12" name="TextBox 11"/>
          <p:cNvSpPr txBox="1"/>
          <p:nvPr/>
        </p:nvSpPr>
        <p:spPr>
          <a:xfrm>
            <a:off x="8021050" y="1122600"/>
            <a:ext cx="4015859" cy="5232202"/>
          </a:xfrm>
          <a:prstGeom prst="rect">
            <a:avLst/>
          </a:prstGeom>
          <a:noFill/>
        </p:spPr>
        <p:txBody>
          <a:bodyPr wrap="square" rtlCol="0">
            <a:spAutoFit/>
          </a:bodyPr>
          <a:lstStyle/>
          <a:p>
            <a:pPr algn="ctr"/>
            <a:r>
              <a:rPr lang="en-US" sz="1600" b="1" dirty="0" smtClean="0">
                <a:solidFill>
                  <a:schemeClr val="accent1"/>
                </a:solidFill>
              </a:rPr>
              <a:t>Firearm Related Violent Crime</a:t>
            </a:r>
          </a:p>
          <a:p>
            <a:pPr algn="ctr"/>
            <a:endParaRPr lang="en-US" sz="1000" b="1" dirty="0">
              <a:solidFill>
                <a:schemeClr val="accent1"/>
              </a:solidFill>
            </a:endParaRPr>
          </a:p>
          <a:p>
            <a:pPr marL="285750" indent="-285750">
              <a:buFont typeface="Arial" panose="020B0604020202020204" pitchFamily="34" charset="0"/>
              <a:buChar char="•"/>
            </a:pPr>
            <a:r>
              <a:rPr lang="en-US" sz="1400" dirty="0" smtClean="0">
                <a:solidFill>
                  <a:schemeClr val="accent1"/>
                </a:solidFill>
              </a:rPr>
              <a:t>In 2021, firearm related violent crime increased 58% (5,769) from (3,656 compared to 2019.</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56% of violent crimes involved a firearm in 2021, while in 2019, less than half involved firearms.</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The percentage of firearm related homicides increased from 81% to 93% from 2019 to 2021. Similar increases are found among aggravated assaults and robbery. </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In 2021, firearm related homicides increased 128% (180) from (79) compared to 2019.</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District 1 and District 7 had over 70% increases for firearm related part 1 crimes. </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Non-fatal shootings increased 93% in 2021 (872) from (452) compared to 2019.</a:t>
            </a:r>
          </a:p>
          <a:p>
            <a:pPr marL="285750" indent="-285750">
              <a:buFont typeface="Arial" panose="020B0604020202020204" pitchFamily="34" charset="0"/>
              <a:buChar char="•"/>
            </a:pPr>
            <a:endParaRPr lang="en-US" sz="14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In 2021, the primary factor of argument/fight of non-fatal shootings increased 106%.</a:t>
            </a:r>
          </a:p>
        </p:txBody>
      </p:sp>
    </p:spTree>
    <p:extLst>
      <p:ext uri="{BB962C8B-B14F-4D97-AF65-F5344CB8AC3E}">
        <p14:creationId xmlns:p14="http://schemas.microsoft.com/office/powerpoint/2010/main" val="140766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0208" y="100208"/>
            <a:ext cx="11974882" cy="669023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74596722"/>
              </p:ext>
            </p:extLst>
          </p:nvPr>
        </p:nvGraphicFramePr>
        <p:xfrm>
          <a:off x="405555" y="1984596"/>
          <a:ext cx="7824045" cy="4516120"/>
        </p:xfrm>
        <a:graphic>
          <a:graphicData uri="http://schemas.openxmlformats.org/drawingml/2006/table">
            <a:tbl>
              <a:tblPr firstRow="1" bandRow="1">
                <a:tableStyleId>{5C22544A-7EE6-4342-B048-85BDC9FD1C3A}</a:tableStyleId>
              </a:tblPr>
              <a:tblGrid>
                <a:gridCol w="1831799">
                  <a:extLst>
                    <a:ext uri="{9D8B030D-6E8A-4147-A177-3AD203B41FA5}">
                      <a16:colId xmlns:a16="http://schemas.microsoft.com/office/drawing/2014/main" val="1825368606"/>
                    </a:ext>
                  </a:extLst>
                </a:gridCol>
                <a:gridCol w="808409">
                  <a:extLst>
                    <a:ext uri="{9D8B030D-6E8A-4147-A177-3AD203B41FA5}">
                      <a16:colId xmlns:a16="http://schemas.microsoft.com/office/drawing/2014/main" val="3415503141"/>
                    </a:ext>
                  </a:extLst>
                </a:gridCol>
                <a:gridCol w="1030514">
                  <a:extLst>
                    <a:ext uri="{9D8B030D-6E8A-4147-A177-3AD203B41FA5}">
                      <a16:colId xmlns:a16="http://schemas.microsoft.com/office/drawing/2014/main" val="3463249694"/>
                    </a:ext>
                  </a:extLst>
                </a:gridCol>
                <a:gridCol w="1025112">
                  <a:extLst>
                    <a:ext uri="{9D8B030D-6E8A-4147-A177-3AD203B41FA5}">
                      <a16:colId xmlns:a16="http://schemas.microsoft.com/office/drawing/2014/main" val="1873569498"/>
                    </a:ext>
                  </a:extLst>
                </a:gridCol>
                <a:gridCol w="1074822">
                  <a:extLst>
                    <a:ext uri="{9D8B030D-6E8A-4147-A177-3AD203B41FA5}">
                      <a16:colId xmlns:a16="http://schemas.microsoft.com/office/drawing/2014/main" val="2518788717"/>
                    </a:ext>
                  </a:extLst>
                </a:gridCol>
                <a:gridCol w="994610">
                  <a:extLst>
                    <a:ext uri="{9D8B030D-6E8A-4147-A177-3AD203B41FA5}">
                      <a16:colId xmlns:a16="http://schemas.microsoft.com/office/drawing/2014/main" val="2968896485"/>
                    </a:ext>
                  </a:extLst>
                </a:gridCol>
                <a:gridCol w="1058779">
                  <a:extLst>
                    <a:ext uri="{9D8B030D-6E8A-4147-A177-3AD203B41FA5}">
                      <a16:colId xmlns:a16="http://schemas.microsoft.com/office/drawing/2014/main" val="2292732329"/>
                    </a:ext>
                  </a:extLst>
                </a:gridCol>
              </a:tblGrid>
              <a:tr h="370840">
                <a:tc>
                  <a:txBody>
                    <a:bodyPr/>
                    <a:lstStyle/>
                    <a:p>
                      <a:endParaRPr lang="en-US" dirty="0"/>
                    </a:p>
                  </a:txBody>
                  <a:tcPr/>
                </a:tc>
                <a:tc>
                  <a:txBody>
                    <a:bodyPr/>
                    <a:lstStyle/>
                    <a:p>
                      <a:pPr algn="ctr"/>
                      <a:endParaRPr lang="en-US"/>
                    </a:p>
                  </a:txBody>
                  <a:tcPr>
                    <a:lnR w="12700" cap="flat" cmpd="sng" algn="ctr">
                      <a:noFill/>
                      <a:prstDash val="solid"/>
                      <a:round/>
                      <a:headEnd type="none" w="med" len="med"/>
                      <a:tailEnd type="none" w="med" len="med"/>
                    </a:lnR>
                  </a:tcPr>
                </a:tc>
                <a:tc>
                  <a:txBody>
                    <a:bodyPr/>
                    <a:lstStyle/>
                    <a:p>
                      <a:pPr algn="ctr"/>
                      <a:r>
                        <a:rPr lang="en-US" dirty="0" smtClean="0"/>
                        <a:t>Victim</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tcPr>
                </a:tc>
                <a:tc>
                  <a:txBody>
                    <a:bodyPr/>
                    <a:lstStyle/>
                    <a:p>
                      <a:endParaRPr lang="en-US" dirty="0"/>
                    </a:p>
                  </a:txBody>
                  <a:tcPr>
                    <a:lnR w="12700" cap="flat" cmpd="sng" algn="ctr">
                      <a:noFill/>
                      <a:prstDash val="solid"/>
                      <a:round/>
                      <a:headEnd type="none" w="med" len="med"/>
                      <a:tailEnd type="none" w="med" len="med"/>
                    </a:lnR>
                  </a:tcPr>
                </a:tc>
                <a:tc>
                  <a:txBody>
                    <a:bodyPr/>
                    <a:lstStyle/>
                    <a:p>
                      <a:r>
                        <a:rPr lang="en-US" dirty="0" smtClean="0"/>
                        <a:t>Suspect</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446989961"/>
                  </a:ext>
                </a:extLst>
              </a:tr>
              <a:tr h="370840">
                <a:tc>
                  <a:txBody>
                    <a:bodyPr/>
                    <a:lstStyle/>
                    <a:p>
                      <a:r>
                        <a:rPr lang="en-US" dirty="0" smtClean="0">
                          <a:solidFill>
                            <a:schemeClr val="bg1"/>
                          </a:solidFill>
                        </a:rPr>
                        <a:t>Race/Ethnicity</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Male</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Female</a:t>
                      </a:r>
                      <a:endParaRPr lang="en-US" dirty="0">
                        <a:solidFill>
                          <a:schemeClr val="bg1"/>
                        </a:solidFill>
                      </a:endParaRPr>
                    </a:p>
                  </a:txBody>
                  <a:tcPr>
                    <a:solidFill>
                      <a:schemeClr val="accent1"/>
                    </a:solidFill>
                  </a:tcPr>
                </a:tc>
                <a:tc>
                  <a:txBody>
                    <a:bodyPr/>
                    <a:lstStyle/>
                    <a:p>
                      <a:pPr algn="ctr"/>
                      <a:r>
                        <a:rPr lang="en-US" b="1" dirty="0" smtClean="0">
                          <a:solidFill>
                            <a:schemeClr val="bg1"/>
                          </a:solidFill>
                        </a:rPr>
                        <a:t>Total</a:t>
                      </a:r>
                      <a:endParaRPr lang="en-US" b="1" dirty="0">
                        <a:solidFill>
                          <a:schemeClr val="bg1"/>
                        </a:solidFill>
                      </a:endParaRPr>
                    </a:p>
                  </a:txBody>
                  <a:tcPr>
                    <a:solidFill>
                      <a:schemeClr val="accent1"/>
                    </a:solidFill>
                  </a:tcPr>
                </a:tc>
                <a:tc>
                  <a:txBody>
                    <a:bodyPr/>
                    <a:lstStyle/>
                    <a:p>
                      <a:pPr algn="ctr"/>
                      <a:r>
                        <a:rPr lang="en-US" dirty="0" smtClean="0">
                          <a:solidFill>
                            <a:schemeClr val="bg1"/>
                          </a:solidFill>
                        </a:rPr>
                        <a:t>Male</a:t>
                      </a:r>
                      <a:endParaRPr lang="en-US" dirty="0">
                        <a:solidFill>
                          <a:schemeClr val="bg1"/>
                        </a:solidFill>
                      </a:endParaRPr>
                    </a:p>
                  </a:txBody>
                  <a:tcPr>
                    <a:solidFill>
                      <a:schemeClr val="accent1"/>
                    </a:solidFill>
                  </a:tcPr>
                </a:tc>
                <a:tc>
                  <a:txBody>
                    <a:bodyPr/>
                    <a:lstStyle/>
                    <a:p>
                      <a:pPr algn="ctr"/>
                      <a:r>
                        <a:rPr lang="en-US" dirty="0" smtClean="0">
                          <a:solidFill>
                            <a:schemeClr val="bg1"/>
                          </a:solidFill>
                        </a:rPr>
                        <a:t>Female</a:t>
                      </a:r>
                      <a:endParaRPr lang="en-US" dirty="0">
                        <a:solidFill>
                          <a:schemeClr val="bg1"/>
                        </a:solidFill>
                      </a:endParaRPr>
                    </a:p>
                  </a:txBody>
                  <a:tcPr>
                    <a:solidFill>
                      <a:schemeClr val="accent1"/>
                    </a:solidFill>
                  </a:tcPr>
                </a:tc>
                <a:tc>
                  <a:txBody>
                    <a:bodyPr/>
                    <a:lstStyle/>
                    <a:p>
                      <a:pPr algn="ctr"/>
                      <a:r>
                        <a:rPr lang="en-US" b="1" dirty="0" smtClean="0">
                          <a:solidFill>
                            <a:schemeClr val="bg1"/>
                          </a:solidFill>
                        </a:rPr>
                        <a:t>Total</a:t>
                      </a:r>
                      <a:endParaRPr lang="en-US" b="1" dirty="0">
                        <a:solidFill>
                          <a:schemeClr val="bg1"/>
                        </a:solidFill>
                      </a:endParaRPr>
                    </a:p>
                  </a:txBody>
                  <a:tcPr>
                    <a:solidFill>
                      <a:schemeClr val="accent1"/>
                    </a:solidFill>
                  </a:tcPr>
                </a:tc>
                <a:extLst>
                  <a:ext uri="{0D108BD9-81ED-4DB2-BD59-A6C34878D82A}">
                    <a16:rowId xmlns:a16="http://schemas.microsoft.com/office/drawing/2014/main" val="3375219912"/>
                  </a:ext>
                </a:extLst>
              </a:tr>
              <a:tr h="370840">
                <a:tc>
                  <a:txBody>
                    <a:bodyPr/>
                    <a:lstStyle/>
                    <a:p>
                      <a:r>
                        <a:rPr lang="en-US" dirty="0" smtClean="0"/>
                        <a:t>American Indian/</a:t>
                      </a:r>
                      <a:r>
                        <a:rPr lang="en-US" baseline="0" dirty="0" smtClean="0"/>
                        <a:t> Alaska Native </a:t>
                      </a:r>
                      <a:endParaRPr lang="en-US" dirty="0"/>
                    </a:p>
                  </a:txBody>
                  <a:tcPr>
                    <a:solidFill>
                      <a:srgbClr val="B8DEF1"/>
                    </a:solidFill>
                  </a:tcPr>
                </a:tc>
                <a:tc>
                  <a:txBody>
                    <a:bodyPr/>
                    <a:lstStyle/>
                    <a:p>
                      <a:pPr algn="ctr"/>
                      <a:r>
                        <a:rPr lang="en-US" dirty="0" smtClean="0"/>
                        <a:t>34</a:t>
                      </a:r>
                      <a:endParaRPr lang="en-US" dirty="0"/>
                    </a:p>
                  </a:txBody>
                  <a:tcPr anchor="ctr">
                    <a:solidFill>
                      <a:srgbClr val="B8DEF1"/>
                    </a:solidFill>
                  </a:tcPr>
                </a:tc>
                <a:tc>
                  <a:txBody>
                    <a:bodyPr/>
                    <a:lstStyle/>
                    <a:p>
                      <a:pPr algn="ctr"/>
                      <a:r>
                        <a:rPr lang="en-US" dirty="0" smtClean="0"/>
                        <a:t>29</a:t>
                      </a:r>
                      <a:endParaRPr lang="en-US" dirty="0"/>
                    </a:p>
                  </a:txBody>
                  <a:tcPr anchor="ctr">
                    <a:solidFill>
                      <a:srgbClr val="B8DEF1"/>
                    </a:solidFill>
                  </a:tcPr>
                </a:tc>
                <a:tc>
                  <a:txBody>
                    <a:bodyPr/>
                    <a:lstStyle/>
                    <a:p>
                      <a:pPr algn="ctr"/>
                      <a:r>
                        <a:rPr lang="en-US" b="1" dirty="0" smtClean="0"/>
                        <a:t>63</a:t>
                      </a:r>
                      <a:endParaRPr lang="en-US" b="1" dirty="0"/>
                    </a:p>
                  </a:txBody>
                  <a:tcPr anchor="ctr">
                    <a:solidFill>
                      <a:srgbClr val="B8DEF1"/>
                    </a:solidFill>
                  </a:tcPr>
                </a:tc>
                <a:tc>
                  <a:txBody>
                    <a:bodyPr/>
                    <a:lstStyle/>
                    <a:p>
                      <a:pPr algn="ctr"/>
                      <a:r>
                        <a:rPr lang="en-US" dirty="0" smtClean="0"/>
                        <a:t>23</a:t>
                      </a:r>
                      <a:endParaRPr lang="en-US" dirty="0"/>
                    </a:p>
                  </a:txBody>
                  <a:tcPr anchor="ctr">
                    <a:solidFill>
                      <a:srgbClr val="B8DEF1"/>
                    </a:solidFill>
                  </a:tcPr>
                </a:tc>
                <a:tc>
                  <a:txBody>
                    <a:bodyPr/>
                    <a:lstStyle/>
                    <a:p>
                      <a:pPr algn="ctr"/>
                      <a:r>
                        <a:rPr lang="en-US" dirty="0" smtClean="0"/>
                        <a:t>7</a:t>
                      </a:r>
                      <a:endParaRPr lang="en-US" dirty="0"/>
                    </a:p>
                  </a:txBody>
                  <a:tcPr anchor="ctr">
                    <a:solidFill>
                      <a:srgbClr val="B8DEF1"/>
                    </a:solidFill>
                  </a:tcPr>
                </a:tc>
                <a:tc>
                  <a:txBody>
                    <a:bodyPr/>
                    <a:lstStyle/>
                    <a:p>
                      <a:pPr algn="ctr"/>
                      <a:r>
                        <a:rPr lang="en-US" b="1" dirty="0" smtClean="0"/>
                        <a:t>30</a:t>
                      </a:r>
                      <a:endParaRPr lang="en-US" b="1" dirty="0"/>
                    </a:p>
                  </a:txBody>
                  <a:tcPr anchor="ctr">
                    <a:solidFill>
                      <a:srgbClr val="B8DEF1"/>
                    </a:solidFill>
                  </a:tcPr>
                </a:tc>
                <a:extLst>
                  <a:ext uri="{0D108BD9-81ED-4DB2-BD59-A6C34878D82A}">
                    <a16:rowId xmlns:a16="http://schemas.microsoft.com/office/drawing/2014/main" val="3436060730"/>
                  </a:ext>
                </a:extLst>
              </a:tr>
              <a:tr h="370840">
                <a:tc>
                  <a:txBody>
                    <a:bodyPr/>
                    <a:lstStyle/>
                    <a:p>
                      <a:r>
                        <a:rPr lang="en-US" dirty="0" smtClean="0"/>
                        <a:t>Asian</a:t>
                      </a:r>
                      <a:endParaRPr lang="en-US" dirty="0"/>
                    </a:p>
                  </a:txBody>
                  <a:tcPr>
                    <a:solidFill>
                      <a:srgbClr val="B8DEF1"/>
                    </a:solidFill>
                  </a:tcPr>
                </a:tc>
                <a:tc>
                  <a:txBody>
                    <a:bodyPr/>
                    <a:lstStyle/>
                    <a:p>
                      <a:pPr algn="ctr"/>
                      <a:r>
                        <a:rPr lang="en-US" dirty="0" smtClean="0"/>
                        <a:t>152</a:t>
                      </a:r>
                      <a:endParaRPr lang="en-US" dirty="0"/>
                    </a:p>
                  </a:txBody>
                  <a:tcPr anchor="ctr">
                    <a:solidFill>
                      <a:srgbClr val="B8DEF1"/>
                    </a:solidFill>
                  </a:tcPr>
                </a:tc>
                <a:tc>
                  <a:txBody>
                    <a:bodyPr/>
                    <a:lstStyle/>
                    <a:p>
                      <a:pPr algn="ctr"/>
                      <a:r>
                        <a:rPr lang="en-US" dirty="0" smtClean="0"/>
                        <a:t>73</a:t>
                      </a:r>
                      <a:endParaRPr lang="en-US" dirty="0"/>
                    </a:p>
                  </a:txBody>
                  <a:tcPr anchor="ctr">
                    <a:solidFill>
                      <a:srgbClr val="B8DEF1"/>
                    </a:solidFill>
                  </a:tcPr>
                </a:tc>
                <a:tc>
                  <a:txBody>
                    <a:bodyPr/>
                    <a:lstStyle/>
                    <a:p>
                      <a:pPr algn="ctr"/>
                      <a:r>
                        <a:rPr lang="en-US" b="1" dirty="0" smtClean="0"/>
                        <a:t>225</a:t>
                      </a:r>
                      <a:endParaRPr lang="en-US" b="1" dirty="0"/>
                    </a:p>
                  </a:txBody>
                  <a:tcPr anchor="ctr">
                    <a:solidFill>
                      <a:srgbClr val="B8DEF1"/>
                    </a:solidFill>
                  </a:tcPr>
                </a:tc>
                <a:tc>
                  <a:txBody>
                    <a:bodyPr/>
                    <a:lstStyle/>
                    <a:p>
                      <a:pPr algn="ctr"/>
                      <a:r>
                        <a:rPr lang="en-US" dirty="0" smtClean="0"/>
                        <a:t>56</a:t>
                      </a:r>
                      <a:endParaRPr lang="en-US" dirty="0"/>
                    </a:p>
                  </a:txBody>
                  <a:tcPr anchor="ctr">
                    <a:solidFill>
                      <a:srgbClr val="B8DEF1"/>
                    </a:solidFill>
                  </a:tcPr>
                </a:tc>
                <a:tc>
                  <a:txBody>
                    <a:bodyPr/>
                    <a:lstStyle/>
                    <a:p>
                      <a:pPr algn="ctr"/>
                      <a:r>
                        <a:rPr lang="en-US" dirty="0" smtClean="0"/>
                        <a:t>5</a:t>
                      </a:r>
                      <a:endParaRPr lang="en-US" dirty="0"/>
                    </a:p>
                  </a:txBody>
                  <a:tcPr anchor="ctr">
                    <a:solidFill>
                      <a:srgbClr val="B8DEF1"/>
                    </a:solidFill>
                  </a:tcPr>
                </a:tc>
                <a:tc>
                  <a:txBody>
                    <a:bodyPr/>
                    <a:lstStyle/>
                    <a:p>
                      <a:pPr algn="ctr"/>
                      <a:r>
                        <a:rPr lang="en-US" b="1" dirty="0" smtClean="0"/>
                        <a:t>61</a:t>
                      </a:r>
                      <a:endParaRPr lang="en-US" b="1" dirty="0"/>
                    </a:p>
                  </a:txBody>
                  <a:tcPr anchor="ctr">
                    <a:solidFill>
                      <a:srgbClr val="B8DEF1"/>
                    </a:solidFill>
                  </a:tcPr>
                </a:tc>
                <a:extLst>
                  <a:ext uri="{0D108BD9-81ED-4DB2-BD59-A6C34878D82A}">
                    <a16:rowId xmlns:a16="http://schemas.microsoft.com/office/drawing/2014/main" val="2279257143"/>
                  </a:ext>
                </a:extLst>
              </a:tr>
              <a:tr h="370840">
                <a:tc>
                  <a:txBody>
                    <a:bodyPr/>
                    <a:lstStyle/>
                    <a:p>
                      <a:r>
                        <a:rPr lang="en-US" dirty="0" smtClean="0"/>
                        <a:t>Black/African American</a:t>
                      </a:r>
                      <a:endParaRPr lang="en-US" dirty="0"/>
                    </a:p>
                  </a:txBody>
                  <a:tcPr>
                    <a:solidFill>
                      <a:srgbClr val="B8DEF1"/>
                    </a:solidFill>
                  </a:tcPr>
                </a:tc>
                <a:tc>
                  <a:txBody>
                    <a:bodyPr/>
                    <a:lstStyle/>
                    <a:p>
                      <a:pPr algn="ctr"/>
                      <a:r>
                        <a:rPr lang="en-US" dirty="0" smtClean="0"/>
                        <a:t>5,484</a:t>
                      </a:r>
                      <a:endParaRPr lang="en-US" dirty="0"/>
                    </a:p>
                  </a:txBody>
                  <a:tcPr anchor="ctr">
                    <a:solidFill>
                      <a:srgbClr val="B8DEF1"/>
                    </a:solidFill>
                  </a:tcPr>
                </a:tc>
                <a:tc>
                  <a:txBody>
                    <a:bodyPr/>
                    <a:lstStyle/>
                    <a:p>
                      <a:pPr algn="ctr"/>
                      <a:r>
                        <a:rPr lang="en-US" dirty="0" smtClean="0"/>
                        <a:t>5,064</a:t>
                      </a:r>
                      <a:endParaRPr lang="en-US" dirty="0"/>
                    </a:p>
                  </a:txBody>
                  <a:tcPr anchor="ctr">
                    <a:solidFill>
                      <a:srgbClr val="B8DEF1"/>
                    </a:solidFill>
                  </a:tcPr>
                </a:tc>
                <a:tc>
                  <a:txBody>
                    <a:bodyPr/>
                    <a:lstStyle/>
                    <a:p>
                      <a:pPr algn="ctr"/>
                      <a:r>
                        <a:rPr lang="en-US" b="1" dirty="0" smtClean="0"/>
                        <a:t>10,548</a:t>
                      </a:r>
                      <a:endParaRPr lang="en-US" b="1" dirty="0"/>
                    </a:p>
                  </a:txBody>
                  <a:tcPr anchor="ctr">
                    <a:solidFill>
                      <a:srgbClr val="B8DEF1"/>
                    </a:solidFill>
                  </a:tcPr>
                </a:tc>
                <a:tc>
                  <a:txBody>
                    <a:bodyPr/>
                    <a:lstStyle/>
                    <a:p>
                      <a:pPr algn="ctr"/>
                      <a:r>
                        <a:rPr lang="en-US" dirty="0" smtClean="0"/>
                        <a:t>5,656</a:t>
                      </a:r>
                      <a:endParaRPr lang="en-US" dirty="0"/>
                    </a:p>
                  </a:txBody>
                  <a:tcPr anchor="ctr">
                    <a:solidFill>
                      <a:srgbClr val="B8DEF1"/>
                    </a:solidFill>
                  </a:tcPr>
                </a:tc>
                <a:tc>
                  <a:txBody>
                    <a:bodyPr/>
                    <a:lstStyle/>
                    <a:p>
                      <a:pPr algn="ctr"/>
                      <a:r>
                        <a:rPr lang="en-US" dirty="0" smtClean="0"/>
                        <a:t>1,581</a:t>
                      </a:r>
                      <a:endParaRPr lang="en-US" dirty="0"/>
                    </a:p>
                  </a:txBody>
                  <a:tcPr anchor="ctr">
                    <a:solidFill>
                      <a:srgbClr val="B8DEF1"/>
                    </a:solidFill>
                  </a:tcPr>
                </a:tc>
                <a:tc>
                  <a:txBody>
                    <a:bodyPr/>
                    <a:lstStyle/>
                    <a:p>
                      <a:pPr algn="ctr"/>
                      <a:r>
                        <a:rPr lang="en-US" b="1" dirty="0" smtClean="0"/>
                        <a:t>7,237</a:t>
                      </a:r>
                      <a:endParaRPr lang="en-US" b="1" dirty="0"/>
                    </a:p>
                  </a:txBody>
                  <a:tcPr anchor="ctr">
                    <a:solidFill>
                      <a:srgbClr val="B8DEF1"/>
                    </a:solidFill>
                  </a:tcPr>
                </a:tc>
                <a:extLst>
                  <a:ext uri="{0D108BD9-81ED-4DB2-BD59-A6C34878D82A}">
                    <a16:rowId xmlns:a16="http://schemas.microsoft.com/office/drawing/2014/main" val="3101834084"/>
                  </a:ext>
                </a:extLst>
              </a:tr>
              <a:tr h="370840">
                <a:tc>
                  <a:txBody>
                    <a:bodyPr/>
                    <a:lstStyle/>
                    <a:p>
                      <a:r>
                        <a:rPr lang="en-US" dirty="0" smtClean="0"/>
                        <a:t>Hispanic/</a:t>
                      </a:r>
                      <a:r>
                        <a:rPr lang="en-US" baseline="0" dirty="0" smtClean="0"/>
                        <a:t> Latino</a:t>
                      </a:r>
                      <a:endParaRPr lang="en-US" dirty="0"/>
                    </a:p>
                  </a:txBody>
                  <a:tcPr>
                    <a:solidFill>
                      <a:srgbClr val="B8DEF1"/>
                    </a:solidFill>
                  </a:tcPr>
                </a:tc>
                <a:tc>
                  <a:txBody>
                    <a:bodyPr/>
                    <a:lstStyle/>
                    <a:p>
                      <a:pPr algn="ctr"/>
                      <a:r>
                        <a:rPr lang="en-US" dirty="0" smtClean="0"/>
                        <a:t>1,009</a:t>
                      </a:r>
                      <a:endParaRPr lang="en-US" dirty="0"/>
                    </a:p>
                  </a:txBody>
                  <a:tcPr anchor="ctr">
                    <a:solidFill>
                      <a:srgbClr val="B8DEF1"/>
                    </a:solidFill>
                  </a:tcPr>
                </a:tc>
                <a:tc>
                  <a:txBody>
                    <a:bodyPr/>
                    <a:lstStyle/>
                    <a:p>
                      <a:pPr algn="ctr"/>
                      <a:r>
                        <a:rPr lang="en-US" dirty="0" smtClean="0"/>
                        <a:t>632</a:t>
                      </a:r>
                      <a:endParaRPr lang="en-US" dirty="0"/>
                    </a:p>
                  </a:txBody>
                  <a:tcPr anchor="ctr">
                    <a:solidFill>
                      <a:srgbClr val="B8DEF1"/>
                    </a:solidFill>
                  </a:tcPr>
                </a:tc>
                <a:tc>
                  <a:txBody>
                    <a:bodyPr/>
                    <a:lstStyle/>
                    <a:p>
                      <a:pPr algn="ctr"/>
                      <a:r>
                        <a:rPr lang="en-US" b="1" dirty="0" smtClean="0"/>
                        <a:t>1,641</a:t>
                      </a:r>
                      <a:endParaRPr lang="en-US" b="1" dirty="0"/>
                    </a:p>
                  </a:txBody>
                  <a:tcPr anchor="ctr">
                    <a:solidFill>
                      <a:srgbClr val="B8DEF1"/>
                    </a:solidFill>
                  </a:tcPr>
                </a:tc>
                <a:tc>
                  <a:txBody>
                    <a:bodyPr/>
                    <a:lstStyle/>
                    <a:p>
                      <a:pPr algn="ctr"/>
                      <a:r>
                        <a:rPr lang="en-US" dirty="0" smtClean="0"/>
                        <a:t>699</a:t>
                      </a:r>
                      <a:endParaRPr lang="en-US" dirty="0"/>
                    </a:p>
                  </a:txBody>
                  <a:tcPr anchor="ctr">
                    <a:solidFill>
                      <a:srgbClr val="B8DEF1"/>
                    </a:solidFill>
                  </a:tcPr>
                </a:tc>
                <a:tc>
                  <a:txBody>
                    <a:bodyPr/>
                    <a:lstStyle/>
                    <a:p>
                      <a:pPr algn="ctr"/>
                      <a:r>
                        <a:rPr lang="en-US" dirty="0" smtClean="0"/>
                        <a:t>185</a:t>
                      </a:r>
                      <a:endParaRPr lang="en-US" dirty="0"/>
                    </a:p>
                  </a:txBody>
                  <a:tcPr anchor="ctr">
                    <a:solidFill>
                      <a:srgbClr val="B8DEF1"/>
                    </a:solidFill>
                  </a:tcPr>
                </a:tc>
                <a:tc>
                  <a:txBody>
                    <a:bodyPr/>
                    <a:lstStyle/>
                    <a:p>
                      <a:pPr algn="ctr"/>
                      <a:r>
                        <a:rPr lang="en-US" b="1" dirty="0" smtClean="0"/>
                        <a:t>884</a:t>
                      </a:r>
                      <a:endParaRPr lang="en-US" b="1" dirty="0"/>
                    </a:p>
                  </a:txBody>
                  <a:tcPr anchor="ctr">
                    <a:solidFill>
                      <a:srgbClr val="B8DEF1"/>
                    </a:solidFill>
                  </a:tcPr>
                </a:tc>
                <a:extLst>
                  <a:ext uri="{0D108BD9-81ED-4DB2-BD59-A6C34878D82A}">
                    <a16:rowId xmlns:a16="http://schemas.microsoft.com/office/drawing/2014/main" val="2348911128"/>
                  </a:ext>
                </a:extLst>
              </a:tr>
              <a:tr h="370840">
                <a:tc>
                  <a:txBody>
                    <a:bodyPr/>
                    <a:lstStyle/>
                    <a:p>
                      <a:r>
                        <a:rPr lang="en-US" dirty="0" smtClean="0"/>
                        <a:t>Native Hawaiian/ Pacific Islander</a:t>
                      </a:r>
                      <a:endParaRPr lang="en-US" dirty="0"/>
                    </a:p>
                  </a:txBody>
                  <a:tcPr>
                    <a:solidFill>
                      <a:srgbClr val="B8DEF1"/>
                    </a:solidFill>
                  </a:tcPr>
                </a:tc>
                <a:tc>
                  <a:txBody>
                    <a:bodyPr/>
                    <a:lstStyle/>
                    <a:p>
                      <a:pPr algn="ctr"/>
                      <a:r>
                        <a:rPr lang="en-US" dirty="0" smtClean="0"/>
                        <a:t>3</a:t>
                      </a:r>
                      <a:endParaRPr lang="en-US" dirty="0"/>
                    </a:p>
                  </a:txBody>
                  <a:tcPr anchor="ctr">
                    <a:solidFill>
                      <a:srgbClr val="B8DEF1"/>
                    </a:solidFill>
                  </a:tcPr>
                </a:tc>
                <a:tc>
                  <a:txBody>
                    <a:bodyPr/>
                    <a:lstStyle/>
                    <a:p>
                      <a:pPr algn="ctr"/>
                      <a:r>
                        <a:rPr lang="en-US" dirty="0" smtClean="0"/>
                        <a:t>7</a:t>
                      </a:r>
                      <a:endParaRPr lang="en-US" dirty="0"/>
                    </a:p>
                  </a:txBody>
                  <a:tcPr anchor="ctr">
                    <a:solidFill>
                      <a:srgbClr val="B8DEF1"/>
                    </a:solidFill>
                  </a:tcPr>
                </a:tc>
                <a:tc>
                  <a:txBody>
                    <a:bodyPr/>
                    <a:lstStyle/>
                    <a:p>
                      <a:pPr algn="ctr"/>
                      <a:r>
                        <a:rPr lang="en-US" b="1" dirty="0" smtClean="0"/>
                        <a:t>10</a:t>
                      </a:r>
                      <a:endParaRPr lang="en-US" b="1" dirty="0"/>
                    </a:p>
                  </a:txBody>
                  <a:tcPr anchor="ctr">
                    <a:solidFill>
                      <a:srgbClr val="B8DEF1"/>
                    </a:solidFill>
                  </a:tcPr>
                </a:tc>
                <a:tc>
                  <a:txBody>
                    <a:bodyPr/>
                    <a:lstStyle/>
                    <a:p>
                      <a:pPr algn="ctr"/>
                      <a:r>
                        <a:rPr lang="en-US" dirty="0" smtClean="0"/>
                        <a:t>2</a:t>
                      </a:r>
                      <a:endParaRPr lang="en-US" dirty="0"/>
                    </a:p>
                  </a:txBody>
                  <a:tcPr anchor="ctr">
                    <a:solidFill>
                      <a:srgbClr val="B8DEF1"/>
                    </a:solidFill>
                  </a:tcPr>
                </a:tc>
                <a:tc>
                  <a:txBody>
                    <a:bodyPr/>
                    <a:lstStyle/>
                    <a:p>
                      <a:pPr algn="ctr"/>
                      <a:r>
                        <a:rPr lang="en-US" dirty="0" smtClean="0"/>
                        <a:t>3</a:t>
                      </a:r>
                      <a:endParaRPr lang="en-US" dirty="0"/>
                    </a:p>
                  </a:txBody>
                  <a:tcPr anchor="ctr">
                    <a:solidFill>
                      <a:srgbClr val="B8DEF1"/>
                    </a:solidFill>
                  </a:tcPr>
                </a:tc>
                <a:tc>
                  <a:txBody>
                    <a:bodyPr/>
                    <a:lstStyle/>
                    <a:p>
                      <a:pPr algn="ctr"/>
                      <a:r>
                        <a:rPr lang="en-US" b="1" dirty="0" smtClean="0"/>
                        <a:t>5</a:t>
                      </a:r>
                      <a:endParaRPr lang="en-US" b="1" dirty="0"/>
                    </a:p>
                  </a:txBody>
                  <a:tcPr anchor="ctr">
                    <a:solidFill>
                      <a:srgbClr val="B8DEF1"/>
                    </a:solidFill>
                  </a:tcPr>
                </a:tc>
                <a:extLst>
                  <a:ext uri="{0D108BD9-81ED-4DB2-BD59-A6C34878D82A}">
                    <a16:rowId xmlns:a16="http://schemas.microsoft.com/office/drawing/2014/main" val="3550714504"/>
                  </a:ext>
                </a:extLst>
              </a:tr>
              <a:tr h="370840">
                <a:tc>
                  <a:txBody>
                    <a:bodyPr/>
                    <a:lstStyle/>
                    <a:p>
                      <a:r>
                        <a:rPr lang="en-US" dirty="0" smtClean="0"/>
                        <a:t>White</a:t>
                      </a:r>
                      <a:endParaRPr lang="en-US" dirty="0"/>
                    </a:p>
                  </a:txBody>
                  <a:tcPr>
                    <a:solidFill>
                      <a:srgbClr val="B8DEF1"/>
                    </a:solidFill>
                  </a:tcPr>
                </a:tc>
                <a:tc>
                  <a:txBody>
                    <a:bodyPr/>
                    <a:lstStyle/>
                    <a:p>
                      <a:pPr algn="ctr"/>
                      <a:r>
                        <a:rPr lang="en-US" dirty="0" smtClean="0"/>
                        <a:t>1,139</a:t>
                      </a:r>
                      <a:endParaRPr lang="en-US" dirty="0"/>
                    </a:p>
                  </a:txBody>
                  <a:tcPr anchor="ctr">
                    <a:solidFill>
                      <a:srgbClr val="B8DEF1"/>
                    </a:solidFill>
                  </a:tcPr>
                </a:tc>
                <a:tc>
                  <a:txBody>
                    <a:bodyPr/>
                    <a:lstStyle/>
                    <a:p>
                      <a:pPr algn="ctr"/>
                      <a:r>
                        <a:rPr lang="en-US" dirty="0" smtClean="0"/>
                        <a:t>692</a:t>
                      </a:r>
                      <a:endParaRPr lang="en-US" dirty="0"/>
                    </a:p>
                  </a:txBody>
                  <a:tcPr anchor="ctr">
                    <a:solidFill>
                      <a:srgbClr val="B8DEF1"/>
                    </a:solidFill>
                  </a:tcPr>
                </a:tc>
                <a:tc>
                  <a:txBody>
                    <a:bodyPr/>
                    <a:lstStyle/>
                    <a:p>
                      <a:pPr algn="ctr"/>
                      <a:r>
                        <a:rPr lang="en-US" b="1" dirty="0" smtClean="0"/>
                        <a:t>1,831</a:t>
                      </a:r>
                      <a:endParaRPr lang="en-US" b="1" dirty="0"/>
                    </a:p>
                  </a:txBody>
                  <a:tcPr anchor="ctr">
                    <a:solidFill>
                      <a:srgbClr val="B8DEF1"/>
                    </a:solidFill>
                  </a:tcPr>
                </a:tc>
                <a:tc>
                  <a:txBody>
                    <a:bodyPr/>
                    <a:lstStyle/>
                    <a:p>
                      <a:pPr algn="ctr"/>
                      <a:r>
                        <a:rPr lang="en-US" dirty="0" smtClean="0"/>
                        <a:t>492</a:t>
                      </a:r>
                      <a:endParaRPr lang="en-US" dirty="0"/>
                    </a:p>
                  </a:txBody>
                  <a:tcPr anchor="ctr">
                    <a:solidFill>
                      <a:srgbClr val="B8DEF1"/>
                    </a:solidFill>
                  </a:tcPr>
                </a:tc>
                <a:tc>
                  <a:txBody>
                    <a:bodyPr/>
                    <a:lstStyle/>
                    <a:p>
                      <a:pPr algn="ctr"/>
                      <a:r>
                        <a:rPr lang="en-US" dirty="0" smtClean="0"/>
                        <a:t>175</a:t>
                      </a:r>
                      <a:endParaRPr lang="en-US" dirty="0"/>
                    </a:p>
                  </a:txBody>
                  <a:tcPr anchor="ctr">
                    <a:solidFill>
                      <a:srgbClr val="B8DEF1"/>
                    </a:solidFill>
                  </a:tcPr>
                </a:tc>
                <a:tc>
                  <a:txBody>
                    <a:bodyPr/>
                    <a:lstStyle/>
                    <a:p>
                      <a:pPr algn="ctr"/>
                      <a:r>
                        <a:rPr lang="en-US" b="1" dirty="0" smtClean="0"/>
                        <a:t>667</a:t>
                      </a:r>
                      <a:endParaRPr lang="en-US" b="1" dirty="0"/>
                    </a:p>
                  </a:txBody>
                  <a:tcPr anchor="ctr">
                    <a:solidFill>
                      <a:srgbClr val="B8DEF1"/>
                    </a:solidFill>
                  </a:tcPr>
                </a:tc>
                <a:extLst>
                  <a:ext uri="{0D108BD9-81ED-4DB2-BD59-A6C34878D82A}">
                    <a16:rowId xmlns:a16="http://schemas.microsoft.com/office/drawing/2014/main" val="1077910071"/>
                  </a:ext>
                </a:extLst>
              </a:tr>
              <a:tr h="370840">
                <a:tc>
                  <a:txBody>
                    <a:bodyPr/>
                    <a:lstStyle/>
                    <a:p>
                      <a:r>
                        <a:rPr lang="en-US" dirty="0" smtClean="0"/>
                        <a:t>Unknown</a:t>
                      </a:r>
                      <a:endParaRPr lang="en-US" dirty="0"/>
                    </a:p>
                  </a:txBody>
                  <a:tcPr>
                    <a:solidFill>
                      <a:srgbClr val="B8DEF1"/>
                    </a:solidFill>
                  </a:tcPr>
                </a:tc>
                <a:tc>
                  <a:txBody>
                    <a:bodyPr/>
                    <a:lstStyle/>
                    <a:p>
                      <a:pPr algn="ctr"/>
                      <a:r>
                        <a:rPr lang="en-US" dirty="0" smtClean="0"/>
                        <a:t>25</a:t>
                      </a:r>
                      <a:endParaRPr lang="en-US" dirty="0"/>
                    </a:p>
                  </a:txBody>
                  <a:tcPr anchor="ctr">
                    <a:solidFill>
                      <a:srgbClr val="B8DEF1"/>
                    </a:solidFill>
                  </a:tcPr>
                </a:tc>
                <a:tc>
                  <a:txBody>
                    <a:bodyPr/>
                    <a:lstStyle/>
                    <a:p>
                      <a:pPr algn="ctr"/>
                      <a:r>
                        <a:rPr lang="en-US" dirty="0" smtClean="0"/>
                        <a:t>8</a:t>
                      </a:r>
                      <a:endParaRPr lang="en-US" dirty="0"/>
                    </a:p>
                  </a:txBody>
                  <a:tcPr anchor="ctr">
                    <a:solidFill>
                      <a:srgbClr val="B8DEF1"/>
                    </a:solidFill>
                  </a:tcPr>
                </a:tc>
                <a:tc>
                  <a:txBody>
                    <a:bodyPr/>
                    <a:lstStyle/>
                    <a:p>
                      <a:pPr algn="ctr"/>
                      <a:r>
                        <a:rPr lang="en-US" b="1" dirty="0" smtClean="0"/>
                        <a:t>33</a:t>
                      </a:r>
                      <a:endParaRPr lang="en-US" b="1" dirty="0"/>
                    </a:p>
                  </a:txBody>
                  <a:tcPr anchor="ctr">
                    <a:solidFill>
                      <a:srgbClr val="B8DEF1"/>
                    </a:solidFill>
                  </a:tcPr>
                </a:tc>
                <a:tc>
                  <a:txBody>
                    <a:bodyPr/>
                    <a:lstStyle/>
                    <a:p>
                      <a:pPr algn="ctr"/>
                      <a:r>
                        <a:rPr lang="en-US" dirty="0" smtClean="0"/>
                        <a:t>3</a:t>
                      </a:r>
                      <a:endParaRPr lang="en-US" dirty="0"/>
                    </a:p>
                  </a:txBody>
                  <a:tcPr anchor="ctr">
                    <a:solidFill>
                      <a:srgbClr val="B8DEF1"/>
                    </a:solidFill>
                  </a:tcPr>
                </a:tc>
                <a:tc>
                  <a:txBody>
                    <a:bodyPr/>
                    <a:lstStyle/>
                    <a:p>
                      <a:pPr algn="ctr"/>
                      <a:r>
                        <a:rPr lang="en-US" dirty="0" smtClean="0"/>
                        <a:t>1</a:t>
                      </a:r>
                      <a:endParaRPr lang="en-US" dirty="0"/>
                    </a:p>
                  </a:txBody>
                  <a:tcPr anchor="ctr">
                    <a:solidFill>
                      <a:srgbClr val="B8DEF1"/>
                    </a:solidFill>
                  </a:tcPr>
                </a:tc>
                <a:tc>
                  <a:txBody>
                    <a:bodyPr/>
                    <a:lstStyle/>
                    <a:p>
                      <a:pPr algn="ctr"/>
                      <a:r>
                        <a:rPr lang="en-US" b="1" dirty="0" smtClean="0"/>
                        <a:t>4</a:t>
                      </a:r>
                      <a:endParaRPr lang="en-US" b="1" dirty="0"/>
                    </a:p>
                  </a:txBody>
                  <a:tcPr anchor="ctr">
                    <a:solidFill>
                      <a:srgbClr val="B8DEF1"/>
                    </a:solidFill>
                  </a:tcPr>
                </a:tc>
                <a:extLst>
                  <a:ext uri="{0D108BD9-81ED-4DB2-BD59-A6C34878D82A}">
                    <a16:rowId xmlns:a16="http://schemas.microsoft.com/office/drawing/2014/main" val="275508414"/>
                  </a:ext>
                </a:extLst>
              </a:tr>
              <a:tr h="370840">
                <a:tc>
                  <a:txBody>
                    <a:bodyPr/>
                    <a:lstStyle/>
                    <a:p>
                      <a:r>
                        <a:rPr lang="en-US" b="1" dirty="0" smtClean="0"/>
                        <a:t>Total</a:t>
                      </a:r>
                      <a:endParaRPr lang="en-US" b="1" dirty="0"/>
                    </a:p>
                  </a:txBody>
                  <a:tcPr>
                    <a:solidFill>
                      <a:srgbClr val="B8DEF1"/>
                    </a:solidFill>
                  </a:tcPr>
                </a:tc>
                <a:tc>
                  <a:txBody>
                    <a:bodyPr/>
                    <a:lstStyle/>
                    <a:p>
                      <a:pPr algn="ctr"/>
                      <a:r>
                        <a:rPr lang="en-US" b="1" dirty="0" smtClean="0"/>
                        <a:t>7,846</a:t>
                      </a:r>
                      <a:endParaRPr lang="en-US" b="1" dirty="0"/>
                    </a:p>
                  </a:txBody>
                  <a:tcPr anchor="ctr">
                    <a:solidFill>
                      <a:srgbClr val="B8DEF1"/>
                    </a:solidFill>
                  </a:tcPr>
                </a:tc>
                <a:tc>
                  <a:txBody>
                    <a:bodyPr/>
                    <a:lstStyle/>
                    <a:p>
                      <a:pPr algn="ctr"/>
                      <a:r>
                        <a:rPr lang="en-US" b="1" dirty="0" smtClean="0"/>
                        <a:t>6,505</a:t>
                      </a:r>
                      <a:endParaRPr lang="en-US" b="1" dirty="0"/>
                    </a:p>
                  </a:txBody>
                  <a:tcPr anchor="ctr">
                    <a:solidFill>
                      <a:srgbClr val="B8DEF1"/>
                    </a:solidFill>
                  </a:tcPr>
                </a:tc>
                <a:tc>
                  <a:txBody>
                    <a:bodyPr/>
                    <a:lstStyle/>
                    <a:p>
                      <a:pPr algn="ctr"/>
                      <a:r>
                        <a:rPr lang="en-US" b="1" dirty="0" smtClean="0"/>
                        <a:t>14,351</a:t>
                      </a:r>
                      <a:endParaRPr lang="en-US" b="1" dirty="0"/>
                    </a:p>
                  </a:txBody>
                  <a:tcPr anchor="ctr">
                    <a:solidFill>
                      <a:srgbClr val="B8DEF1"/>
                    </a:solidFill>
                  </a:tcPr>
                </a:tc>
                <a:tc>
                  <a:txBody>
                    <a:bodyPr/>
                    <a:lstStyle/>
                    <a:p>
                      <a:pPr algn="ctr"/>
                      <a:r>
                        <a:rPr lang="en-US" b="1" dirty="0" smtClean="0"/>
                        <a:t>6,391</a:t>
                      </a:r>
                      <a:endParaRPr lang="en-US" b="1" dirty="0"/>
                    </a:p>
                  </a:txBody>
                  <a:tcPr anchor="ctr">
                    <a:solidFill>
                      <a:srgbClr val="B8DEF1"/>
                    </a:solidFill>
                  </a:tcPr>
                </a:tc>
                <a:tc>
                  <a:txBody>
                    <a:bodyPr/>
                    <a:lstStyle/>
                    <a:p>
                      <a:pPr algn="ctr"/>
                      <a:r>
                        <a:rPr lang="en-US" b="1" dirty="0" smtClean="0"/>
                        <a:t>1,957</a:t>
                      </a:r>
                      <a:endParaRPr lang="en-US" b="1" dirty="0"/>
                    </a:p>
                  </a:txBody>
                  <a:tcPr anchor="ctr">
                    <a:solidFill>
                      <a:srgbClr val="B8DEF1"/>
                    </a:solidFill>
                  </a:tcPr>
                </a:tc>
                <a:tc>
                  <a:txBody>
                    <a:bodyPr/>
                    <a:lstStyle/>
                    <a:p>
                      <a:pPr algn="ctr"/>
                      <a:r>
                        <a:rPr lang="en-US" b="1" dirty="0" smtClean="0"/>
                        <a:t>8,888</a:t>
                      </a:r>
                      <a:endParaRPr lang="en-US" b="1" dirty="0"/>
                    </a:p>
                  </a:txBody>
                  <a:tcPr anchor="ctr">
                    <a:solidFill>
                      <a:srgbClr val="B8DEF1"/>
                    </a:solidFill>
                  </a:tcPr>
                </a:tc>
                <a:extLst>
                  <a:ext uri="{0D108BD9-81ED-4DB2-BD59-A6C34878D82A}">
                    <a16:rowId xmlns:a16="http://schemas.microsoft.com/office/drawing/2014/main" val="888364762"/>
                  </a:ext>
                </a:extLst>
              </a:tr>
            </a:tbl>
          </a:graphicData>
        </a:graphic>
      </p:graphicFrame>
      <p:sp>
        <p:nvSpPr>
          <p:cNvPr id="7" name="TextBox 6"/>
          <p:cNvSpPr txBox="1"/>
          <p:nvPr/>
        </p:nvSpPr>
        <p:spPr>
          <a:xfrm>
            <a:off x="405555" y="1269237"/>
            <a:ext cx="8140527" cy="707886"/>
          </a:xfrm>
          <a:prstGeom prst="rect">
            <a:avLst/>
          </a:prstGeom>
          <a:noFill/>
        </p:spPr>
        <p:txBody>
          <a:bodyPr wrap="square" rtlCol="0">
            <a:spAutoFit/>
          </a:bodyPr>
          <a:lstStyle/>
          <a:p>
            <a:pPr algn="ctr"/>
            <a:r>
              <a:rPr lang="en-US" sz="2000" b="1" dirty="0" smtClean="0">
                <a:solidFill>
                  <a:schemeClr val="accent1"/>
                </a:solidFill>
              </a:rPr>
              <a:t>Firearm Related Violence Crime Demographics 2019 – 2021 | Homicide, Robbery, Aggravated Assault</a:t>
            </a:r>
            <a:endParaRPr lang="en-US" sz="2000" b="1" dirty="0">
              <a:solidFill>
                <a:schemeClr val="accent1"/>
              </a:solidFill>
            </a:endParaRPr>
          </a:p>
        </p:txBody>
      </p:sp>
      <p:sp>
        <p:nvSpPr>
          <p:cNvPr id="8" name="TextBox 7"/>
          <p:cNvSpPr txBox="1"/>
          <p:nvPr/>
        </p:nvSpPr>
        <p:spPr>
          <a:xfrm>
            <a:off x="3089751" y="6473884"/>
            <a:ext cx="6726476" cy="276999"/>
          </a:xfrm>
          <a:prstGeom prst="rect">
            <a:avLst/>
          </a:prstGeom>
          <a:noFill/>
        </p:spPr>
        <p:txBody>
          <a:bodyPr wrap="square" rtlCol="0">
            <a:spAutoFit/>
          </a:bodyPr>
          <a:lstStyle/>
          <a:p>
            <a:r>
              <a:rPr lang="en-US" sz="1200" i="1" dirty="0" smtClean="0"/>
              <a:t>Data obtained from the Milwaukee Police Department Office of Violence Prevention in February 2022</a:t>
            </a:r>
            <a:endParaRPr lang="en-US" sz="1200" i="1" dirty="0"/>
          </a:p>
        </p:txBody>
      </p:sp>
      <p:sp>
        <p:nvSpPr>
          <p:cNvPr id="9" name="TextBox 8"/>
          <p:cNvSpPr txBox="1"/>
          <p:nvPr/>
        </p:nvSpPr>
        <p:spPr>
          <a:xfrm>
            <a:off x="639519" y="222592"/>
            <a:ext cx="11273425" cy="830997"/>
          </a:xfrm>
          <a:prstGeom prst="rect">
            <a:avLst/>
          </a:prstGeom>
          <a:noFill/>
        </p:spPr>
        <p:txBody>
          <a:bodyPr wrap="square" rtlCol="0">
            <a:sp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CITYWIDE CRIME DEMOGRAPHICS </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TextBox 10"/>
          <p:cNvSpPr txBox="1"/>
          <p:nvPr/>
        </p:nvSpPr>
        <p:spPr>
          <a:xfrm>
            <a:off x="8285620" y="2036442"/>
            <a:ext cx="3789470" cy="4378122"/>
          </a:xfrm>
          <a:prstGeom prst="rect">
            <a:avLst/>
          </a:prstGeom>
          <a:noFill/>
        </p:spPr>
        <p:txBody>
          <a:bodyPr wrap="square" rtlCol="0">
            <a:spAutoFit/>
          </a:bodyPr>
          <a:lstStyle/>
          <a:p>
            <a:pPr algn="ctr"/>
            <a:r>
              <a:rPr lang="en-US" b="1" dirty="0" smtClean="0">
                <a:solidFill>
                  <a:schemeClr val="accent1"/>
                </a:solidFill>
              </a:rPr>
              <a:t>Firearm Related Crime Demographics</a:t>
            </a:r>
          </a:p>
          <a:p>
            <a:pPr algn="ctr"/>
            <a:endParaRPr lang="en-US" sz="1400" b="1" dirty="0" smtClean="0">
              <a:solidFill>
                <a:schemeClr val="accent1"/>
              </a:solidFill>
            </a:endParaRPr>
          </a:p>
          <a:p>
            <a:r>
              <a:rPr lang="en-US" sz="1450" b="1" dirty="0" smtClean="0">
                <a:solidFill>
                  <a:schemeClr val="accent1"/>
                </a:solidFill>
              </a:rPr>
              <a:t>Homicide Victims:</a:t>
            </a:r>
          </a:p>
          <a:p>
            <a:pPr marL="285750" indent="-285750">
              <a:buFont typeface="Arial" panose="020B0604020202020204" pitchFamily="34" charset="0"/>
              <a:buChar char="•"/>
            </a:pPr>
            <a:r>
              <a:rPr lang="en-US" sz="1450" dirty="0" smtClean="0">
                <a:solidFill>
                  <a:schemeClr val="accent1"/>
                </a:solidFill>
              </a:rPr>
              <a:t>Median age: 29/Juveniles: 43 (10%)</a:t>
            </a:r>
          </a:p>
          <a:p>
            <a:r>
              <a:rPr lang="en-US" sz="1450" dirty="0" smtClean="0">
                <a:solidFill>
                  <a:schemeClr val="accent1"/>
                </a:solidFill>
              </a:rPr>
              <a:t/>
            </a:r>
            <a:br>
              <a:rPr lang="en-US" sz="1450" dirty="0" smtClean="0">
                <a:solidFill>
                  <a:schemeClr val="accent1"/>
                </a:solidFill>
              </a:rPr>
            </a:br>
            <a:r>
              <a:rPr lang="en-US" sz="1450" b="1" dirty="0" smtClean="0">
                <a:solidFill>
                  <a:schemeClr val="accent1"/>
                </a:solidFill>
              </a:rPr>
              <a:t>Homicide Suspects:</a:t>
            </a:r>
          </a:p>
          <a:p>
            <a:pPr marL="285750" indent="-285750">
              <a:buFont typeface="Arial" panose="020B0604020202020204" pitchFamily="34" charset="0"/>
              <a:buChar char="•"/>
            </a:pPr>
            <a:r>
              <a:rPr lang="en-US" sz="1450" dirty="0" smtClean="0">
                <a:solidFill>
                  <a:schemeClr val="accent1"/>
                </a:solidFill>
              </a:rPr>
              <a:t>Median Age: 25/Juveniles: 21 (7%)</a:t>
            </a:r>
            <a:endParaRPr lang="en-US" sz="1450" dirty="0">
              <a:solidFill>
                <a:schemeClr val="accent1"/>
              </a:solidFill>
            </a:endParaRPr>
          </a:p>
          <a:p>
            <a:r>
              <a:rPr lang="en-US" sz="1450" dirty="0" smtClean="0">
                <a:solidFill>
                  <a:schemeClr val="accent1"/>
                </a:solidFill>
              </a:rPr>
              <a:t/>
            </a:r>
            <a:br>
              <a:rPr lang="en-US" sz="1450" dirty="0" smtClean="0">
                <a:solidFill>
                  <a:schemeClr val="accent1"/>
                </a:solidFill>
              </a:rPr>
            </a:br>
            <a:r>
              <a:rPr lang="en-US" sz="1450" b="1" dirty="0" smtClean="0">
                <a:solidFill>
                  <a:schemeClr val="accent1"/>
                </a:solidFill>
              </a:rPr>
              <a:t>Robbery and Aggravated Assault Victims:</a:t>
            </a:r>
          </a:p>
          <a:p>
            <a:pPr marL="285750" indent="-285750">
              <a:buFont typeface="Arial" panose="020B0604020202020204" pitchFamily="34" charset="0"/>
              <a:buChar char="•"/>
            </a:pPr>
            <a:r>
              <a:rPr lang="en-US" sz="1450" dirty="0" smtClean="0">
                <a:solidFill>
                  <a:schemeClr val="accent1"/>
                </a:solidFill>
              </a:rPr>
              <a:t>Median age: 29/Juveniles: 1,869 (13%)</a:t>
            </a:r>
            <a:endParaRPr lang="en-US" sz="1450" dirty="0">
              <a:solidFill>
                <a:schemeClr val="accent1"/>
              </a:solidFill>
            </a:endParaRPr>
          </a:p>
          <a:p>
            <a:r>
              <a:rPr lang="en-US" sz="1450" dirty="0" smtClean="0">
                <a:solidFill>
                  <a:schemeClr val="accent1"/>
                </a:solidFill>
              </a:rPr>
              <a:t/>
            </a:r>
            <a:br>
              <a:rPr lang="en-US" sz="1450" dirty="0" smtClean="0">
                <a:solidFill>
                  <a:schemeClr val="accent1"/>
                </a:solidFill>
              </a:rPr>
            </a:br>
            <a:r>
              <a:rPr lang="en-US" sz="1450" b="1" dirty="0" smtClean="0">
                <a:solidFill>
                  <a:schemeClr val="accent1"/>
                </a:solidFill>
              </a:rPr>
              <a:t>Robbery and Aggravated Assault Suspects:</a:t>
            </a:r>
          </a:p>
          <a:p>
            <a:pPr marL="285750" indent="-285750">
              <a:buFont typeface="Arial" panose="020B0604020202020204" pitchFamily="34" charset="0"/>
              <a:buChar char="•"/>
            </a:pPr>
            <a:r>
              <a:rPr lang="en-US" sz="1450" dirty="0" smtClean="0">
                <a:solidFill>
                  <a:schemeClr val="accent1"/>
                </a:solidFill>
              </a:rPr>
              <a:t>Median age: 29/Juveniles: 406 (5%)</a:t>
            </a:r>
            <a:endParaRPr lang="en-US" sz="1450" dirty="0">
              <a:solidFill>
                <a:schemeClr val="accent1"/>
              </a:solidFill>
            </a:endParaRPr>
          </a:p>
          <a:p>
            <a:r>
              <a:rPr lang="en-US" sz="1450" dirty="0" smtClean="0">
                <a:solidFill>
                  <a:schemeClr val="accent1"/>
                </a:solidFill>
              </a:rPr>
              <a:t/>
            </a:r>
            <a:br>
              <a:rPr lang="en-US" sz="1450" dirty="0" smtClean="0">
                <a:solidFill>
                  <a:schemeClr val="accent1"/>
                </a:solidFill>
              </a:rPr>
            </a:br>
            <a:r>
              <a:rPr lang="en-US" sz="1450" b="1" dirty="0" smtClean="0">
                <a:solidFill>
                  <a:schemeClr val="accent1"/>
                </a:solidFill>
              </a:rPr>
              <a:t>Homicide, Robbery, Aggravated Assault (Top 3):</a:t>
            </a:r>
          </a:p>
          <a:p>
            <a:pPr marL="285750" indent="-285750">
              <a:buFont typeface="Arial" panose="020B0604020202020204" pitchFamily="34" charset="0"/>
              <a:buChar char="•"/>
            </a:pPr>
            <a:r>
              <a:rPr lang="en-US" sz="1450" dirty="0" smtClean="0">
                <a:solidFill>
                  <a:schemeClr val="accent1"/>
                </a:solidFill>
              </a:rPr>
              <a:t>Victims: 74% Black/African American, 13% White, 11% Hispanic/Latino</a:t>
            </a:r>
          </a:p>
          <a:p>
            <a:pPr marL="285750" indent="-285750">
              <a:buFont typeface="Arial" panose="020B0604020202020204" pitchFamily="34" charset="0"/>
              <a:buChar char="•"/>
            </a:pPr>
            <a:r>
              <a:rPr lang="en-US" sz="1450" dirty="0" smtClean="0">
                <a:solidFill>
                  <a:schemeClr val="accent1"/>
                </a:solidFill>
              </a:rPr>
              <a:t>Suspect: 81% Black/African American, 10% Hispanic/Latino, 8% White</a:t>
            </a:r>
          </a:p>
        </p:txBody>
      </p:sp>
    </p:spTree>
    <p:extLst>
      <p:ext uri="{BB962C8B-B14F-4D97-AF65-F5344CB8AC3E}">
        <p14:creationId xmlns:p14="http://schemas.microsoft.com/office/powerpoint/2010/main" val="377732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40" y="571656"/>
            <a:ext cx="10515600" cy="1325563"/>
          </a:xfrm>
        </p:spPr>
        <p:txBody>
          <a:bodyPr>
            <a:no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CITYWIDE</a:t>
            </a:r>
            <a:b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DISPATCHED CALLS FOR SERVICE</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366781455"/>
              </p:ext>
            </p:extLst>
          </p:nvPr>
        </p:nvGraphicFramePr>
        <p:xfrm>
          <a:off x="1950127" y="2133601"/>
          <a:ext cx="8413074" cy="3291837"/>
        </p:xfrm>
        <a:graphic>
          <a:graphicData uri="http://schemas.openxmlformats.org/drawingml/2006/table">
            <a:tbl>
              <a:tblPr firstRow="1" bandRow="1">
                <a:tableStyleId>{5C22544A-7EE6-4342-B048-85BDC9FD1C3A}</a:tableStyleId>
              </a:tblPr>
              <a:tblGrid>
                <a:gridCol w="1179396">
                  <a:extLst>
                    <a:ext uri="{9D8B030D-6E8A-4147-A177-3AD203B41FA5}">
                      <a16:colId xmlns:a16="http://schemas.microsoft.com/office/drawing/2014/main" val="20000"/>
                    </a:ext>
                  </a:extLst>
                </a:gridCol>
                <a:gridCol w="1195127">
                  <a:extLst>
                    <a:ext uri="{9D8B030D-6E8A-4147-A177-3AD203B41FA5}">
                      <a16:colId xmlns:a16="http://schemas.microsoft.com/office/drawing/2014/main" val="20001"/>
                    </a:ext>
                  </a:extLst>
                </a:gridCol>
                <a:gridCol w="1195127">
                  <a:extLst>
                    <a:ext uri="{9D8B030D-6E8A-4147-A177-3AD203B41FA5}">
                      <a16:colId xmlns:a16="http://schemas.microsoft.com/office/drawing/2014/main" val="2085945151"/>
                    </a:ext>
                  </a:extLst>
                </a:gridCol>
                <a:gridCol w="1210856">
                  <a:extLst>
                    <a:ext uri="{9D8B030D-6E8A-4147-A177-3AD203B41FA5}">
                      <a16:colId xmlns:a16="http://schemas.microsoft.com/office/drawing/2014/main" val="4057714817"/>
                    </a:ext>
                  </a:extLst>
                </a:gridCol>
                <a:gridCol w="1210856">
                  <a:extLst>
                    <a:ext uri="{9D8B030D-6E8A-4147-A177-3AD203B41FA5}">
                      <a16:colId xmlns:a16="http://schemas.microsoft.com/office/drawing/2014/main" val="1346236925"/>
                    </a:ext>
                  </a:extLst>
                </a:gridCol>
                <a:gridCol w="1210856">
                  <a:extLst>
                    <a:ext uri="{9D8B030D-6E8A-4147-A177-3AD203B41FA5}">
                      <a16:colId xmlns:a16="http://schemas.microsoft.com/office/drawing/2014/main" val="1545920869"/>
                    </a:ext>
                  </a:extLst>
                </a:gridCol>
                <a:gridCol w="1210856">
                  <a:extLst>
                    <a:ext uri="{9D8B030D-6E8A-4147-A177-3AD203B41FA5}">
                      <a16:colId xmlns:a16="http://schemas.microsoft.com/office/drawing/2014/main" val="1579926049"/>
                    </a:ext>
                  </a:extLst>
                </a:gridCol>
              </a:tblGrid>
              <a:tr h="931653">
                <a:tc>
                  <a:txBody>
                    <a:bodyPr/>
                    <a:lstStyle/>
                    <a:p>
                      <a:r>
                        <a:rPr lang="en-US" sz="1600" b="1" dirty="0">
                          <a:latin typeface="Calibri" panose="020F0502020204030204" pitchFamily="34" charset="0"/>
                          <a:cs typeface="Calibri" panose="020F0502020204030204" pitchFamily="34" charset="0"/>
                        </a:rPr>
                        <a:t>Priority Level</a:t>
                      </a:r>
                    </a:p>
                  </a:txBody>
                  <a:tcPr anchor="ctr">
                    <a:solidFill>
                      <a:schemeClr val="accent1"/>
                    </a:solidFill>
                  </a:tcPr>
                </a:tc>
                <a:tc>
                  <a:txBody>
                    <a:bodyPr/>
                    <a:lstStyle/>
                    <a:p>
                      <a:pPr algn="ctr"/>
                      <a:r>
                        <a:rPr lang="en-US" sz="1600" b="1" dirty="0">
                          <a:latin typeface="Calibri" panose="020F0502020204030204" pitchFamily="34" charset="0"/>
                          <a:cs typeface="Calibri" panose="020F0502020204030204" pitchFamily="34" charset="0"/>
                        </a:rPr>
                        <a:t>2017</a:t>
                      </a:r>
                    </a:p>
                  </a:txBody>
                  <a:tcPr anchor="ctr">
                    <a:solidFill>
                      <a:schemeClr val="accent1"/>
                    </a:solidFill>
                  </a:tcPr>
                </a:tc>
                <a:tc>
                  <a:txBody>
                    <a:bodyPr/>
                    <a:lstStyle/>
                    <a:p>
                      <a:pPr algn="ctr"/>
                      <a:r>
                        <a:rPr lang="en-US" sz="1600" b="1" dirty="0">
                          <a:latin typeface="Calibri" panose="020F0502020204030204" pitchFamily="34" charset="0"/>
                          <a:cs typeface="Calibri" panose="020F0502020204030204" pitchFamily="34" charset="0"/>
                        </a:rPr>
                        <a:t>2018</a:t>
                      </a:r>
                    </a:p>
                  </a:txBody>
                  <a:tcPr anchor="ctr">
                    <a:solidFill>
                      <a:schemeClr val="accent1"/>
                    </a:solidFill>
                  </a:tcPr>
                </a:tc>
                <a:tc>
                  <a:txBody>
                    <a:bodyPr/>
                    <a:lstStyle/>
                    <a:p>
                      <a:pPr algn="ctr"/>
                      <a:r>
                        <a:rPr lang="en-US" sz="1600" b="1" dirty="0">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600" b="1" dirty="0">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600" b="1" dirty="0">
                          <a:latin typeface="Calibri" panose="020F0502020204030204" pitchFamily="34" charset="0"/>
                          <a:cs typeface="Calibri" panose="020F0502020204030204" pitchFamily="34" charset="0"/>
                        </a:rPr>
                        <a:t>2021</a:t>
                      </a:r>
                    </a:p>
                  </a:txBody>
                  <a:tcPr anchor="ctr">
                    <a:solidFill>
                      <a:schemeClr val="accent1"/>
                    </a:solidFill>
                  </a:tcPr>
                </a:tc>
                <a:tc>
                  <a:txBody>
                    <a:bodyPr/>
                    <a:lstStyle/>
                    <a:p>
                      <a:pPr algn="ctr"/>
                      <a:r>
                        <a:rPr lang="en-US" sz="1600" b="1" dirty="0">
                          <a:latin typeface="Calibri" panose="020F0502020204030204" pitchFamily="34" charset="0"/>
                          <a:cs typeface="Calibri" panose="020F0502020204030204" pitchFamily="34" charset="0"/>
                        </a:rPr>
                        <a:t>20-21            % Change</a:t>
                      </a:r>
                    </a:p>
                  </a:txBody>
                  <a:tcPr anchor="ctr">
                    <a:solidFill>
                      <a:schemeClr val="accent1"/>
                    </a:solidFill>
                  </a:tcPr>
                </a:tc>
                <a:extLst>
                  <a:ext uri="{0D108BD9-81ED-4DB2-BD59-A6C34878D82A}">
                    <a16:rowId xmlns:a16="http://schemas.microsoft.com/office/drawing/2014/main" val="10000"/>
                  </a:ext>
                </a:extLst>
              </a:tr>
              <a:tr h="393364">
                <a:tc>
                  <a:txBody>
                    <a:bodyPr/>
                    <a:lstStyle/>
                    <a:p>
                      <a:pPr algn="l"/>
                      <a:r>
                        <a:rPr lang="en-US" sz="1600" baseline="0" dirty="0">
                          <a:latin typeface="Calibri" panose="020F0502020204030204" pitchFamily="34" charset="0"/>
                          <a:cs typeface="Calibri" panose="020F0502020204030204" pitchFamily="34" charset="0"/>
                        </a:rPr>
                        <a:t>Priority 1</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64,278</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58,835</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63,100</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75,247</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75,486</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0%</a:t>
                      </a:r>
                    </a:p>
                  </a:txBody>
                  <a:tcPr marL="9525" marR="9525" marT="9525" marB="0" anchor="ctr">
                    <a:solidFill>
                      <a:srgbClr val="B8DEF1"/>
                    </a:solidFill>
                  </a:tcPr>
                </a:tc>
                <a:extLst>
                  <a:ext uri="{0D108BD9-81ED-4DB2-BD59-A6C34878D82A}">
                    <a16:rowId xmlns:a16="http://schemas.microsoft.com/office/drawing/2014/main" val="10001"/>
                  </a:ext>
                </a:extLst>
              </a:tr>
              <a:tr h="393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Calibri" panose="020F0502020204030204" pitchFamily="34" charset="0"/>
                          <a:cs typeface="Calibri" panose="020F0502020204030204" pitchFamily="34" charset="0"/>
                        </a:rPr>
                        <a:t>Priority 2</a:t>
                      </a:r>
                    </a:p>
                  </a:txBody>
                  <a:tcPr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102,437</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110,888</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108,110</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102,009</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105,169</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3%</a:t>
                      </a:r>
                    </a:p>
                  </a:txBody>
                  <a:tcPr marL="9525" marR="9525" marT="9525" marB="0" anchor="ctr">
                    <a:solidFill>
                      <a:srgbClr val="B8DEF1"/>
                    </a:solidFill>
                  </a:tcPr>
                </a:tc>
                <a:extLst>
                  <a:ext uri="{0D108BD9-81ED-4DB2-BD59-A6C34878D82A}">
                    <a16:rowId xmlns:a16="http://schemas.microsoft.com/office/drawing/2014/main" val="10002"/>
                  </a:ext>
                </a:extLst>
              </a:tr>
              <a:tr h="393364">
                <a:tc>
                  <a:txBody>
                    <a:bodyPr/>
                    <a:lstStyle/>
                    <a:p>
                      <a:pPr algn="l"/>
                      <a:r>
                        <a:rPr lang="en-US" sz="1600" baseline="0" dirty="0">
                          <a:latin typeface="Calibri" panose="020F0502020204030204" pitchFamily="34" charset="0"/>
                          <a:cs typeface="Calibri" panose="020F0502020204030204" pitchFamily="34" charset="0"/>
                        </a:rPr>
                        <a:t>Priority 3</a:t>
                      </a:r>
                    </a:p>
                  </a:txBody>
                  <a:tcPr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71,868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70,171</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77,654</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76,488</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83,324</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9%</a:t>
                      </a:r>
                    </a:p>
                  </a:txBody>
                  <a:tcPr marL="9525" marR="9525" marT="9525" marB="0" anchor="ctr">
                    <a:solidFill>
                      <a:srgbClr val="B8DEF1"/>
                    </a:solidFill>
                  </a:tcPr>
                </a:tc>
                <a:extLst>
                  <a:ext uri="{0D108BD9-81ED-4DB2-BD59-A6C34878D82A}">
                    <a16:rowId xmlns:a16="http://schemas.microsoft.com/office/drawing/2014/main" val="10003"/>
                  </a:ext>
                </a:extLst>
              </a:tr>
              <a:tr h="393364">
                <a:tc>
                  <a:txBody>
                    <a:bodyPr/>
                    <a:lstStyle/>
                    <a:p>
                      <a:pPr algn="l"/>
                      <a:r>
                        <a:rPr lang="en-US" sz="1600" baseline="0" dirty="0">
                          <a:latin typeface="Calibri" panose="020F0502020204030204" pitchFamily="34" charset="0"/>
                          <a:cs typeface="Calibri" panose="020F0502020204030204" pitchFamily="34" charset="0"/>
                        </a:rPr>
                        <a:t>Priority 4</a:t>
                      </a:r>
                    </a:p>
                  </a:txBody>
                  <a:tcPr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14,828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15,628</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16,040</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17,707</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15,752</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-11%</a:t>
                      </a:r>
                    </a:p>
                  </a:txBody>
                  <a:tcPr marL="9525" marR="9525" marT="9525" marB="0" anchor="ctr">
                    <a:solidFill>
                      <a:srgbClr val="B8DEF1"/>
                    </a:solidFill>
                  </a:tcPr>
                </a:tc>
                <a:extLst>
                  <a:ext uri="{0D108BD9-81ED-4DB2-BD59-A6C34878D82A}">
                    <a16:rowId xmlns:a16="http://schemas.microsoft.com/office/drawing/2014/main" val="10004"/>
                  </a:ext>
                </a:extLst>
              </a:tr>
              <a:tr h="393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Calibri" panose="020F0502020204030204" pitchFamily="34" charset="0"/>
                          <a:cs typeface="Calibri" panose="020F0502020204030204" pitchFamily="34" charset="0"/>
                        </a:rPr>
                        <a:t>Emergency </a:t>
                      </a:r>
                    </a:p>
                  </a:txBody>
                  <a:tcPr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115</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77</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65</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79</a:t>
                      </a:r>
                    </a:p>
                  </a:txBody>
                  <a:tcPr marL="9525" marR="9525" marT="9525" marB="0" anchor="ctr">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cs typeface="Calibri" panose="020F0502020204030204" pitchFamily="34" charset="0"/>
                        </a:rPr>
                        <a:t>88</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11%</a:t>
                      </a:r>
                    </a:p>
                  </a:txBody>
                  <a:tcPr marL="9525" marR="9525" marT="9525" marB="0" anchor="ctr">
                    <a:solidFill>
                      <a:srgbClr val="B8DEF1"/>
                    </a:solidFill>
                  </a:tcPr>
                </a:tc>
                <a:extLst>
                  <a:ext uri="{0D108BD9-81ED-4DB2-BD59-A6C34878D82A}">
                    <a16:rowId xmlns:a16="http://schemas.microsoft.com/office/drawing/2014/main" val="751673169"/>
                  </a:ext>
                </a:extLst>
              </a:tr>
              <a:tr h="393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a:latin typeface="Calibri" panose="020F0502020204030204" pitchFamily="34" charset="0"/>
                          <a:cs typeface="Calibri" panose="020F0502020204030204" pitchFamily="34" charset="0"/>
                        </a:rPr>
                        <a:t>Total Calls</a:t>
                      </a:r>
                    </a:p>
                  </a:txBody>
                  <a:tcPr anchor="ctr">
                    <a:solidFill>
                      <a:srgbClr val="B8DEF1"/>
                    </a:solidFill>
                  </a:tcPr>
                </a:tc>
                <a:tc>
                  <a:txBody>
                    <a:bodyPr/>
                    <a:lstStyle/>
                    <a:p>
                      <a:pPr algn="ctr" fontAlgn="ctr"/>
                      <a:r>
                        <a:rPr lang="en-US" sz="1600" b="1" i="1" u="none" strike="noStrike">
                          <a:solidFill>
                            <a:srgbClr val="000000"/>
                          </a:solidFill>
                          <a:effectLst/>
                          <a:latin typeface="Calibri" panose="020F0502020204030204" pitchFamily="34" charset="0"/>
                          <a:cs typeface="Calibri" panose="020F0502020204030204" pitchFamily="34" charset="0"/>
                        </a:rPr>
                        <a:t>253,526</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255,599</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264,969</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271,530</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279,819</a:t>
                      </a:r>
                    </a:p>
                  </a:txBody>
                  <a:tcPr marL="9525" marR="9525" marT="9525" marB="0" anchor="ctr">
                    <a:solidFill>
                      <a:srgbClr val="B8DEF1"/>
                    </a:solidFill>
                  </a:tcPr>
                </a:tc>
                <a:tc>
                  <a:txBody>
                    <a:bodyPr/>
                    <a:lstStyle/>
                    <a:p>
                      <a:pPr algn="ctr" fontAlgn="t"/>
                      <a:r>
                        <a:rPr lang="en-US" sz="1600" b="1" i="1" u="none" strike="noStrike" dirty="0">
                          <a:solidFill>
                            <a:schemeClr val="tx1"/>
                          </a:solidFill>
                          <a:effectLst/>
                          <a:latin typeface="Calibri" panose="020F0502020204030204" pitchFamily="34" charset="0"/>
                          <a:cs typeface="Calibri" panose="020F0502020204030204" pitchFamily="34" charset="0"/>
                        </a:rPr>
                        <a:t>3%</a:t>
                      </a:r>
                    </a:p>
                  </a:txBody>
                  <a:tcPr marL="9525" marR="9525" marT="9525" marB="0" anchor="ctr">
                    <a:solidFill>
                      <a:srgbClr val="B8DEF1"/>
                    </a:solidFill>
                  </a:tcPr>
                </a:tc>
                <a:extLst>
                  <a:ext uri="{0D108BD9-81ED-4DB2-BD59-A6C34878D82A}">
                    <a16:rowId xmlns:a16="http://schemas.microsoft.com/office/drawing/2014/main" val="10005"/>
                  </a:ext>
                </a:extLst>
              </a:tr>
            </a:tbl>
          </a:graphicData>
        </a:graphic>
      </p:graphicFrame>
      <p:sp>
        <p:nvSpPr>
          <p:cNvPr id="12" name="Content Placeholder 11"/>
          <p:cNvSpPr>
            <a:spLocks noGrp="1"/>
          </p:cNvSpPr>
          <p:nvPr>
            <p:ph sz="quarter" idx="4"/>
          </p:nvPr>
        </p:nvSpPr>
        <p:spPr>
          <a:xfrm>
            <a:off x="1950127" y="5529263"/>
            <a:ext cx="8077200" cy="396875"/>
          </a:xfrm>
        </p:spPr>
        <p:txBody>
          <a:bodyPr>
            <a:noAutofit/>
          </a:bodyPr>
          <a:lstStyle/>
          <a:p>
            <a:pPr marL="114300" indent="0">
              <a:buNone/>
            </a:pPr>
            <a:r>
              <a:rPr lang="en-US" sz="800" dirty="0">
                <a:latin typeface="Cambria" panose="02040503050406030204" pitchFamily="18" charset="0"/>
                <a:cs typeface="Times New Roman" panose="02020603050405020304" pitchFamily="18" charset="0"/>
              </a:rPr>
              <a:t>Dispatched calls for service data obtained from the Computer Aided Dispatch System (CAD) and counts distinct calls for the time period of January 1 – December 31, 2017-2021. Calls exclude proactive activity, DPR, training units and training calls, calls where a primary unit was not assigned, priority 5 calls, misdials, and calls with a disposition type of MFD, MCSO, DRU, and CANC.</a:t>
            </a:r>
          </a:p>
        </p:txBody>
      </p:sp>
      <p:pic>
        <p:nvPicPr>
          <p:cNvPr id="6" name="Picture 5"/>
          <p:cNvPicPr>
            <a:picLocks noChangeAspect="1"/>
          </p:cNvPicPr>
          <p:nvPr/>
        </p:nvPicPr>
        <p:blipFill>
          <a:blip r:embed="rId2"/>
          <a:stretch>
            <a:fillRect/>
          </a:stretch>
        </p:blipFill>
        <p:spPr>
          <a:xfrm>
            <a:off x="125260" y="112735"/>
            <a:ext cx="11924778" cy="6643074"/>
          </a:xfrm>
          <a:prstGeom prst="rect">
            <a:avLst/>
          </a:prstGeom>
        </p:spPr>
      </p:pic>
    </p:spTree>
    <p:extLst>
      <p:ext uri="{BB962C8B-B14F-4D97-AF65-F5344CB8AC3E}">
        <p14:creationId xmlns:p14="http://schemas.microsoft.com/office/powerpoint/2010/main" val="242327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0208" y="100207"/>
            <a:ext cx="11974882" cy="6651321"/>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58854366"/>
              </p:ext>
            </p:extLst>
          </p:nvPr>
        </p:nvGraphicFramePr>
        <p:xfrm>
          <a:off x="433910" y="2032909"/>
          <a:ext cx="6472042" cy="1752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495105943"/>
                    </a:ext>
                  </a:extLst>
                </a:gridCol>
                <a:gridCol w="986600">
                  <a:extLst>
                    <a:ext uri="{9D8B030D-6E8A-4147-A177-3AD203B41FA5}">
                      <a16:colId xmlns:a16="http://schemas.microsoft.com/office/drawing/2014/main" val="1410421809"/>
                    </a:ext>
                  </a:extLst>
                </a:gridCol>
                <a:gridCol w="1123950">
                  <a:extLst>
                    <a:ext uri="{9D8B030D-6E8A-4147-A177-3AD203B41FA5}">
                      <a16:colId xmlns:a16="http://schemas.microsoft.com/office/drawing/2014/main" val="3874298388"/>
                    </a:ext>
                  </a:extLst>
                </a:gridCol>
                <a:gridCol w="1066800">
                  <a:extLst>
                    <a:ext uri="{9D8B030D-6E8A-4147-A177-3AD203B41FA5}">
                      <a16:colId xmlns:a16="http://schemas.microsoft.com/office/drawing/2014/main" val="1311181383"/>
                    </a:ext>
                  </a:extLst>
                </a:gridCol>
                <a:gridCol w="1669092">
                  <a:extLst>
                    <a:ext uri="{9D8B030D-6E8A-4147-A177-3AD203B41FA5}">
                      <a16:colId xmlns:a16="http://schemas.microsoft.com/office/drawing/2014/main" val="2747150650"/>
                    </a:ext>
                  </a:extLst>
                </a:gridCol>
              </a:tblGrid>
              <a:tr h="370840">
                <a:tc>
                  <a:txBody>
                    <a:bodyPr/>
                    <a:lstStyle/>
                    <a:p>
                      <a:r>
                        <a:rPr lang="en-US" dirty="0" smtClean="0"/>
                        <a:t>Call Type</a:t>
                      </a:r>
                      <a:endParaRPr lang="en-US" dirty="0"/>
                    </a:p>
                  </a:txBody>
                  <a:tcPr/>
                </a:tc>
                <a:tc>
                  <a:txBody>
                    <a:bodyPr/>
                    <a:lstStyle/>
                    <a:p>
                      <a:pPr algn="ctr"/>
                      <a:r>
                        <a:rPr lang="en-US" dirty="0" smtClean="0"/>
                        <a:t>2019</a:t>
                      </a:r>
                      <a:endParaRPr lang="en-US" dirty="0"/>
                    </a:p>
                  </a:txBody>
                  <a:tcPr/>
                </a:tc>
                <a:tc>
                  <a:txBody>
                    <a:bodyPr/>
                    <a:lstStyle/>
                    <a:p>
                      <a:pPr algn="ctr"/>
                      <a:r>
                        <a:rPr lang="en-US" dirty="0" smtClean="0"/>
                        <a:t>2020</a:t>
                      </a:r>
                      <a:endParaRPr lang="en-US" dirty="0"/>
                    </a:p>
                  </a:txBody>
                  <a:tcPr/>
                </a:tc>
                <a:tc>
                  <a:txBody>
                    <a:bodyPr/>
                    <a:lstStyle/>
                    <a:p>
                      <a:pPr algn="ctr"/>
                      <a:r>
                        <a:rPr lang="en-US" dirty="0" smtClean="0"/>
                        <a:t>2021</a:t>
                      </a:r>
                      <a:endParaRPr lang="en-US" dirty="0"/>
                    </a:p>
                  </a:txBody>
                  <a:tcPr/>
                </a:tc>
                <a:tc>
                  <a:txBody>
                    <a:bodyPr/>
                    <a:lstStyle/>
                    <a:p>
                      <a:pPr algn="ctr"/>
                      <a:r>
                        <a:rPr lang="en-US" dirty="0" smtClean="0"/>
                        <a:t>19—21 % Change</a:t>
                      </a:r>
                      <a:endParaRPr lang="en-US" dirty="0"/>
                    </a:p>
                  </a:txBody>
                  <a:tcPr/>
                </a:tc>
                <a:extLst>
                  <a:ext uri="{0D108BD9-81ED-4DB2-BD59-A6C34878D82A}">
                    <a16:rowId xmlns:a16="http://schemas.microsoft.com/office/drawing/2014/main" val="209954177"/>
                  </a:ext>
                </a:extLst>
              </a:tr>
              <a:tr h="370840">
                <a:tc>
                  <a:txBody>
                    <a:bodyPr/>
                    <a:lstStyle/>
                    <a:p>
                      <a:r>
                        <a:rPr lang="en-US" dirty="0" smtClean="0"/>
                        <a:t>Subject w/ gun</a:t>
                      </a:r>
                      <a:endParaRPr lang="en-US" dirty="0"/>
                    </a:p>
                  </a:txBody>
                  <a:tcPr>
                    <a:solidFill>
                      <a:srgbClr val="B8DEF1"/>
                    </a:solidFill>
                  </a:tcPr>
                </a:tc>
                <a:tc>
                  <a:txBody>
                    <a:bodyPr/>
                    <a:lstStyle/>
                    <a:p>
                      <a:pPr algn="ctr"/>
                      <a:r>
                        <a:rPr lang="en-US" dirty="0" smtClean="0"/>
                        <a:t>5,384</a:t>
                      </a:r>
                      <a:endParaRPr lang="en-US" dirty="0"/>
                    </a:p>
                  </a:txBody>
                  <a:tcPr>
                    <a:solidFill>
                      <a:srgbClr val="B8DEF1"/>
                    </a:solidFill>
                  </a:tcPr>
                </a:tc>
                <a:tc>
                  <a:txBody>
                    <a:bodyPr/>
                    <a:lstStyle/>
                    <a:p>
                      <a:pPr algn="ctr"/>
                      <a:r>
                        <a:rPr lang="en-US" dirty="0" smtClean="0"/>
                        <a:t>7,012</a:t>
                      </a:r>
                      <a:endParaRPr lang="en-US" dirty="0"/>
                    </a:p>
                  </a:txBody>
                  <a:tcPr>
                    <a:solidFill>
                      <a:srgbClr val="B8DEF1"/>
                    </a:solidFill>
                  </a:tcPr>
                </a:tc>
                <a:tc>
                  <a:txBody>
                    <a:bodyPr/>
                    <a:lstStyle/>
                    <a:p>
                      <a:pPr algn="ctr"/>
                      <a:r>
                        <a:rPr lang="en-US" dirty="0" smtClean="0"/>
                        <a:t>7,761</a:t>
                      </a:r>
                      <a:endParaRPr lang="en-US" dirty="0"/>
                    </a:p>
                  </a:txBody>
                  <a:tcPr>
                    <a:solidFill>
                      <a:srgbClr val="B8DEF1"/>
                    </a:solidFill>
                  </a:tcPr>
                </a:tc>
                <a:tc>
                  <a:txBody>
                    <a:bodyPr/>
                    <a:lstStyle/>
                    <a:p>
                      <a:pPr algn="ctr"/>
                      <a:r>
                        <a:rPr lang="en-US" dirty="0" smtClean="0"/>
                        <a:t>44%</a:t>
                      </a:r>
                      <a:endParaRPr lang="en-US" dirty="0"/>
                    </a:p>
                  </a:txBody>
                  <a:tcPr>
                    <a:solidFill>
                      <a:srgbClr val="B8DEF1"/>
                    </a:solidFill>
                  </a:tcPr>
                </a:tc>
                <a:extLst>
                  <a:ext uri="{0D108BD9-81ED-4DB2-BD59-A6C34878D82A}">
                    <a16:rowId xmlns:a16="http://schemas.microsoft.com/office/drawing/2014/main" val="2331326517"/>
                  </a:ext>
                </a:extLst>
              </a:tr>
              <a:tr h="370840">
                <a:tc>
                  <a:txBody>
                    <a:bodyPr/>
                    <a:lstStyle/>
                    <a:p>
                      <a:r>
                        <a:rPr lang="en-US" dirty="0" smtClean="0"/>
                        <a:t>Shots Fired</a:t>
                      </a:r>
                      <a:endParaRPr lang="en-US" dirty="0"/>
                    </a:p>
                  </a:txBody>
                  <a:tcPr>
                    <a:solidFill>
                      <a:srgbClr val="B8DEF1"/>
                    </a:solidFill>
                  </a:tcPr>
                </a:tc>
                <a:tc>
                  <a:txBody>
                    <a:bodyPr/>
                    <a:lstStyle/>
                    <a:p>
                      <a:pPr algn="ctr"/>
                      <a:r>
                        <a:rPr lang="en-US" dirty="0" smtClean="0"/>
                        <a:t>5,270</a:t>
                      </a:r>
                      <a:endParaRPr lang="en-US" dirty="0"/>
                    </a:p>
                  </a:txBody>
                  <a:tcPr>
                    <a:solidFill>
                      <a:srgbClr val="B8DEF1"/>
                    </a:solidFill>
                  </a:tcPr>
                </a:tc>
                <a:tc>
                  <a:txBody>
                    <a:bodyPr/>
                    <a:lstStyle/>
                    <a:p>
                      <a:pPr algn="ctr"/>
                      <a:r>
                        <a:rPr lang="en-US" dirty="0" smtClean="0"/>
                        <a:t>7,618</a:t>
                      </a:r>
                      <a:endParaRPr lang="en-US" dirty="0"/>
                    </a:p>
                  </a:txBody>
                  <a:tcPr>
                    <a:solidFill>
                      <a:srgbClr val="B8DEF1"/>
                    </a:solidFill>
                  </a:tcPr>
                </a:tc>
                <a:tc>
                  <a:txBody>
                    <a:bodyPr/>
                    <a:lstStyle/>
                    <a:p>
                      <a:pPr algn="ctr"/>
                      <a:r>
                        <a:rPr lang="en-US" dirty="0" smtClean="0"/>
                        <a:t>7,586</a:t>
                      </a:r>
                      <a:endParaRPr lang="en-US" dirty="0"/>
                    </a:p>
                  </a:txBody>
                  <a:tcPr>
                    <a:solidFill>
                      <a:srgbClr val="B8DEF1"/>
                    </a:solidFill>
                  </a:tcPr>
                </a:tc>
                <a:tc>
                  <a:txBody>
                    <a:bodyPr/>
                    <a:lstStyle/>
                    <a:p>
                      <a:pPr algn="ctr"/>
                      <a:r>
                        <a:rPr lang="en-US" dirty="0" smtClean="0"/>
                        <a:t>44%</a:t>
                      </a:r>
                      <a:endParaRPr lang="en-US" dirty="0"/>
                    </a:p>
                  </a:txBody>
                  <a:tcPr>
                    <a:solidFill>
                      <a:srgbClr val="B8DEF1"/>
                    </a:solidFill>
                  </a:tcPr>
                </a:tc>
                <a:extLst>
                  <a:ext uri="{0D108BD9-81ED-4DB2-BD59-A6C34878D82A}">
                    <a16:rowId xmlns:a16="http://schemas.microsoft.com/office/drawing/2014/main" val="4154110911"/>
                  </a:ext>
                </a:extLst>
              </a:tr>
              <a:tr h="370840">
                <a:tc>
                  <a:txBody>
                    <a:bodyPr/>
                    <a:lstStyle/>
                    <a:p>
                      <a:r>
                        <a:rPr lang="en-US" dirty="0" smtClean="0"/>
                        <a:t>Shooting</a:t>
                      </a:r>
                      <a:endParaRPr lang="en-US" dirty="0"/>
                    </a:p>
                  </a:txBody>
                  <a:tcPr>
                    <a:solidFill>
                      <a:srgbClr val="B8DEF1"/>
                    </a:solidFill>
                  </a:tcPr>
                </a:tc>
                <a:tc>
                  <a:txBody>
                    <a:bodyPr/>
                    <a:lstStyle/>
                    <a:p>
                      <a:pPr algn="ctr"/>
                      <a:r>
                        <a:rPr lang="en-US" dirty="0" smtClean="0"/>
                        <a:t>757</a:t>
                      </a:r>
                      <a:endParaRPr lang="en-US" dirty="0"/>
                    </a:p>
                  </a:txBody>
                  <a:tcPr>
                    <a:solidFill>
                      <a:srgbClr val="B8DEF1"/>
                    </a:solidFill>
                  </a:tcPr>
                </a:tc>
                <a:tc>
                  <a:txBody>
                    <a:bodyPr/>
                    <a:lstStyle/>
                    <a:p>
                      <a:pPr algn="ctr"/>
                      <a:r>
                        <a:rPr lang="en-US" dirty="0" smtClean="0"/>
                        <a:t>1,237</a:t>
                      </a:r>
                      <a:endParaRPr lang="en-US" dirty="0"/>
                    </a:p>
                  </a:txBody>
                  <a:tcPr>
                    <a:solidFill>
                      <a:srgbClr val="B8DEF1"/>
                    </a:solidFill>
                  </a:tcPr>
                </a:tc>
                <a:tc>
                  <a:txBody>
                    <a:bodyPr/>
                    <a:lstStyle/>
                    <a:p>
                      <a:pPr algn="ctr"/>
                      <a:r>
                        <a:rPr lang="en-US" dirty="0" smtClean="0"/>
                        <a:t>1,403</a:t>
                      </a:r>
                      <a:endParaRPr lang="en-US" dirty="0"/>
                    </a:p>
                  </a:txBody>
                  <a:tcPr>
                    <a:solidFill>
                      <a:srgbClr val="B8DEF1"/>
                    </a:solidFill>
                  </a:tcPr>
                </a:tc>
                <a:tc>
                  <a:txBody>
                    <a:bodyPr/>
                    <a:lstStyle/>
                    <a:p>
                      <a:pPr algn="ctr"/>
                      <a:r>
                        <a:rPr lang="en-US" dirty="0" smtClean="0"/>
                        <a:t>85%</a:t>
                      </a:r>
                      <a:endParaRPr lang="en-US" dirty="0"/>
                    </a:p>
                  </a:txBody>
                  <a:tcPr>
                    <a:solidFill>
                      <a:srgbClr val="B8DEF1"/>
                    </a:solidFill>
                  </a:tcPr>
                </a:tc>
                <a:extLst>
                  <a:ext uri="{0D108BD9-81ED-4DB2-BD59-A6C34878D82A}">
                    <a16:rowId xmlns:a16="http://schemas.microsoft.com/office/drawing/2014/main" val="552056957"/>
                  </a:ext>
                </a:extLst>
              </a:tr>
            </a:tbl>
          </a:graphicData>
        </a:graphic>
      </p:graphicFrame>
      <p:sp>
        <p:nvSpPr>
          <p:cNvPr id="6" name="TextBox 5"/>
          <p:cNvSpPr txBox="1"/>
          <p:nvPr/>
        </p:nvSpPr>
        <p:spPr>
          <a:xfrm>
            <a:off x="661204" y="1556724"/>
            <a:ext cx="5812078" cy="461665"/>
          </a:xfrm>
          <a:prstGeom prst="rect">
            <a:avLst/>
          </a:prstGeom>
          <a:noFill/>
        </p:spPr>
        <p:txBody>
          <a:bodyPr wrap="square" rtlCol="0">
            <a:spAutoFit/>
          </a:bodyPr>
          <a:lstStyle/>
          <a:p>
            <a:pPr algn="ctr"/>
            <a:r>
              <a:rPr lang="en-US" sz="2400" b="1" dirty="0" smtClean="0">
                <a:solidFill>
                  <a:schemeClr val="accent1"/>
                </a:solidFill>
              </a:rPr>
              <a:t>Firearm Related Dispatched Calls for Service</a:t>
            </a:r>
            <a:endParaRPr lang="en-US" sz="2400" b="1" dirty="0">
              <a:solidFill>
                <a:schemeClr val="accent1"/>
              </a:solidFill>
            </a:endParaRPr>
          </a:p>
        </p:txBody>
      </p:sp>
      <p:sp>
        <p:nvSpPr>
          <p:cNvPr id="7" name="TextBox 6"/>
          <p:cNvSpPr txBox="1"/>
          <p:nvPr/>
        </p:nvSpPr>
        <p:spPr>
          <a:xfrm>
            <a:off x="4644875" y="6362162"/>
            <a:ext cx="6726476" cy="276999"/>
          </a:xfrm>
          <a:prstGeom prst="rect">
            <a:avLst/>
          </a:prstGeom>
          <a:noFill/>
        </p:spPr>
        <p:txBody>
          <a:bodyPr wrap="square" rtlCol="0">
            <a:spAutoFit/>
          </a:bodyPr>
          <a:lstStyle/>
          <a:p>
            <a:r>
              <a:rPr lang="en-US" sz="1200" i="1" dirty="0" smtClean="0"/>
              <a:t>Data obtained from the Milwaukee Police Department Office of Violence Prevention in February 2022</a:t>
            </a:r>
            <a:endParaRPr lang="en-US" sz="1200" i="1" dirty="0"/>
          </a:p>
        </p:txBody>
      </p:sp>
      <p:sp>
        <p:nvSpPr>
          <p:cNvPr id="9" name="Title 1"/>
          <p:cNvSpPr>
            <a:spLocks noGrp="1"/>
          </p:cNvSpPr>
          <p:nvPr>
            <p:ph type="title"/>
          </p:nvPr>
        </p:nvSpPr>
        <p:spPr>
          <a:xfrm>
            <a:off x="829849" y="233849"/>
            <a:ext cx="10515600" cy="1325563"/>
          </a:xfrm>
        </p:spPr>
        <p:txBody>
          <a:bodyPr>
            <a:no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CITYWIDE DISPATCHED </a:t>
            </a:r>
            <a:b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CALLS FOR SERVICE</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TextBox 9"/>
          <p:cNvSpPr txBox="1"/>
          <p:nvPr/>
        </p:nvSpPr>
        <p:spPr>
          <a:xfrm>
            <a:off x="7004496" y="1650543"/>
            <a:ext cx="4972050" cy="4678204"/>
          </a:xfrm>
          <a:prstGeom prst="rect">
            <a:avLst/>
          </a:prstGeom>
          <a:noFill/>
        </p:spPr>
        <p:txBody>
          <a:bodyPr wrap="square" rtlCol="0">
            <a:spAutoFit/>
          </a:bodyPr>
          <a:lstStyle/>
          <a:p>
            <a:r>
              <a:rPr lang="en-US" sz="1600" b="1" dirty="0" smtClean="0">
                <a:solidFill>
                  <a:schemeClr val="accent1"/>
                </a:solidFill>
              </a:rPr>
              <a:t>Firearm Related Calls for Service</a:t>
            </a:r>
          </a:p>
          <a:p>
            <a:pPr marL="285750" indent="-285750">
              <a:buFont typeface="Arial" panose="020B0604020202020204" pitchFamily="34" charset="0"/>
              <a:buChar char="•"/>
            </a:pPr>
            <a:r>
              <a:rPr lang="en-US" sz="1600" dirty="0" smtClean="0">
                <a:solidFill>
                  <a:schemeClr val="accent1"/>
                </a:solidFill>
              </a:rPr>
              <a:t>In 2021, firearm related call types increased 47% (16,750) from (11,411) compared to 2019.</a:t>
            </a:r>
          </a:p>
          <a:p>
            <a:pPr marL="285750" indent="-285750">
              <a:buFont typeface="Arial" panose="020B0604020202020204" pitchFamily="34" charset="0"/>
              <a:buChar char="•"/>
            </a:pPr>
            <a:r>
              <a:rPr lang="en-US" sz="1600" dirty="0" smtClean="0">
                <a:solidFill>
                  <a:schemeClr val="accent1"/>
                </a:solidFill>
              </a:rPr>
              <a:t>Firearm related calls for service account for 4%-6% of all calls for service.</a:t>
            </a:r>
          </a:p>
          <a:p>
            <a:pPr marL="285750" indent="-285750">
              <a:buFont typeface="Arial" panose="020B0604020202020204" pitchFamily="34" charset="0"/>
              <a:buChar char="•"/>
            </a:pPr>
            <a:r>
              <a:rPr lang="en-US" sz="1600" dirty="0" smtClean="0">
                <a:solidFill>
                  <a:schemeClr val="accent1"/>
                </a:solidFill>
              </a:rPr>
              <a:t>While adult arrests increased 17% juveniles increased 123% in 2021 compared to 2019 for firearm related calls for service.</a:t>
            </a:r>
          </a:p>
          <a:p>
            <a:pPr marL="285750" indent="-285750">
              <a:buFont typeface="Arial" panose="020B0604020202020204" pitchFamily="34" charset="0"/>
              <a:buChar char="•"/>
            </a:pPr>
            <a:endParaRPr lang="en-US" sz="1600" dirty="0">
              <a:solidFill>
                <a:schemeClr val="accent1"/>
              </a:solidFill>
            </a:endParaRPr>
          </a:p>
          <a:p>
            <a:r>
              <a:rPr lang="en-US" sz="1600" b="1" dirty="0" smtClean="0">
                <a:solidFill>
                  <a:schemeClr val="accent1"/>
                </a:solidFill>
              </a:rPr>
              <a:t>ShotSpotter</a:t>
            </a:r>
          </a:p>
          <a:p>
            <a:pPr marL="285750" indent="-285750">
              <a:buFont typeface="Arial" panose="020B0604020202020204" pitchFamily="34" charset="0"/>
              <a:buChar char="•"/>
            </a:pPr>
            <a:r>
              <a:rPr lang="en-US" sz="1600" dirty="0" smtClean="0">
                <a:solidFill>
                  <a:schemeClr val="accent1"/>
                </a:solidFill>
              </a:rPr>
              <a:t>ShotSpotter activations increased 130% in 2021 (17,002) from (7,378) compared to 2019.</a:t>
            </a:r>
          </a:p>
          <a:p>
            <a:pPr marL="285750" indent="-285750">
              <a:buFont typeface="Arial" panose="020B0604020202020204" pitchFamily="34" charset="0"/>
              <a:buChar char="•"/>
            </a:pPr>
            <a:r>
              <a:rPr lang="en-US" sz="1600" dirty="0" smtClean="0">
                <a:solidFill>
                  <a:schemeClr val="accent1"/>
                </a:solidFill>
              </a:rPr>
              <a:t>ShotSpotter activations are identified with additional characteristics including activations with fully automatic weapons or activations with multiple shooters. Full auto activations increased 1,607% in 2021 compared to 2019, while multiple shooter activations increased 214% for the same time period. </a:t>
            </a:r>
          </a:p>
          <a:p>
            <a:pPr algn="ctr"/>
            <a:endParaRPr lang="en-US" sz="1000" b="1" dirty="0">
              <a:solidFill>
                <a:schemeClr val="accent1"/>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684" t="48753" r="49189" b="-1"/>
          <a:stretch/>
        </p:blipFill>
        <p:spPr>
          <a:xfrm>
            <a:off x="362636" y="3760714"/>
            <a:ext cx="4282239" cy="2890696"/>
          </a:xfrm>
          <a:prstGeom prst="rect">
            <a:avLst/>
          </a:prstGeom>
        </p:spPr>
      </p:pic>
    </p:spTree>
    <p:extLst>
      <p:ext uri="{BB962C8B-B14F-4D97-AF65-F5344CB8AC3E}">
        <p14:creationId xmlns:p14="http://schemas.microsoft.com/office/powerpoint/2010/main" val="422663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208" y="125260"/>
            <a:ext cx="11974881" cy="6638795"/>
          </a:xfrm>
          <a:prstGeom prst="rect">
            <a:avLst/>
          </a:prstGeom>
        </p:spPr>
      </p:pic>
      <p:sp>
        <p:nvSpPr>
          <p:cNvPr id="4" name="Content Placeholder 1"/>
          <p:cNvSpPr txBox="1">
            <a:spLocks/>
          </p:cNvSpPr>
          <p:nvPr/>
        </p:nvSpPr>
        <p:spPr>
          <a:xfrm>
            <a:off x="1035870" y="1379950"/>
            <a:ext cx="10103556" cy="4129414"/>
          </a:xfrm>
          <a:prstGeom prst="rect">
            <a:avLst/>
          </a:prstGeom>
          <a:solidFill>
            <a:srgbClr val="002974"/>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dirty="0" smtClean="0">
                <a:solidFill>
                  <a:schemeClr val="tx1"/>
                </a:solidFill>
              </a:rPr>
              <a:t/>
            </a:r>
            <a:br>
              <a:rPr lang="en-US" sz="2200" dirty="0" smtClean="0">
                <a:solidFill>
                  <a:schemeClr val="tx1"/>
                </a:solidFill>
              </a:rPr>
            </a:br>
            <a:r>
              <a:rPr lang="en-US" sz="2800" dirty="0" smtClean="0">
                <a:solidFill>
                  <a:schemeClr val="bg1"/>
                </a:solidFill>
              </a:rPr>
              <a:t>We know that for too long Black, Indigenous, People of Color (BIPOC) communities have been left behind and intentionally harmed by our policies and systems in place. </a:t>
            </a:r>
            <a:r>
              <a:rPr lang="en-US" sz="2800" dirty="0">
                <a:solidFill>
                  <a:schemeClr val="bg1"/>
                </a:solidFill>
              </a:rPr>
              <a:t/>
            </a:r>
            <a:br>
              <a:rPr lang="en-US" sz="2800" dirty="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In order for us to move forward, we must know the current landscape. By diving into some of the data about disparities and challenges affecting BIPOC prosperity, we hope to equip stakeholders with some of the tools needed to advocate for change. </a:t>
            </a:r>
            <a:r>
              <a:rPr lang="en-US" sz="2200" dirty="0" smtClean="0">
                <a:solidFill>
                  <a:schemeClr val="bg1"/>
                </a:solidFill>
              </a:rPr>
              <a:t/>
            </a:r>
            <a:br>
              <a:rPr lang="en-US" sz="2200" dirty="0" smtClean="0">
                <a:solidFill>
                  <a:schemeClr val="bg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endParaRPr lang="en-US" sz="2200" b="1" dirty="0">
              <a:solidFill>
                <a:schemeClr val="tx1"/>
              </a:solidFill>
            </a:endParaRPr>
          </a:p>
        </p:txBody>
      </p:sp>
    </p:spTree>
    <p:extLst>
      <p:ext uri="{BB962C8B-B14F-4D97-AF65-F5344CB8AC3E}">
        <p14:creationId xmlns:p14="http://schemas.microsoft.com/office/powerpoint/2010/main" val="2769452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24508" y="960438"/>
            <a:ext cx="10515600" cy="1325563"/>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CITYWIDE CRASHES</a:t>
            </a:r>
            <a:endParaRPr lang="en-US" sz="2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Content Placeholder 4">
            <a:extLst>
              <a:ext uri="{FF2B5EF4-FFF2-40B4-BE49-F238E27FC236}">
                <a16:creationId xmlns:a16="http://schemas.microsoft.com/office/drawing/2014/main" id="{5DD49DC2-753F-4636-984A-F757AC3A7EA6}"/>
              </a:ext>
            </a:extLst>
          </p:cNvPr>
          <p:cNvGraphicFramePr>
            <a:graphicFrameLocks noGrp="1"/>
          </p:cNvGraphicFramePr>
          <p:nvPr>
            <p:ph sz="half" idx="1"/>
            <p:extLst>
              <p:ext uri="{D42A27DB-BD31-4B8C-83A1-F6EECF244321}">
                <p14:modId xmlns:p14="http://schemas.microsoft.com/office/powerpoint/2010/main" val="984552590"/>
              </p:ext>
            </p:extLst>
          </p:nvPr>
        </p:nvGraphicFramePr>
        <p:xfrm>
          <a:off x="1676399" y="2286001"/>
          <a:ext cx="8763000" cy="2609115"/>
        </p:xfrm>
        <a:graphic>
          <a:graphicData uri="http://schemas.openxmlformats.org/drawingml/2006/table">
            <a:tbl>
              <a:tblPr firstRow="1" bandRow="1">
                <a:tableStyleId>{5C22544A-7EE6-4342-B048-85BDC9FD1C3A}</a:tableStyleId>
              </a:tblPr>
              <a:tblGrid>
                <a:gridCol w="2367876">
                  <a:extLst>
                    <a:ext uri="{9D8B030D-6E8A-4147-A177-3AD203B41FA5}">
                      <a16:colId xmlns:a16="http://schemas.microsoft.com/office/drawing/2014/main" val="20000"/>
                    </a:ext>
                  </a:extLst>
                </a:gridCol>
                <a:gridCol w="1090057">
                  <a:extLst>
                    <a:ext uri="{9D8B030D-6E8A-4147-A177-3AD203B41FA5}">
                      <a16:colId xmlns:a16="http://schemas.microsoft.com/office/drawing/2014/main" val="20001"/>
                    </a:ext>
                  </a:extLst>
                </a:gridCol>
                <a:gridCol w="1083845">
                  <a:extLst>
                    <a:ext uri="{9D8B030D-6E8A-4147-A177-3AD203B41FA5}">
                      <a16:colId xmlns:a16="http://schemas.microsoft.com/office/drawing/2014/main" val="20002"/>
                    </a:ext>
                  </a:extLst>
                </a:gridCol>
                <a:gridCol w="1032254">
                  <a:extLst>
                    <a:ext uri="{9D8B030D-6E8A-4147-A177-3AD203B41FA5}">
                      <a16:colId xmlns:a16="http://schemas.microsoft.com/office/drawing/2014/main" val="20003"/>
                    </a:ext>
                  </a:extLst>
                </a:gridCol>
                <a:gridCol w="1032254">
                  <a:extLst>
                    <a:ext uri="{9D8B030D-6E8A-4147-A177-3AD203B41FA5}">
                      <a16:colId xmlns:a16="http://schemas.microsoft.com/office/drawing/2014/main" val="1699661327"/>
                    </a:ext>
                  </a:extLst>
                </a:gridCol>
                <a:gridCol w="1032254">
                  <a:extLst>
                    <a:ext uri="{9D8B030D-6E8A-4147-A177-3AD203B41FA5}">
                      <a16:colId xmlns:a16="http://schemas.microsoft.com/office/drawing/2014/main" val="3094862786"/>
                    </a:ext>
                  </a:extLst>
                </a:gridCol>
                <a:gridCol w="1124460">
                  <a:extLst>
                    <a:ext uri="{9D8B030D-6E8A-4147-A177-3AD203B41FA5}">
                      <a16:colId xmlns:a16="http://schemas.microsoft.com/office/drawing/2014/main" val="3072677848"/>
                    </a:ext>
                  </a:extLst>
                </a:gridCol>
              </a:tblGrid>
              <a:tr h="762000">
                <a:tc>
                  <a:txBody>
                    <a:bodyPr/>
                    <a:lstStyle/>
                    <a:p>
                      <a:pPr algn="l"/>
                      <a:r>
                        <a:rPr lang="en-US" sz="1600" dirty="0">
                          <a:latin typeface="Calibri" panose="020F0502020204030204" pitchFamily="34" charset="0"/>
                          <a:cs typeface="Calibri" panose="020F0502020204030204" pitchFamily="34" charset="0"/>
                        </a:rPr>
                        <a:t>Category</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2017</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2018</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2021</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20-21                  % Change</a:t>
                      </a:r>
                    </a:p>
                  </a:txBody>
                  <a:tcPr anchor="ctr">
                    <a:solidFill>
                      <a:schemeClr val="accent1"/>
                    </a:solidFill>
                  </a:tcPr>
                </a:tc>
                <a:extLst>
                  <a:ext uri="{0D108BD9-81ED-4DB2-BD59-A6C34878D82A}">
                    <a16:rowId xmlns:a16="http://schemas.microsoft.com/office/drawing/2014/main" val="10000"/>
                  </a:ext>
                </a:extLst>
              </a:tr>
              <a:tr h="615705">
                <a:tc>
                  <a:txBody>
                    <a:bodyPr/>
                    <a:lstStyle/>
                    <a:p>
                      <a:pPr algn="l" fontAlgn="b"/>
                      <a:r>
                        <a:rPr lang="en-US" sz="1600" b="1" i="1" u="none" strike="noStrike" dirty="0">
                          <a:solidFill>
                            <a:srgbClr val="000000"/>
                          </a:solidFill>
                          <a:effectLst/>
                          <a:latin typeface="Calibri" panose="020F0502020204030204" pitchFamily="34" charset="0"/>
                          <a:cs typeface="Calibri" panose="020F0502020204030204" pitchFamily="34" charset="0"/>
                        </a:rPr>
                        <a:t>Total Fatal Crashes</a:t>
                      </a:r>
                    </a:p>
                  </a:txBody>
                  <a:tcPr marL="9525" marR="9525" marT="9525" marB="0" anchor="ctr">
                    <a:solidFill>
                      <a:srgbClr val="B8DEF1"/>
                    </a:solidFill>
                  </a:tcPr>
                </a:tc>
                <a:tc>
                  <a:txBody>
                    <a:bodyPr/>
                    <a:lstStyle/>
                    <a:p>
                      <a:pPr algn="ctr" fontAlgn="b"/>
                      <a:r>
                        <a:rPr lang="en-US" sz="1600" b="1" i="1" u="none" strike="noStrike" dirty="0">
                          <a:solidFill>
                            <a:srgbClr val="000000"/>
                          </a:solidFill>
                          <a:effectLst/>
                          <a:latin typeface="Calibri" panose="020F0502020204030204" pitchFamily="34" charset="0"/>
                          <a:cs typeface="Calibri" panose="020F0502020204030204" pitchFamily="34" charset="0"/>
                        </a:rPr>
                        <a:t>64</a:t>
                      </a:r>
                    </a:p>
                  </a:txBody>
                  <a:tcPr marL="9525" marR="9525" marT="9525" marB="0" anchor="ctr">
                    <a:solidFill>
                      <a:srgbClr val="B8DEF1"/>
                    </a:solidFill>
                  </a:tcPr>
                </a:tc>
                <a:tc>
                  <a:txBody>
                    <a:bodyPr/>
                    <a:lstStyle/>
                    <a:p>
                      <a:pPr algn="ctr" fontAlgn="b"/>
                      <a:r>
                        <a:rPr lang="en-US" sz="1600" b="1" i="1" u="none" strike="noStrike" dirty="0">
                          <a:solidFill>
                            <a:srgbClr val="000000"/>
                          </a:solidFill>
                          <a:effectLst/>
                          <a:latin typeface="Calibri" panose="020F0502020204030204" pitchFamily="34" charset="0"/>
                          <a:cs typeface="Calibri" panose="020F0502020204030204" pitchFamily="34" charset="0"/>
                        </a:rPr>
                        <a:t>57</a:t>
                      </a:r>
                    </a:p>
                  </a:txBody>
                  <a:tcPr marL="9525" marR="9525" marT="9525" marB="0" anchor="ctr">
                    <a:solidFill>
                      <a:srgbClr val="B8DEF1"/>
                    </a:solidFill>
                  </a:tcPr>
                </a:tc>
                <a:tc>
                  <a:txBody>
                    <a:bodyPr/>
                    <a:lstStyle/>
                    <a:p>
                      <a:pPr algn="ctr" fontAlgn="b"/>
                      <a:r>
                        <a:rPr lang="en-US" sz="1600" b="1" i="1" u="none" strike="noStrike" dirty="0">
                          <a:solidFill>
                            <a:srgbClr val="000000"/>
                          </a:solidFill>
                          <a:effectLst/>
                          <a:latin typeface="Calibri" panose="020F0502020204030204" pitchFamily="34" charset="0"/>
                          <a:cs typeface="Calibri" panose="020F0502020204030204" pitchFamily="34" charset="0"/>
                        </a:rPr>
                        <a:t>51</a:t>
                      </a:r>
                    </a:p>
                  </a:txBody>
                  <a:tcPr marL="9525" marR="9525" marT="9525" marB="0" anchor="ctr">
                    <a:solidFill>
                      <a:srgbClr val="B8DEF1"/>
                    </a:solidFill>
                  </a:tcPr>
                </a:tc>
                <a:tc>
                  <a:txBody>
                    <a:bodyPr/>
                    <a:lstStyle/>
                    <a:p>
                      <a:pPr algn="ctr" fontAlgn="b"/>
                      <a:r>
                        <a:rPr lang="en-US" sz="1600" b="1" i="1" u="none" strike="noStrike" dirty="0">
                          <a:solidFill>
                            <a:srgbClr val="000000"/>
                          </a:solidFill>
                          <a:effectLst/>
                          <a:latin typeface="Calibri" panose="020F0502020204030204" pitchFamily="34" charset="0"/>
                          <a:cs typeface="Calibri" panose="020F0502020204030204" pitchFamily="34" charset="0"/>
                        </a:rPr>
                        <a:t>78</a:t>
                      </a:r>
                    </a:p>
                  </a:txBody>
                  <a:tcPr marL="9525" marR="9525" marT="9525" marB="0" anchor="ctr">
                    <a:solidFill>
                      <a:srgbClr val="B8DEF1"/>
                    </a:solidFill>
                  </a:tcPr>
                </a:tc>
                <a:tc>
                  <a:txBody>
                    <a:bodyPr/>
                    <a:lstStyle/>
                    <a:p>
                      <a:pPr algn="ctr" fontAlgn="b"/>
                      <a:r>
                        <a:rPr lang="en-US" sz="1600" b="1" i="1" u="none" strike="noStrike" dirty="0">
                          <a:solidFill>
                            <a:srgbClr val="000000"/>
                          </a:solidFill>
                          <a:effectLst/>
                          <a:latin typeface="Calibri" panose="020F0502020204030204" pitchFamily="34" charset="0"/>
                          <a:cs typeface="Calibri" panose="020F0502020204030204" pitchFamily="34" charset="0"/>
                        </a:rPr>
                        <a:t>66</a:t>
                      </a:r>
                    </a:p>
                  </a:txBody>
                  <a:tcPr marL="9525" marR="9525" marT="9525" marB="0" anchor="ctr">
                    <a:solidFill>
                      <a:srgbClr val="B8DEF1"/>
                    </a:solidFill>
                  </a:tcPr>
                </a:tc>
                <a:tc>
                  <a:txBody>
                    <a:bodyPr/>
                    <a:lstStyle/>
                    <a:p>
                      <a:pPr algn="ctr" fontAlgn="ctr"/>
                      <a:r>
                        <a:rPr lang="en-US" sz="1600" b="1" i="1" u="none" strike="noStrike" dirty="0">
                          <a:solidFill>
                            <a:srgbClr val="1B9315"/>
                          </a:solidFill>
                          <a:effectLst/>
                          <a:latin typeface="Calibri" panose="020F0502020204030204" pitchFamily="34" charset="0"/>
                          <a:cs typeface="Calibri" panose="020F0502020204030204" pitchFamily="34" charset="0"/>
                        </a:rPr>
                        <a:t>-15%</a:t>
                      </a:r>
                    </a:p>
                  </a:txBody>
                  <a:tcPr marL="9525" marR="9525" marT="9525" marB="0" anchor="ctr">
                    <a:solidFill>
                      <a:srgbClr val="B8DEF1"/>
                    </a:solidFill>
                  </a:tcPr>
                </a:tc>
                <a:extLst>
                  <a:ext uri="{0D108BD9-81ED-4DB2-BD59-A6C34878D82A}">
                    <a16:rowId xmlns:a16="http://schemas.microsoft.com/office/drawing/2014/main" val="10010"/>
                  </a:ext>
                </a:extLst>
              </a:tr>
              <a:tr h="615705">
                <a:tc>
                  <a:txBody>
                    <a:bodyPr/>
                    <a:lstStyle/>
                    <a:p>
                      <a:pPr algn="l" fontAlgn="b"/>
                      <a:r>
                        <a:rPr lang="en-US" sz="1600" b="1" i="1" u="none" strike="noStrike" dirty="0">
                          <a:solidFill>
                            <a:srgbClr val="000000"/>
                          </a:solidFill>
                          <a:effectLst/>
                          <a:latin typeface="Calibri" panose="020F0502020204030204" pitchFamily="34" charset="0"/>
                          <a:cs typeface="Calibri" panose="020F0502020204030204" pitchFamily="34" charset="0"/>
                        </a:rPr>
                        <a:t>Total Hit &amp; Runs</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4,961</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5,722</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6,033</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6,081</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7,124</a:t>
                      </a:r>
                    </a:p>
                  </a:txBody>
                  <a:tcPr marL="9525" marR="9525" marT="9525" marB="0" anchor="ctr">
                    <a:solidFill>
                      <a:srgbClr val="B8DEF1"/>
                    </a:solidFill>
                  </a:tcPr>
                </a:tc>
                <a:tc>
                  <a:txBody>
                    <a:bodyPr/>
                    <a:lstStyle/>
                    <a:p>
                      <a:pPr algn="ctr" fontAlgn="ctr"/>
                      <a:r>
                        <a:rPr lang="en-US" sz="1600" b="1" i="1" u="none" strike="noStrike" dirty="0">
                          <a:solidFill>
                            <a:srgbClr val="C00000"/>
                          </a:solidFill>
                          <a:effectLst/>
                          <a:latin typeface="Calibri" panose="020F0502020204030204" pitchFamily="34" charset="0"/>
                          <a:cs typeface="Calibri" panose="020F0502020204030204" pitchFamily="34" charset="0"/>
                        </a:rPr>
                        <a:t>17%</a:t>
                      </a:r>
                    </a:p>
                  </a:txBody>
                  <a:tcPr marL="9525" marR="9525" marT="9525" marB="0" anchor="ctr">
                    <a:solidFill>
                      <a:srgbClr val="B8DEF1"/>
                    </a:solidFill>
                  </a:tcPr>
                </a:tc>
                <a:extLst>
                  <a:ext uri="{0D108BD9-81ED-4DB2-BD59-A6C34878D82A}">
                    <a16:rowId xmlns:a16="http://schemas.microsoft.com/office/drawing/2014/main" val="10011"/>
                  </a:ext>
                </a:extLst>
              </a:tr>
              <a:tr h="615705">
                <a:tc>
                  <a:txBody>
                    <a:bodyPr/>
                    <a:lstStyle/>
                    <a:p>
                      <a:pPr algn="l" fontAlgn="b"/>
                      <a:r>
                        <a:rPr lang="en-US" sz="1600" b="1" i="1" u="none" strike="noStrike" dirty="0">
                          <a:solidFill>
                            <a:srgbClr val="000000"/>
                          </a:solidFill>
                          <a:effectLst/>
                          <a:latin typeface="Calibri" panose="020F0502020204030204" pitchFamily="34" charset="0"/>
                          <a:cs typeface="Calibri" panose="020F0502020204030204" pitchFamily="34" charset="0"/>
                        </a:rPr>
                        <a:t>Total Crashes</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14,910</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16,876</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18,204</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16,143</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17,520</a:t>
                      </a:r>
                    </a:p>
                  </a:txBody>
                  <a:tcPr marL="9525" marR="9525" marT="9525" marB="0" anchor="ctr">
                    <a:solidFill>
                      <a:srgbClr val="B8DEF1"/>
                    </a:solidFill>
                  </a:tcPr>
                </a:tc>
                <a:tc>
                  <a:txBody>
                    <a:bodyPr/>
                    <a:lstStyle/>
                    <a:p>
                      <a:pPr algn="ctr" fontAlgn="ctr"/>
                      <a:r>
                        <a:rPr lang="en-US" sz="1600" b="1" i="1" u="none" strike="noStrike" dirty="0">
                          <a:solidFill>
                            <a:srgbClr val="C00000"/>
                          </a:solidFill>
                          <a:effectLst/>
                          <a:latin typeface="Calibri" panose="020F0502020204030204" pitchFamily="34" charset="0"/>
                          <a:cs typeface="Calibri" panose="020F0502020204030204" pitchFamily="34" charset="0"/>
                        </a:rPr>
                        <a:t>9%</a:t>
                      </a:r>
                    </a:p>
                  </a:txBody>
                  <a:tcPr marL="9525" marR="9525" marT="9525" marB="0" anchor="ctr">
                    <a:solidFill>
                      <a:srgbClr val="B8DEF1"/>
                    </a:solidFill>
                  </a:tcPr>
                </a:tc>
                <a:extLst>
                  <a:ext uri="{0D108BD9-81ED-4DB2-BD59-A6C34878D82A}">
                    <a16:rowId xmlns:a16="http://schemas.microsoft.com/office/drawing/2014/main" val="10012"/>
                  </a:ext>
                </a:extLst>
              </a:tr>
            </a:tbl>
          </a:graphicData>
        </a:graphic>
      </p:graphicFrame>
      <p:sp>
        <p:nvSpPr>
          <p:cNvPr id="8" name="TextBox 7"/>
          <p:cNvSpPr txBox="1"/>
          <p:nvPr/>
        </p:nvSpPr>
        <p:spPr>
          <a:xfrm>
            <a:off x="2153816" y="4979402"/>
            <a:ext cx="8056984" cy="430887"/>
          </a:xfrm>
          <a:prstGeom prst="rect">
            <a:avLst/>
          </a:prstGeom>
          <a:noFill/>
        </p:spPr>
        <p:txBody>
          <a:bodyPr wrap="square" rtlCol="0">
            <a:spAutoFit/>
          </a:bodyPr>
          <a:lstStyle/>
          <a:p>
            <a:r>
              <a:rPr lang="en-US" sz="800" dirty="0">
                <a:latin typeface="Cambria" panose="02040503050406030204" pitchFamily="18" charset="0"/>
                <a:ea typeface="Cambria" panose="02040503050406030204" pitchFamily="18" charset="0"/>
                <a:cs typeface="Calibri" panose="020F0502020204030204" pitchFamily="34" charset="0"/>
              </a:rPr>
              <a:t>Data was obtained from the </a:t>
            </a:r>
            <a:r>
              <a:rPr lang="en-US" sz="800" dirty="0" err="1">
                <a:latin typeface="Cambria" panose="02040503050406030204" pitchFamily="18" charset="0"/>
                <a:ea typeface="Cambria" panose="02040503050406030204" pitchFamily="18" charset="0"/>
                <a:cs typeface="Calibri" panose="020F0502020204030204" pitchFamily="34" charset="0"/>
              </a:rPr>
              <a:t>TraCS</a:t>
            </a:r>
            <a:r>
              <a:rPr lang="en-US" sz="800" dirty="0">
                <a:latin typeface="Cambria" panose="02040503050406030204" pitchFamily="18" charset="0"/>
                <a:ea typeface="Cambria" panose="02040503050406030204" pitchFamily="18" charset="0"/>
                <a:cs typeface="Calibri" panose="020F0502020204030204" pitchFamily="34" charset="0"/>
              </a:rPr>
              <a:t> 10 data system and counts distinct crash reports filed during the time period of January 1 – December 31, 2017-2021. Crash fatalities were obtained from the OMAP Fatal Crash database and counts victims for the same time period.</a:t>
            </a:r>
          </a:p>
          <a:p>
            <a:r>
              <a:rPr lang="en-US" sz="600" dirty="0">
                <a:latin typeface="Cambria" panose="02040503050406030204" pitchFamily="18" charset="0"/>
                <a:ea typeface="Cambria" panose="02040503050406030204" pitchFamily="18"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87682" y="137786"/>
            <a:ext cx="11999934" cy="6563591"/>
          </a:xfrm>
          <a:prstGeom prst="rect">
            <a:avLst/>
          </a:prstGeom>
        </p:spPr>
      </p:pic>
    </p:spTree>
    <p:extLst>
      <p:ext uri="{BB962C8B-B14F-4D97-AF65-F5344CB8AC3E}">
        <p14:creationId xmlns:p14="http://schemas.microsoft.com/office/powerpoint/2010/main" val="14879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RECKLESS DRIVING</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823881191"/>
              </p:ext>
            </p:extLst>
          </p:nvPr>
        </p:nvGraphicFramePr>
        <p:xfrm>
          <a:off x="2057399" y="1690688"/>
          <a:ext cx="8061665" cy="3784041"/>
        </p:xfrm>
        <a:graphic>
          <a:graphicData uri="http://schemas.openxmlformats.org/drawingml/2006/table">
            <a:tbl>
              <a:tblPr firstRow="1" bandRow="1">
                <a:tableStyleId>{5C22544A-7EE6-4342-B048-85BDC9FD1C3A}</a:tableStyleId>
              </a:tblPr>
              <a:tblGrid>
                <a:gridCol w="2313996">
                  <a:extLst>
                    <a:ext uri="{9D8B030D-6E8A-4147-A177-3AD203B41FA5}">
                      <a16:colId xmlns:a16="http://schemas.microsoft.com/office/drawing/2014/main" val="20000"/>
                    </a:ext>
                  </a:extLst>
                </a:gridCol>
                <a:gridCol w="974775">
                  <a:extLst>
                    <a:ext uri="{9D8B030D-6E8A-4147-A177-3AD203B41FA5}">
                      <a16:colId xmlns:a16="http://schemas.microsoft.com/office/drawing/2014/main" val="20001"/>
                    </a:ext>
                  </a:extLst>
                </a:gridCol>
                <a:gridCol w="939650">
                  <a:extLst>
                    <a:ext uri="{9D8B030D-6E8A-4147-A177-3AD203B41FA5}">
                      <a16:colId xmlns:a16="http://schemas.microsoft.com/office/drawing/2014/main" val="20002"/>
                    </a:ext>
                  </a:extLst>
                </a:gridCol>
                <a:gridCol w="939650">
                  <a:extLst>
                    <a:ext uri="{9D8B030D-6E8A-4147-A177-3AD203B41FA5}">
                      <a16:colId xmlns:a16="http://schemas.microsoft.com/office/drawing/2014/main" val="20003"/>
                    </a:ext>
                  </a:extLst>
                </a:gridCol>
                <a:gridCol w="939650">
                  <a:extLst>
                    <a:ext uri="{9D8B030D-6E8A-4147-A177-3AD203B41FA5}">
                      <a16:colId xmlns:a16="http://schemas.microsoft.com/office/drawing/2014/main" val="3750619639"/>
                    </a:ext>
                  </a:extLst>
                </a:gridCol>
                <a:gridCol w="939650">
                  <a:extLst>
                    <a:ext uri="{9D8B030D-6E8A-4147-A177-3AD203B41FA5}">
                      <a16:colId xmlns:a16="http://schemas.microsoft.com/office/drawing/2014/main" val="3377270154"/>
                    </a:ext>
                  </a:extLst>
                </a:gridCol>
                <a:gridCol w="1014294">
                  <a:extLst>
                    <a:ext uri="{9D8B030D-6E8A-4147-A177-3AD203B41FA5}">
                      <a16:colId xmlns:a16="http://schemas.microsoft.com/office/drawing/2014/main" val="3508058162"/>
                    </a:ext>
                  </a:extLst>
                </a:gridCol>
              </a:tblGrid>
              <a:tr h="722839">
                <a:tc>
                  <a:txBody>
                    <a:bodyPr/>
                    <a:lstStyle/>
                    <a:p>
                      <a:r>
                        <a:rPr lang="en-US" sz="1600" b="1" dirty="0">
                          <a:latin typeface="Calibri" panose="020F0502020204030204" pitchFamily="34" charset="0"/>
                          <a:ea typeface="Cambria" panose="02040503050406030204" pitchFamily="18" charset="0"/>
                          <a:cs typeface="Calibri" panose="020F0502020204030204" pitchFamily="34" charset="0"/>
                        </a:rPr>
                        <a:t>Category</a:t>
                      </a:r>
                    </a:p>
                  </a:txBody>
                  <a:tcPr anchor="ctr">
                    <a:solidFill>
                      <a:schemeClr val="accent1"/>
                    </a:solidFill>
                  </a:tcPr>
                </a:tc>
                <a:tc>
                  <a:txBody>
                    <a:bodyPr/>
                    <a:lstStyle/>
                    <a:p>
                      <a:pPr algn="ctr"/>
                      <a:r>
                        <a:rPr lang="en-US" sz="1600" b="1" dirty="0">
                          <a:latin typeface="Calibri" panose="020F0502020204030204" pitchFamily="34" charset="0"/>
                          <a:ea typeface="Cambria" panose="02040503050406030204" pitchFamily="18" charset="0"/>
                          <a:cs typeface="Calibri" panose="020F0502020204030204" pitchFamily="34" charset="0"/>
                        </a:rPr>
                        <a:t>2017</a:t>
                      </a:r>
                    </a:p>
                  </a:txBody>
                  <a:tcPr anchor="ctr">
                    <a:solidFill>
                      <a:schemeClr val="accent1"/>
                    </a:solidFill>
                  </a:tcPr>
                </a:tc>
                <a:tc>
                  <a:txBody>
                    <a:bodyPr/>
                    <a:lstStyle/>
                    <a:p>
                      <a:pPr algn="ctr"/>
                      <a:r>
                        <a:rPr lang="en-US" sz="1600" b="1" dirty="0">
                          <a:latin typeface="Calibri" panose="020F0502020204030204" pitchFamily="34" charset="0"/>
                          <a:ea typeface="Cambria" panose="02040503050406030204" pitchFamily="18" charset="0"/>
                          <a:cs typeface="Calibri" panose="020F0502020204030204" pitchFamily="34" charset="0"/>
                        </a:rPr>
                        <a:t>2018</a:t>
                      </a:r>
                    </a:p>
                  </a:txBody>
                  <a:tcPr anchor="ctr">
                    <a:solidFill>
                      <a:schemeClr val="accent1"/>
                    </a:solidFill>
                  </a:tcPr>
                </a:tc>
                <a:tc>
                  <a:txBody>
                    <a:bodyPr/>
                    <a:lstStyle/>
                    <a:p>
                      <a:pPr algn="ctr"/>
                      <a:r>
                        <a:rPr lang="en-US" sz="1600" b="1" dirty="0">
                          <a:latin typeface="Calibri" panose="020F0502020204030204" pitchFamily="34" charset="0"/>
                          <a:ea typeface="Cambria" panose="02040503050406030204" pitchFamily="18" charset="0"/>
                          <a:cs typeface="Calibri" panose="020F0502020204030204" pitchFamily="34" charset="0"/>
                        </a:rPr>
                        <a:t>2019</a:t>
                      </a:r>
                    </a:p>
                  </a:txBody>
                  <a:tcPr anchor="ctr">
                    <a:solidFill>
                      <a:schemeClr val="accent1"/>
                    </a:solidFill>
                  </a:tcPr>
                </a:tc>
                <a:tc>
                  <a:txBody>
                    <a:bodyPr/>
                    <a:lstStyle/>
                    <a:p>
                      <a:pPr algn="ctr"/>
                      <a:r>
                        <a:rPr lang="en-US" sz="1600" b="1" dirty="0">
                          <a:latin typeface="Calibri" panose="020F0502020204030204" pitchFamily="34" charset="0"/>
                          <a:ea typeface="Cambria" panose="02040503050406030204" pitchFamily="18" charset="0"/>
                          <a:cs typeface="Calibri" panose="020F0502020204030204" pitchFamily="34" charset="0"/>
                        </a:rPr>
                        <a:t>2020</a:t>
                      </a:r>
                    </a:p>
                  </a:txBody>
                  <a:tcPr anchor="ctr">
                    <a:solidFill>
                      <a:schemeClr val="accent1"/>
                    </a:solidFill>
                  </a:tcPr>
                </a:tc>
                <a:tc>
                  <a:txBody>
                    <a:bodyPr/>
                    <a:lstStyle/>
                    <a:p>
                      <a:pPr algn="ctr"/>
                      <a:r>
                        <a:rPr lang="en-US" sz="1600" b="1" dirty="0">
                          <a:latin typeface="Calibri" panose="020F0502020204030204" pitchFamily="34" charset="0"/>
                          <a:ea typeface="Cambria" panose="02040503050406030204" pitchFamily="18" charset="0"/>
                          <a:cs typeface="Calibri" panose="020F0502020204030204" pitchFamily="34" charset="0"/>
                        </a:rPr>
                        <a:t>2021</a:t>
                      </a:r>
                    </a:p>
                  </a:txBody>
                  <a:tcPr anchor="ctr">
                    <a:solidFill>
                      <a:schemeClr val="accent1"/>
                    </a:solidFill>
                  </a:tcPr>
                </a:tc>
                <a:tc>
                  <a:txBody>
                    <a:bodyPr/>
                    <a:lstStyle/>
                    <a:p>
                      <a:pPr algn="ctr"/>
                      <a:r>
                        <a:rPr lang="en-US" sz="1600" b="1" dirty="0">
                          <a:latin typeface="Calibri" panose="020F0502020204030204" pitchFamily="34" charset="0"/>
                          <a:ea typeface="Cambria" panose="02040503050406030204" pitchFamily="18" charset="0"/>
                          <a:cs typeface="Calibri" panose="020F0502020204030204" pitchFamily="34" charset="0"/>
                        </a:rPr>
                        <a:t>20-21               % Change</a:t>
                      </a:r>
                    </a:p>
                  </a:txBody>
                  <a:tcPr anchor="ctr">
                    <a:solidFill>
                      <a:schemeClr val="accent1"/>
                    </a:solidFill>
                  </a:tcPr>
                </a:tc>
                <a:extLst>
                  <a:ext uri="{0D108BD9-81ED-4DB2-BD59-A6C34878D82A}">
                    <a16:rowId xmlns:a16="http://schemas.microsoft.com/office/drawing/2014/main" val="10000"/>
                  </a:ext>
                </a:extLst>
              </a:tr>
              <a:tr h="713623">
                <a:tc>
                  <a:txBody>
                    <a:bodyPr/>
                    <a:lstStyle/>
                    <a:p>
                      <a:r>
                        <a:rPr lang="en-US" sz="1600" dirty="0">
                          <a:latin typeface="Calibri" panose="020F0502020204030204" pitchFamily="34" charset="0"/>
                          <a:ea typeface="Cambria" panose="02040503050406030204" pitchFamily="18" charset="0"/>
                          <a:cs typeface="Calibri" panose="020F0502020204030204" pitchFamily="34" charset="0"/>
                        </a:rPr>
                        <a:t>CAD Calls – Reckless Vehicle</a:t>
                      </a:r>
                    </a:p>
                  </a:txBody>
                  <a:tcPr anchor="ctr">
                    <a:solidFill>
                      <a:srgbClr val="B8DEF1"/>
                    </a:solidFill>
                  </a:tcPr>
                </a:tc>
                <a:tc>
                  <a:txBody>
                    <a:bodyPr/>
                    <a:lstStyle/>
                    <a:p>
                      <a:pPr algn="ctr"/>
                      <a:r>
                        <a:rPr lang="en-US" sz="1600" dirty="0">
                          <a:latin typeface="Calibri" panose="020F0502020204030204" pitchFamily="34" charset="0"/>
                          <a:ea typeface="Cambria" panose="02040503050406030204" pitchFamily="18" charset="0"/>
                          <a:cs typeface="Calibri" panose="020F0502020204030204" pitchFamily="34" charset="0"/>
                        </a:rPr>
                        <a:t>2,962</a:t>
                      </a:r>
                    </a:p>
                  </a:txBody>
                  <a:tcPr anchor="ctr">
                    <a:solidFill>
                      <a:srgbClr val="B8DEF1"/>
                    </a:solidFill>
                  </a:tcPr>
                </a:tc>
                <a:tc>
                  <a:txBody>
                    <a:bodyPr/>
                    <a:lstStyle/>
                    <a:p>
                      <a:pPr algn="ctr"/>
                      <a:r>
                        <a:rPr lang="en-US" sz="1600" dirty="0">
                          <a:latin typeface="Calibri" panose="020F0502020204030204" pitchFamily="34" charset="0"/>
                          <a:ea typeface="Cambria" panose="02040503050406030204" pitchFamily="18" charset="0"/>
                          <a:cs typeface="Calibri" panose="020F0502020204030204" pitchFamily="34" charset="0"/>
                        </a:rPr>
                        <a:t>3,269</a:t>
                      </a:r>
                    </a:p>
                  </a:txBody>
                  <a:tcPr anchor="ctr">
                    <a:solidFill>
                      <a:srgbClr val="B8DEF1"/>
                    </a:solidFill>
                  </a:tcPr>
                </a:tc>
                <a:tc>
                  <a:txBody>
                    <a:bodyPr/>
                    <a:lstStyle/>
                    <a:p>
                      <a:pPr algn="ctr"/>
                      <a:r>
                        <a:rPr lang="en-US" sz="1600" b="0" dirty="0">
                          <a:latin typeface="Calibri" panose="020F0502020204030204" pitchFamily="34" charset="0"/>
                          <a:ea typeface="Cambria" panose="02040503050406030204" pitchFamily="18" charset="0"/>
                          <a:cs typeface="Calibri" panose="020F0502020204030204" pitchFamily="34" charset="0"/>
                        </a:rPr>
                        <a:t>2,722</a:t>
                      </a:r>
                    </a:p>
                  </a:txBody>
                  <a:tcPr anchor="ctr">
                    <a:solidFill>
                      <a:srgbClr val="B8DEF1"/>
                    </a:solidFill>
                  </a:tcPr>
                </a:tc>
                <a:tc>
                  <a:txBody>
                    <a:bodyPr/>
                    <a:lstStyle/>
                    <a:p>
                      <a:pPr algn="ctr"/>
                      <a:r>
                        <a:rPr lang="en-US" sz="1600" b="0" dirty="0">
                          <a:latin typeface="Calibri" panose="020F0502020204030204" pitchFamily="34" charset="0"/>
                          <a:ea typeface="Cambria" panose="02040503050406030204" pitchFamily="18" charset="0"/>
                          <a:cs typeface="Calibri" panose="020F0502020204030204" pitchFamily="34" charset="0"/>
                        </a:rPr>
                        <a:t>2,175</a:t>
                      </a:r>
                    </a:p>
                  </a:txBody>
                  <a:tcPr anchor="ctr">
                    <a:solidFill>
                      <a:srgbClr val="B8DEF1"/>
                    </a:solidFill>
                  </a:tcPr>
                </a:tc>
                <a:tc>
                  <a:txBody>
                    <a:bodyPr/>
                    <a:lstStyle/>
                    <a:p>
                      <a:pPr algn="ctr"/>
                      <a:r>
                        <a:rPr lang="en-US" sz="1600" b="0" dirty="0">
                          <a:latin typeface="Calibri" panose="020F0502020204030204" pitchFamily="34" charset="0"/>
                          <a:ea typeface="Cambria" panose="02040503050406030204" pitchFamily="18" charset="0"/>
                          <a:cs typeface="Calibri" panose="020F0502020204030204" pitchFamily="34" charset="0"/>
                        </a:rPr>
                        <a:t>2,072</a:t>
                      </a:r>
                    </a:p>
                  </a:txBody>
                  <a:tcPr anchor="ctr">
                    <a:solidFill>
                      <a:srgbClr val="B8DEF1"/>
                    </a:solidFill>
                  </a:tcPr>
                </a:tc>
                <a:tc>
                  <a:txBody>
                    <a:bodyPr/>
                    <a:lstStyle/>
                    <a:p>
                      <a:pPr algn="ctr"/>
                      <a:r>
                        <a:rPr lang="en-US" sz="1600" b="1" i="1" dirty="0">
                          <a:latin typeface="Calibri" panose="020F0502020204030204" pitchFamily="34" charset="0"/>
                          <a:ea typeface="Cambria" panose="02040503050406030204" pitchFamily="18" charset="0"/>
                          <a:cs typeface="Calibri" panose="020F0502020204030204" pitchFamily="34" charset="0"/>
                        </a:rPr>
                        <a:t>-5%</a:t>
                      </a:r>
                    </a:p>
                  </a:txBody>
                  <a:tcPr anchor="ctr">
                    <a:solidFill>
                      <a:srgbClr val="B8DEF1"/>
                    </a:solidFill>
                  </a:tcPr>
                </a:tc>
                <a:extLst>
                  <a:ext uri="{0D108BD9-81ED-4DB2-BD59-A6C34878D82A}">
                    <a16:rowId xmlns:a16="http://schemas.microsoft.com/office/drawing/2014/main" val="10001"/>
                  </a:ext>
                </a:extLst>
              </a:tr>
              <a:tr h="713623">
                <a:tc>
                  <a:txBody>
                    <a:bodyPr/>
                    <a:lstStyle/>
                    <a:p>
                      <a:r>
                        <a:rPr lang="en-US" sz="1600" dirty="0">
                          <a:latin typeface="Calibri" panose="020F0502020204030204" pitchFamily="34" charset="0"/>
                          <a:ea typeface="Cambria" panose="02040503050406030204" pitchFamily="18" charset="0"/>
                          <a:cs typeface="Calibri" panose="020F0502020204030204" pitchFamily="34" charset="0"/>
                        </a:rPr>
                        <a:t>Arrests</a:t>
                      </a:r>
                    </a:p>
                  </a:txBody>
                  <a:tcPr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415</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548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628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579</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725</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25%</a:t>
                      </a:r>
                    </a:p>
                  </a:txBody>
                  <a:tcPr marL="9525" marR="9525" marT="9525" marB="0" anchor="ctr">
                    <a:solidFill>
                      <a:srgbClr val="B8DEF1"/>
                    </a:solidFill>
                  </a:tcPr>
                </a:tc>
                <a:extLst>
                  <a:ext uri="{0D108BD9-81ED-4DB2-BD59-A6C34878D82A}">
                    <a16:rowId xmlns:a16="http://schemas.microsoft.com/office/drawing/2014/main" val="10002"/>
                  </a:ext>
                </a:extLst>
              </a:tr>
              <a:tr h="780312">
                <a:tc>
                  <a:txBody>
                    <a:bodyPr/>
                    <a:lstStyle/>
                    <a:p>
                      <a:r>
                        <a:rPr lang="en-US" sz="1600" dirty="0">
                          <a:latin typeface="Calibri" panose="020F0502020204030204" pitchFamily="34" charset="0"/>
                          <a:ea typeface="Cambria" panose="02040503050406030204" pitchFamily="18" charset="0"/>
                          <a:cs typeface="Calibri" panose="020F0502020204030204" pitchFamily="34" charset="0"/>
                        </a:rPr>
                        <a:t>Reckless Driving</a:t>
                      </a:r>
                      <a:r>
                        <a:rPr lang="en-US" sz="1600" baseline="0" dirty="0">
                          <a:latin typeface="Calibri" panose="020F0502020204030204" pitchFamily="34" charset="0"/>
                          <a:ea typeface="Cambria" panose="02040503050406030204" pitchFamily="18" charset="0"/>
                          <a:cs typeface="Calibri" panose="020F0502020204030204" pitchFamily="34" charset="0"/>
                        </a:rPr>
                        <a:t> Citations</a:t>
                      </a:r>
                      <a:endParaRPr lang="en-US" sz="1600" dirty="0">
                        <a:latin typeface="Calibri" panose="020F0502020204030204" pitchFamily="34" charset="0"/>
                        <a:ea typeface="Cambria" panose="02040503050406030204" pitchFamily="18" charset="0"/>
                        <a:cs typeface="Calibri" panose="020F0502020204030204" pitchFamily="34" charset="0"/>
                      </a:endParaRPr>
                    </a:p>
                  </a:txBody>
                  <a:tcPr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3,717</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4,210</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4,582</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3,798</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4,873</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28%</a:t>
                      </a:r>
                    </a:p>
                  </a:txBody>
                  <a:tcPr marL="9525" marR="9525" marT="9525" marB="0" anchor="ctr">
                    <a:solidFill>
                      <a:srgbClr val="B8DEF1"/>
                    </a:solidFill>
                  </a:tcPr>
                </a:tc>
                <a:extLst>
                  <a:ext uri="{0D108BD9-81ED-4DB2-BD59-A6C34878D82A}">
                    <a16:rowId xmlns:a16="http://schemas.microsoft.com/office/drawing/2014/main" val="10004"/>
                  </a:ext>
                </a:extLst>
              </a:tr>
              <a:tr h="853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Cambria" panose="02040503050406030204" pitchFamily="18" charset="0"/>
                          <a:cs typeface="Calibri" panose="020F0502020204030204" pitchFamily="34" charset="0"/>
                        </a:rPr>
                        <a:t>Reckless Driving</a:t>
                      </a:r>
                      <a:r>
                        <a:rPr lang="en-US" sz="1600" baseline="0" dirty="0">
                          <a:latin typeface="Calibri" panose="020F0502020204030204" pitchFamily="34" charset="0"/>
                          <a:ea typeface="Cambria" panose="02040503050406030204" pitchFamily="18" charset="0"/>
                          <a:cs typeface="Calibri" panose="020F0502020204030204" pitchFamily="34" charset="0"/>
                        </a:rPr>
                        <a:t> Citations with Speeding</a:t>
                      </a:r>
                      <a:endParaRPr lang="en-US" sz="1600" dirty="0">
                        <a:latin typeface="Calibri" panose="020F0502020204030204" pitchFamily="34" charset="0"/>
                        <a:ea typeface="Cambria" panose="02040503050406030204" pitchFamily="18" charset="0"/>
                        <a:cs typeface="Calibri" panose="020F0502020204030204" pitchFamily="34" charset="0"/>
                      </a:endParaRPr>
                    </a:p>
                  </a:txBody>
                  <a:tcPr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15,537</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13,890</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13,852</a:t>
                      </a:r>
                    </a:p>
                  </a:txBody>
                  <a:tcPr marL="9525" marR="9525" marT="9525" marB="0" anchor="ctr">
                    <a:solidFill>
                      <a:srgbClr val="B8DEF1"/>
                    </a:solidFill>
                  </a:tcPr>
                </a:tc>
                <a:tc>
                  <a:txBody>
                    <a:bodyPr/>
                    <a:lstStyle/>
                    <a:p>
                      <a:pPr algn="ctr" fontAlgn="ctr"/>
                      <a:r>
                        <a:rPr lang="en-US" sz="1600" b="0" i="0" u="none" strike="noStrike">
                          <a:solidFill>
                            <a:srgbClr val="000000"/>
                          </a:solidFill>
                          <a:effectLst/>
                          <a:latin typeface="Calibri" panose="020F0502020204030204" pitchFamily="34" charset="0"/>
                          <a:cs typeface="Calibri" panose="020F0502020204030204" pitchFamily="34" charset="0"/>
                        </a:rPr>
                        <a:t>17,322</a:t>
                      </a:r>
                    </a:p>
                  </a:txBody>
                  <a:tcPr marL="9525" marR="9525" marT="9525" marB="0" anchor="ctr">
                    <a:solidFill>
                      <a:srgbClr val="B8DEF1"/>
                    </a:solidFill>
                  </a:tcPr>
                </a:tc>
                <a:tc>
                  <a:txBody>
                    <a:bodyPr/>
                    <a:lstStyle/>
                    <a:p>
                      <a:pPr algn="ctr" fontAlgn="ctr"/>
                      <a:r>
                        <a:rPr lang="en-US" sz="1600" b="0" i="0" u="none" strike="noStrike" dirty="0">
                          <a:solidFill>
                            <a:srgbClr val="000000"/>
                          </a:solidFill>
                          <a:effectLst/>
                          <a:latin typeface="Calibri" panose="020F0502020204030204" pitchFamily="34" charset="0"/>
                          <a:cs typeface="Calibri" panose="020F0502020204030204" pitchFamily="34" charset="0"/>
                        </a:rPr>
                        <a:t>29,252</a:t>
                      </a:r>
                    </a:p>
                  </a:txBody>
                  <a:tcPr marL="9525" marR="9525" marT="9525" marB="0" anchor="ctr">
                    <a:solidFill>
                      <a:srgbClr val="B8DEF1"/>
                    </a:solidFill>
                  </a:tcPr>
                </a:tc>
                <a:tc>
                  <a:txBody>
                    <a:bodyPr/>
                    <a:lstStyle/>
                    <a:p>
                      <a:pPr algn="ctr" fontAlgn="ctr"/>
                      <a:r>
                        <a:rPr lang="en-US" sz="1600" b="1" i="1" u="none" strike="noStrike" dirty="0">
                          <a:solidFill>
                            <a:srgbClr val="000000"/>
                          </a:solidFill>
                          <a:effectLst/>
                          <a:latin typeface="Calibri" panose="020F0502020204030204" pitchFamily="34" charset="0"/>
                          <a:cs typeface="Calibri" panose="020F0502020204030204" pitchFamily="34" charset="0"/>
                        </a:rPr>
                        <a:t>69%</a:t>
                      </a:r>
                    </a:p>
                  </a:txBody>
                  <a:tcPr marL="9525" marR="9525" marT="9525" marB="0" anchor="ctr">
                    <a:solidFill>
                      <a:srgbClr val="B8DEF1"/>
                    </a:solidFill>
                  </a:tcPr>
                </a:tc>
                <a:extLst>
                  <a:ext uri="{0D108BD9-81ED-4DB2-BD59-A6C34878D82A}">
                    <a16:rowId xmlns:a16="http://schemas.microsoft.com/office/drawing/2014/main" val="10005"/>
                  </a:ext>
                </a:extLst>
              </a:tr>
            </a:tbl>
          </a:graphicData>
        </a:graphic>
      </p:graphicFrame>
      <p:sp>
        <p:nvSpPr>
          <p:cNvPr id="12" name="Content Placeholder 11"/>
          <p:cNvSpPr>
            <a:spLocks noGrp="1"/>
          </p:cNvSpPr>
          <p:nvPr>
            <p:ph sz="quarter" idx="4"/>
          </p:nvPr>
        </p:nvSpPr>
        <p:spPr>
          <a:xfrm>
            <a:off x="2095500" y="5687367"/>
            <a:ext cx="8077200" cy="365126"/>
          </a:xfrm>
        </p:spPr>
        <p:txBody>
          <a:bodyPr>
            <a:noAutofit/>
          </a:bodyPr>
          <a:lstStyle/>
          <a:p>
            <a:pPr marL="114300" indent="0">
              <a:buNone/>
            </a:pPr>
            <a:r>
              <a:rPr lang="en-US" sz="750" dirty="0">
                <a:latin typeface="Cambria" panose="02040503050406030204" pitchFamily="18" charset="0"/>
                <a:ea typeface="Cambria" panose="02040503050406030204" pitchFamily="18" charset="0"/>
                <a:cs typeface="Times New Roman" panose="02020603050405020304" pitchFamily="18" charset="0"/>
              </a:rPr>
              <a:t>Calls for service data was obtained from the Computer Aided Dispatched System (CAD) and counts distinct calls for the time period of January 1 - December 31, 2017-2021. Arrest data was obtained from TriTech JailInform and counts distinct arrests for the same time period above. Citations were obtained from </a:t>
            </a:r>
            <a:r>
              <a:rPr lang="en-US" sz="750" dirty="0" err="1">
                <a:latin typeface="Cambria" panose="02040503050406030204" pitchFamily="18" charset="0"/>
                <a:ea typeface="Cambria" panose="02040503050406030204" pitchFamily="18" charset="0"/>
                <a:cs typeface="Times New Roman" panose="02020603050405020304" pitchFamily="18" charset="0"/>
              </a:rPr>
              <a:t>TraCS</a:t>
            </a:r>
            <a:r>
              <a:rPr lang="en-US" sz="750" dirty="0">
                <a:latin typeface="Cambria" panose="02040503050406030204" pitchFamily="18" charset="0"/>
                <a:ea typeface="Cambria" panose="02040503050406030204" pitchFamily="18" charset="0"/>
                <a:cs typeface="Times New Roman" panose="02020603050405020304" pitchFamily="18" charset="0"/>
              </a:rPr>
              <a:t> 10 and counts distinct citations for the same time period above. Reckless driving citations include "346.46(1)", "346.04(2)", "346.57(2)", "346.04(3)", "346.62(2)", "346.94(12)", "346.89(1)", "346.57(3)", "346.39(1)", "346.04(2t)", "346.62(4)", "346.94(2)", "346.62(3)", "346.59(1)", "346.94(1)", "346.89(3)(a)", "346.595(5)", "346.89(5)".  Arrests use the citations listed above.</a:t>
            </a:r>
          </a:p>
        </p:txBody>
      </p:sp>
      <p:pic>
        <p:nvPicPr>
          <p:cNvPr id="6" name="Picture 5"/>
          <p:cNvPicPr>
            <a:picLocks noChangeAspect="1"/>
          </p:cNvPicPr>
          <p:nvPr/>
        </p:nvPicPr>
        <p:blipFill>
          <a:blip r:embed="rId2"/>
          <a:stretch>
            <a:fillRect/>
          </a:stretch>
        </p:blipFill>
        <p:spPr>
          <a:xfrm>
            <a:off x="125260" y="125260"/>
            <a:ext cx="11924778" cy="6608786"/>
          </a:xfrm>
          <a:prstGeom prst="rect">
            <a:avLst/>
          </a:prstGeom>
        </p:spPr>
      </p:pic>
    </p:spTree>
    <p:extLst>
      <p:ext uri="{BB962C8B-B14F-4D97-AF65-F5344CB8AC3E}">
        <p14:creationId xmlns:p14="http://schemas.microsoft.com/office/powerpoint/2010/main" val="384418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BC4E-8FC9-4F1E-8F1F-0B071396388C}"/>
              </a:ext>
            </a:extLst>
          </p:cNvPr>
          <p:cNvSpPr>
            <a:spLocks noGrp="1"/>
          </p:cNvSpPr>
          <p:nvPr>
            <p:ph type="title"/>
          </p:nvPr>
        </p:nvSpPr>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TRAFFIC SAFETY UNIT </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Table 4">
            <a:extLst>
              <a:ext uri="{FF2B5EF4-FFF2-40B4-BE49-F238E27FC236}">
                <a16:creationId xmlns:a16="http://schemas.microsoft.com/office/drawing/2014/main" id="{4782F7BF-85B4-4EEB-A18D-75542ABE758D}"/>
              </a:ext>
            </a:extLst>
          </p:cNvPr>
          <p:cNvGraphicFramePr>
            <a:graphicFrameLocks noGrp="1"/>
          </p:cNvGraphicFramePr>
          <p:nvPr>
            <p:extLst>
              <p:ext uri="{D42A27DB-BD31-4B8C-83A1-F6EECF244321}">
                <p14:modId xmlns:p14="http://schemas.microsoft.com/office/powerpoint/2010/main" val="3155620308"/>
              </p:ext>
            </p:extLst>
          </p:nvPr>
        </p:nvGraphicFramePr>
        <p:xfrm>
          <a:off x="1950129" y="1951702"/>
          <a:ext cx="8222570" cy="3049895"/>
        </p:xfrm>
        <a:graphic>
          <a:graphicData uri="http://schemas.openxmlformats.org/drawingml/2006/table">
            <a:tbl>
              <a:tblPr/>
              <a:tblGrid>
                <a:gridCol w="2020078">
                  <a:extLst>
                    <a:ext uri="{9D8B030D-6E8A-4147-A177-3AD203B41FA5}">
                      <a16:colId xmlns:a16="http://schemas.microsoft.com/office/drawing/2014/main" val="1811199014"/>
                    </a:ext>
                  </a:extLst>
                </a:gridCol>
                <a:gridCol w="1550623">
                  <a:extLst>
                    <a:ext uri="{9D8B030D-6E8A-4147-A177-3AD203B41FA5}">
                      <a16:colId xmlns:a16="http://schemas.microsoft.com/office/drawing/2014/main" val="1948435108"/>
                    </a:ext>
                  </a:extLst>
                </a:gridCol>
                <a:gridCol w="1550623">
                  <a:extLst>
                    <a:ext uri="{9D8B030D-6E8A-4147-A177-3AD203B41FA5}">
                      <a16:colId xmlns:a16="http://schemas.microsoft.com/office/drawing/2014/main" val="3496783645"/>
                    </a:ext>
                  </a:extLst>
                </a:gridCol>
                <a:gridCol w="1550623">
                  <a:extLst>
                    <a:ext uri="{9D8B030D-6E8A-4147-A177-3AD203B41FA5}">
                      <a16:colId xmlns:a16="http://schemas.microsoft.com/office/drawing/2014/main" val="3276542098"/>
                    </a:ext>
                  </a:extLst>
                </a:gridCol>
                <a:gridCol w="1550623">
                  <a:extLst>
                    <a:ext uri="{9D8B030D-6E8A-4147-A177-3AD203B41FA5}">
                      <a16:colId xmlns:a16="http://schemas.microsoft.com/office/drawing/2014/main" val="1197319101"/>
                    </a:ext>
                  </a:extLst>
                </a:gridCol>
              </a:tblGrid>
              <a:tr h="530761">
                <a:tc>
                  <a:txBody>
                    <a:bodyPr/>
                    <a:lstStyle/>
                    <a:p>
                      <a:pPr algn="ctr" fontAlgn="ctr"/>
                      <a:r>
                        <a:rPr lang="en-US" sz="1600" b="1" i="0" u="none" strike="noStrike"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Citation</a:t>
                      </a:r>
                      <a:endPar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accent1"/>
                    </a:solidFill>
                  </a:tcPr>
                </a:tc>
                <a:tc rowSpan="2">
                  <a:txBody>
                    <a:bodyPr/>
                    <a:lstStyle/>
                    <a:p>
                      <a:pPr algn="ctr" fontAlgn="ctr"/>
                      <a:r>
                        <a:rPr lang="en-US" sz="1600" b="1" i="0" u="none" strike="noStrike"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Traffic</a:t>
                      </a:r>
                      <a:r>
                        <a:rPr lang="en-US" sz="1600" b="1" i="0" u="none" strike="noStrike" baseline="0"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 Safety Unit</a:t>
                      </a:r>
                      <a:r>
                        <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rPr>
                        <a:t/>
                      </a:r>
                      <a:br>
                        <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rPr>
                      </a:br>
                      <a:r>
                        <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rPr>
                        <a:t>(TSU)</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ctr"/>
                      <a:r>
                        <a:rPr lang="en-US" sz="1600" b="1" i="0" u="none" strike="noStrike"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All Other</a:t>
                      </a:r>
                      <a:r>
                        <a:rPr lang="en-US" sz="1600" b="1" i="0" u="none" strike="noStrike" baseline="0"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 Work Locations</a:t>
                      </a:r>
                      <a:endPar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ctr"/>
                      <a:r>
                        <a:rPr lang="en-US" sz="1600" b="1" i="0" u="none" strike="noStrike"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Total</a:t>
                      </a:r>
                      <a:r>
                        <a:rPr lang="en-US" sz="1600" b="1" i="0" u="none" strike="noStrike" baseline="0"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 Citations</a:t>
                      </a:r>
                      <a:endPar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rowSpan="2">
                  <a:txBody>
                    <a:bodyPr/>
                    <a:lstStyle/>
                    <a:p>
                      <a:pPr algn="ctr" fontAlgn="ctr"/>
                      <a:r>
                        <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rPr>
                        <a:t>% </a:t>
                      </a:r>
                      <a:r>
                        <a:rPr lang="en-US" sz="1600" b="1" i="0" u="none" strike="noStrike"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Issued</a:t>
                      </a:r>
                      <a:r>
                        <a:rPr lang="en-US" sz="1600" b="1" i="0" u="none" strike="noStrike" baseline="0"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 By Traffic Safety Unit</a:t>
                      </a:r>
                      <a:endPar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52035919"/>
                  </a:ext>
                </a:extLst>
              </a:tr>
              <a:tr h="396090">
                <a:tc>
                  <a:txBody>
                    <a:bodyPr/>
                    <a:lstStyle/>
                    <a:p>
                      <a:pPr algn="ctr" fontAlgn="ctr"/>
                      <a:r>
                        <a:rPr lang="en-US" sz="1600" b="1" i="0" u="none" strike="noStrike" dirty="0" smtClean="0">
                          <a:solidFill>
                            <a:srgbClr val="FFFFFF"/>
                          </a:solidFill>
                          <a:effectLst/>
                          <a:latin typeface="Calibri" panose="020F0502020204030204" pitchFamily="34" charset="0"/>
                          <a:ea typeface="Cambria" panose="02040503050406030204" pitchFamily="18" charset="0"/>
                          <a:cs typeface="Calibri" panose="020F0502020204030204" pitchFamily="34" charset="0"/>
                        </a:rPr>
                        <a:t>Category</a:t>
                      </a:r>
                      <a:endParaRPr lang="en-US" sz="1600" b="1" i="0" u="none" strike="noStrike" dirty="0">
                        <a:solidFill>
                          <a:srgbClr val="FFFFFF"/>
                        </a:solidFill>
                        <a:effectLst/>
                        <a:latin typeface="Calibri" panose="020F0502020204030204" pitchFamily="34" charset="0"/>
                        <a:ea typeface="Cambria" panose="02040503050406030204" pitchFamily="18"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1026643"/>
                  </a:ext>
                </a:extLst>
              </a:tr>
              <a:tr h="530761">
                <a:tc>
                  <a:txBody>
                    <a:bodyPr/>
                    <a:lstStyle/>
                    <a:p>
                      <a:pPr algn="l" fontAlgn="t"/>
                      <a:r>
                        <a:rPr lang="en-US" sz="16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Speeding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10,871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10,479</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21,350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1"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51%</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extLst>
                  <a:ext uri="{0D108BD9-81ED-4DB2-BD59-A6C34878D82A}">
                    <a16:rowId xmlns:a16="http://schemas.microsoft.com/office/drawing/2014/main" val="381290052"/>
                  </a:ext>
                </a:extLst>
              </a:tr>
              <a:tr h="530761">
                <a:tc>
                  <a:txBody>
                    <a:bodyPr/>
                    <a:lstStyle/>
                    <a:p>
                      <a:pPr algn="l" fontAlgn="t"/>
                      <a:r>
                        <a:rPr lang="en-US" sz="16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Operating While Intoxicated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72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1,004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1,076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1"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extLst>
                  <a:ext uri="{0D108BD9-81ED-4DB2-BD59-A6C34878D82A}">
                    <a16:rowId xmlns:a16="http://schemas.microsoft.com/office/drawing/2014/main" val="3388930791"/>
                  </a:ext>
                </a:extLst>
              </a:tr>
              <a:tr h="530761">
                <a:tc>
                  <a:txBody>
                    <a:bodyPr/>
                    <a:lstStyle/>
                    <a:p>
                      <a:pPr algn="l" fontAlgn="t"/>
                      <a:r>
                        <a:rPr lang="en-US" sz="16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Driver's License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3,462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5,162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8,624</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tc>
                  <a:txBody>
                    <a:bodyPr/>
                    <a:lstStyle/>
                    <a:p>
                      <a:pPr algn="ctr" fontAlgn="t"/>
                      <a:r>
                        <a:rPr lang="en-US" sz="1600" b="1"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40%</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B8DEF1"/>
                    </a:solidFill>
                  </a:tcPr>
                </a:tc>
                <a:extLst>
                  <a:ext uri="{0D108BD9-81ED-4DB2-BD59-A6C34878D82A}">
                    <a16:rowId xmlns:a16="http://schemas.microsoft.com/office/drawing/2014/main" val="1282291395"/>
                  </a:ext>
                </a:extLst>
              </a:tr>
              <a:tr h="530761">
                <a:tc>
                  <a:txBody>
                    <a:bodyPr/>
                    <a:lstStyle/>
                    <a:p>
                      <a:pPr algn="l" fontAlgn="t"/>
                      <a:r>
                        <a:rPr lang="en-US" sz="1600" b="1"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Traffic Sign and Signal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2,067</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2,806</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EF1"/>
                    </a:solidFill>
                  </a:tcPr>
                </a:tc>
                <a:tc>
                  <a:txBody>
                    <a:bodyPr/>
                    <a:lstStyle/>
                    <a:p>
                      <a:pPr algn="ctr" fontAlgn="t"/>
                      <a:r>
                        <a:rPr lang="en-US" sz="1600" b="0"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4,873</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EF1"/>
                    </a:solidFill>
                  </a:tcPr>
                </a:tc>
                <a:tc>
                  <a:txBody>
                    <a:bodyPr/>
                    <a:lstStyle/>
                    <a:p>
                      <a:pPr algn="ctr" fontAlgn="t"/>
                      <a:r>
                        <a:rPr lang="en-US" sz="1600" b="1" i="0" u="none" strike="noStrike" dirty="0">
                          <a:solidFill>
                            <a:schemeClr val="tx1"/>
                          </a:solidFill>
                          <a:effectLst/>
                          <a:latin typeface="Calibri" panose="020F0502020204030204" pitchFamily="34" charset="0"/>
                          <a:ea typeface="Cambria" panose="02040503050406030204" pitchFamily="18" charset="0"/>
                          <a:cs typeface="Calibri" panose="020F0502020204030204" pitchFamily="34" charset="0"/>
                        </a:rPr>
                        <a:t>42%</a:t>
                      </a:r>
                    </a:p>
                  </a:txBody>
                  <a:tcPr marL="9525" marR="9525" marT="9525" marB="0" anchor="ctr">
                    <a:lnL w="6350" cap="flat" cmpd="sng" algn="ctr">
                      <a:solidFill>
                        <a:srgbClr val="A6A6A6"/>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EF1"/>
                    </a:solidFill>
                  </a:tcPr>
                </a:tc>
                <a:extLst>
                  <a:ext uri="{0D108BD9-81ED-4DB2-BD59-A6C34878D82A}">
                    <a16:rowId xmlns:a16="http://schemas.microsoft.com/office/drawing/2014/main" val="2964220734"/>
                  </a:ext>
                </a:extLst>
              </a:tr>
            </a:tbl>
          </a:graphicData>
        </a:graphic>
      </p:graphicFrame>
      <p:sp>
        <p:nvSpPr>
          <p:cNvPr id="6" name="TextBox 5">
            <a:extLst>
              <a:ext uri="{FF2B5EF4-FFF2-40B4-BE49-F238E27FC236}">
                <a16:creationId xmlns:a16="http://schemas.microsoft.com/office/drawing/2014/main" id="{0D71AB7A-179D-4185-AF0A-1B2A7BDDB128}"/>
              </a:ext>
            </a:extLst>
          </p:cNvPr>
          <p:cNvSpPr txBox="1"/>
          <p:nvPr/>
        </p:nvSpPr>
        <p:spPr>
          <a:xfrm>
            <a:off x="2145102" y="5505664"/>
            <a:ext cx="8194652" cy="338554"/>
          </a:xfrm>
          <a:prstGeom prst="rect">
            <a:avLst/>
          </a:prstGeom>
          <a:noFill/>
        </p:spPr>
        <p:txBody>
          <a:bodyPr wrap="square" rtlCol="0">
            <a:spAutoFit/>
          </a:bodyPr>
          <a:lstStyle/>
          <a:p>
            <a:pPr>
              <a:defRPr/>
            </a:pPr>
            <a:r>
              <a:rPr lang="en-US" sz="800" dirty="0">
                <a:latin typeface="Cambria" panose="02040503050406030204" pitchFamily="18" charset="0"/>
                <a:ea typeface="Cambria" panose="02040503050406030204" pitchFamily="18" charset="0"/>
                <a:cs typeface="Calibri" panose="020F0502020204030204" pitchFamily="34" charset="0"/>
              </a:rPr>
              <a:t>Data was obtained from the TraCS 10 data system and counts distinct citations issued during the time period of February 24 – December 31, 2021. Traffic Safety Unit (TSU) personnel identified by PeopleSoft ID for assigned members.</a:t>
            </a:r>
          </a:p>
        </p:txBody>
      </p:sp>
      <p:sp>
        <p:nvSpPr>
          <p:cNvPr id="7" name="TextBox 6">
            <a:extLst>
              <a:ext uri="{FF2B5EF4-FFF2-40B4-BE49-F238E27FC236}">
                <a16:creationId xmlns:a16="http://schemas.microsoft.com/office/drawing/2014/main" id="{0E5C715F-5C01-4BF7-823D-31B93DA1B760}"/>
              </a:ext>
            </a:extLst>
          </p:cNvPr>
          <p:cNvSpPr txBox="1"/>
          <p:nvPr/>
        </p:nvSpPr>
        <p:spPr>
          <a:xfrm>
            <a:off x="3162151" y="5136332"/>
            <a:ext cx="5867697" cy="369332"/>
          </a:xfrm>
          <a:prstGeom prst="rect">
            <a:avLst/>
          </a:prstGeom>
          <a:noFill/>
        </p:spPr>
        <p:txBody>
          <a:bodyPr wrap="none" rtlCol="0">
            <a:spAutoFit/>
          </a:bodyPr>
          <a:lstStyle/>
          <a:p>
            <a:pPr>
              <a:defRPr/>
            </a:pPr>
            <a:r>
              <a:rPr lang="en-US" dirty="0">
                <a:solidFill>
                  <a:prstClr val="black"/>
                </a:solidFill>
                <a:latin typeface="Cambria" panose="02040503050406030204" pitchFamily="18" charset="0"/>
                <a:ea typeface="Cambria" panose="02040503050406030204" pitchFamily="18" charset="0"/>
              </a:rPr>
              <a:t>The Traffic Safety Unit was initiated on February 24, 2021</a:t>
            </a:r>
          </a:p>
        </p:txBody>
      </p:sp>
      <p:sp>
        <p:nvSpPr>
          <p:cNvPr id="8" name="Slide Number Placeholder 6">
            <a:extLst>
              <a:ext uri="{FF2B5EF4-FFF2-40B4-BE49-F238E27FC236}">
                <a16:creationId xmlns:a16="http://schemas.microsoft.com/office/drawing/2014/main" id="{9B6A4CF0-F8CD-4F43-B83A-5C39CB165944}"/>
              </a:ext>
            </a:extLst>
          </p:cNvPr>
          <p:cNvSpPr txBox="1">
            <a:spLocks/>
          </p:cNvSpPr>
          <p:nvPr/>
        </p:nvSpPr>
        <p:spPr>
          <a:xfrm>
            <a:off x="11353800" y="6331380"/>
            <a:ext cx="408214" cy="41363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4A37A-AFC2-4A01-80A1-FC20F2C0D5BB}" type="slidenum">
              <a:rPr lang="en-US">
                <a:solidFill>
                  <a:srgbClr val="564B3C"/>
                </a:solidFill>
              </a:rPr>
              <a:pPr/>
              <a:t>22</a:t>
            </a:fld>
            <a:endParaRPr lang="en-US" dirty="0">
              <a:solidFill>
                <a:srgbClr val="564B3C"/>
              </a:solidFill>
            </a:endParaRPr>
          </a:p>
        </p:txBody>
      </p:sp>
      <p:pic>
        <p:nvPicPr>
          <p:cNvPr id="9" name="Picture 8"/>
          <p:cNvPicPr>
            <a:picLocks noChangeAspect="1"/>
          </p:cNvPicPr>
          <p:nvPr/>
        </p:nvPicPr>
        <p:blipFill>
          <a:blip r:embed="rId2"/>
          <a:stretch>
            <a:fillRect/>
          </a:stretch>
        </p:blipFill>
        <p:spPr>
          <a:xfrm>
            <a:off x="125260" y="112734"/>
            <a:ext cx="11949830" cy="6632279"/>
          </a:xfrm>
          <a:prstGeom prst="rect">
            <a:avLst/>
          </a:prstGeom>
        </p:spPr>
      </p:pic>
    </p:spTree>
    <p:extLst>
      <p:ext uri="{BB962C8B-B14F-4D97-AF65-F5344CB8AC3E}">
        <p14:creationId xmlns:p14="http://schemas.microsoft.com/office/powerpoint/2010/main" val="295947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98" y="365125"/>
            <a:ext cx="11510875" cy="1325563"/>
          </a:xfrm>
        </p:spPr>
        <p:txBody>
          <a:bodyPr>
            <a:normAutofit fontScale="90000"/>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MOTOR VEHICLE THEFTS &amp; RECOVERIES</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6946817"/>
              </p:ext>
            </p:extLst>
          </p:nvPr>
        </p:nvGraphicFramePr>
        <p:xfrm>
          <a:off x="2041864" y="1690688"/>
          <a:ext cx="8496721" cy="4242585"/>
        </p:xfrm>
        <a:graphic>
          <a:graphicData uri="http://schemas.openxmlformats.org/drawingml/2006/table">
            <a:tbl>
              <a:tblPr firstRow="1" bandRow="1">
                <a:tableStyleId>{5C22544A-7EE6-4342-B048-85BDC9FD1C3A}</a:tableStyleId>
              </a:tblPr>
              <a:tblGrid>
                <a:gridCol w="2438874">
                  <a:extLst>
                    <a:ext uri="{9D8B030D-6E8A-4147-A177-3AD203B41FA5}">
                      <a16:colId xmlns:a16="http://schemas.microsoft.com/office/drawing/2014/main" val="20000"/>
                    </a:ext>
                  </a:extLst>
                </a:gridCol>
                <a:gridCol w="1027380">
                  <a:extLst>
                    <a:ext uri="{9D8B030D-6E8A-4147-A177-3AD203B41FA5}">
                      <a16:colId xmlns:a16="http://schemas.microsoft.com/office/drawing/2014/main" val="20001"/>
                    </a:ext>
                  </a:extLst>
                </a:gridCol>
                <a:gridCol w="990359">
                  <a:extLst>
                    <a:ext uri="{9D8B030D-6E8A-4147-A177-3AD203B41FA5}">
                      <a16:colId xmlns:a16="http://schemas.microsoft.com/office/drawing/2014/main" val="20002"/>
                    </a:ext>
                  </a:extLst>
                </a:gridCol>
                <a:gridCol w="990359">
                  <a:extLst>
                    <a:ext uri="{9D8B030D-6E8A-4147-A177-3AD203B41FA5}">
                      <a16:colId xmlns:a16="http://schemas.microsoft.com/office/drawing/2014/main" val="20003"/>
                    </a:ext>
                  </a:extLst>
                </a:gridCol>
                <a:gridCol w="990359">
                  <a:extLst>
                    <a:ext uri="{9D8B030D-6E8A-4147-A177-3AD203B41FA5}">
                      <a16:colId xmlns:a16="http://schemas.microsoft.com/office/drawing/2014/main" val="3750619639"/>
                    </a:ext>
                  </a:extLst>
                </a:gridCol>
                <a:gridCol w="990359">
                  <a:extLst>
                    <a:ext uri="{9D8B030D-6E8A-4147-A177-3AD203B41FA5}">
                      <a16:colId xmlns:a16="http://schemas.microsoft.com/office/drawing/2014/main" val="3377270154"/>
                    </a:ext>
                  </a:extLst>
                </a:gridCol>
                <a:gridCol w="1069031">
                  <a:extLst>
                    <a:ext uri="{9D8B030D-6E8A-4147-A177-3AD203B41FA5}">
                      <a16:colId xmlns:a16="http://schemas.microsoft.com/office/drawing/2014/main" val="3508058162"/>
                    </a:ext>
                  </a:extLst>
                </a:gridCol>
              </a:tblGrid>
              <a:tr h="825805">
                <a:tc>
                  <a:txBody>
                    <a:bodyPr/>
                    <a:lstStyle/>
                    <a:p>
                      <a:r>
                        <a:rPr lang="en-US" sz="1800" b="1" dirty="0">
                          <a:latin typeface="Calibri" panose="020F0502020204030204" pitchFamily="34" charset="0"/>
                          <a:ea typeface="Cambria" panose="02040503050406030204" pitchFamily="18" charset="0"/>
                          <a:cs typeface="Calibri" panose="020F0502020204030204" pitchFamily="34" charset="0"/>
                        </a:rPr>
                        <a:t>Category</a:t>
                      </a:r>
                    </a:p>
                  </a:txBody>
                  <a:tcPr anchor="ctr">
                    <a:solidFill>
                      <a:schemeClr val="accent1"/>
                    </a:solidFill>
                  </a:tcPr>
                </a:tc>
                <a:tc>
                  <a:txBody>
                    <a:bodyPr/>
                    <a:lstStyle/>
                    <a:p>
                      <a:pPr algn="ctr"/>
                      <a:r>
                        <a:rPr lang="en-US" sz="1800" b="1" dirty="0">
                          <a:latin typeface="Calibri" panose="020F0502020204030204" pitchFamily="34" charset="0"/>
                          <a:ea typeface="Cambria" panose="02040503050406030204" pitchFamily="18" charset="0"/>
                          <a:cs typeface="Calibri" panose="020F0502020204030204" pitchFamily="34" charset="0"/>
                        </a:rPr>
                        <a:t>2017</a:t>
                      </a:r>
                    </a:p>
                  </a:txBody>
                  <a:tcPr anchor="ctr">
                    <a:solidFill>
                      <a:schemeClr val="accent1"/>
                    </a:solidFill>
                  </a:tcPr>
                </a:tc>
                <a:tc>
                  <a:txBody>
                    <a:bodyPr/>
                    <a:lstStyle/>
                    <a:p>
                      <a:pPr algn="ctr"/>
                      <a:r>
                        <a:rPr lang="en-US" sz="1800" b="1" dirty="0">
                          <a:latin typeface="Calibri" panose="020F0502020204030204" pitchFamily="34" charset="0"/>
                          <a:ea typeface="Cambria" panose="02040503050406030204" pitchFamily="18" charset="0"/>
                          <a:cs typeface="Calibri" panose="020F0502020204030204" pitchFamily="34" charset="0"/>
                        </a:rPr>
                        <a:t>2018</a:t>
                      </a:r>
                    </a:p>
                  </a:txBody>
                  <a:tcPr anchor="ctr">
                    <a:solidFill>
                      <a:schemeClr val="accent1"/>
                    </a:solidFill>
                  </a:tcPr>
                </a:tc>
                <a:tc>
                  <a:txBody>
                    <a:bodyPr/>
                    <a:lstStyle/>
                    <a:p>
                      <a:pPr algn="ctr"/>
                      <a:r>
                        <a:rPr lang="en-US" sz="1800" b="1" dirty="0">
                          <a:latin typeface="Calibri" panose="020F0502020204030204" pitchFamily="34" charset="0"/>
                          <a:ea typeface="Cambria" panose="02040503050406030204" pitchFamily="18" charset="0"/>
                          <a:cs typeface="Calibri" panose="020F0502020204030204" pitchFamily="34" charset="0"/>
                        </a:rPr>
                        <a:t>2019</a:t>
                      </a:r>
                    </a:p>
                  </a:txBody>
                  <a:tcPr anchor="ctr">
                    <a:solidFill>
                      <a:schemeClr val="accent1"/>
                    </a:solidFill>
                  </a:tcPr>
                </a:tc>
                <a:tc>
                  <a:txBody>
                    <a:bodyPr/>
                    <a:lstStyle/>
                    <a:p>
                      <a:pPr algn="ctr"/>
                      <a:r>
                        <a:rPr lang="en-US" sz="1800" b="1" dirty="0">
                          <a:latin typeface="Calibri" panose="020F0502020204030204" pitchFamily="34" charset="0"/>
                          <a:ea typeface="Cambria" panose="02040503050406030204" pitchFamily="18" charset="0"/>
                          <a:cs typeface="Calibri" panose="020F0502020204030204" pitchFamily="34" charset="0"/>
                        </a:rPr>
                        <a:t>2020</a:t>
                      </a:r>
                    </a:p>
                  </a:txBody>
                  <a:tcPr anchor="ctr">
                    <a:solidFill>
                      <a:schemeClr val="accent1"/>
                    </a:solidFill>
                  </a:tcPr>
                </a:tc>
                <a:tc>
                  <a:txBody>
                    <a:bodyPr/>
                    <a:lstStyle/>
                    <a:p>
                      <a:pPr algn="ctr"/>
                      <a:r>
                        <a:rPr lang="en-US" sz="1800" b="1" dirty="0">
                          <a:latin typeface="Calibri" panose="020F0502020204030204" pitchFamily="34" charset="0"/>
                          <a:ea typeface="Cambria" panose="02040503050406030204" pitchFamily="18" charset="0"/>
                          <a:cs typeface="Calibri" panose="020F0502020204030204" pitchFamily="34" charset="0"/>
                        </a:rPr>
                        <a:t>2021</a:t>
                      </a:r>
                    </a:p>
                  </a:txBody>
                  <a:tcPr anchor="ctr">
                    <a:solidFill>
                      <a:schemeClr val="accent1"/>
                    </a:solidFill>
                  </a:tcPr>
                </a:tc>
                <a:tc>
                  <a:txBody>
                    <a:bodyPr/>
                    <a:lstStyle/>
                    <a:p>
                      <a:pPr algn="ctr"/>
                      <a:r>
                        <a:rPr lang="en-US" sz="1800" b="1" dirty="0">
                          <a:latin typeface="Calibri" panose="020F0502020204030204" pitchFamily="34" charset="0"/>
                          <a:ea typeface="Cambria" panose="02040503050406030204" pitchFamily="18" charset="0"/>
                          <a:cs typeface="Calibri" panose="020F0502020204030204" pitchFamily="34" charset="0"/>
                        </a:rPr>
                        <a:t>20-21               % Change</a:t>
                      </a:r>
                    </a:p>
                  </a:txBody>
                  <a:tcPr anchor="ctr">
                    <a:solidFill>
                      <a:schemeClr val="accent1"/>
                    </a:solidFill>
                  </a:tcPr>
                </a:tc>
                <a:extLst>
                  <a:ext uri="{0D108BD9-81ED-4DB2-BD59-A6C34878D82A}">
                    <a16:rowId xmlns:a16="http://schemas.microsoft.com/office/drawing/2014/main" val="10000"/>
                  </a:ext>
                </a:extLst>
              </a:tr>
              <a:tr h="825805">
                <a:tc>
                  <a:txBody>
                    <a:bodyPr/>
                    <a:lstStyle/>
                    <a:p>
                      <a:r>
                        <a:rPr lang="en-US" sz="1800" dirty="0">
                          <a:latin typeface="Calibri" panose="020F0502020204030204" pitchFamily="34" charset="0"/>
                          <a:ea typeface="Cambria" panose="02040503050406030204" pitchFamily="18" charset="0"/>
                          <a:cs typeface="Calibri" panose="020F0502020204030204" pitchFamily="34" charset="0"/>
                        </a:rPr>
                        <a:t>Motor Vehicle Thefts (Attempted &amp; Completed)</a:t>
                      </a:r>
                    </a:p>
                  </a:txBody>
                  <a:tcPr anchor="ctr">
                    <a:solidFill>
                      <a:srgbClr val="B8DEF1"/>
                    </a:solidFill>
                  </a:tcPr>
                </a:tc>
                <a:tc>
                  <a:txBody>
                    <a:bodyPr/>
                    <a:lstStyle/>
                    <a:p>
                      <a:pPr algn="ctr"/>
                      <a:r>
                        <a:rPr lang="en-US" sz="1800" dirty="0">
                          <a:latin typeface="Calibri" panose="020F0502020204030204" pitchFamily="34" charset="0"/>
                          <a:ea typeface="Cambria" panose="02040503050406030204" pitchFamily="18" charset="0"/>
                          <a:cs typeface="Calibri" panose="020F0502020204030204" pitchFamily="34" charset="0"/>
                        </a:rPr>
                        <a:t>5,448</a:t>
                      </a:r>
                    </a:p>
                  </a:txBody>
                  <a:tcPr anchor="ctr">
                    <a:solidFill>
                      <a:srgbClr val="B8DEF1"/>
                    </a:solidFill>
                  </a:tcPr>
                </a:tc>
                <a:tc>
                  <a:txBody>
                    <a:bodyPr/>
                    <a:lstStyle/>
                    <a:p>
                      <a:pPr algn="ctr"/>
                      <a:r>
                        <a:rPr lang="en-US" sz="1800" dirty="0">
                          <a:latin typeface="Calibri" panose="020F0502020204030204" pitchFamily="34" charset="0"/>
                          <a:ea typeface="Cambria" panose="02040503050406030204" pitchFamily="18" charset="0"/>
                          <a:cs typeface="Calibri" panose="020F0502020204030204" pitchFamily="34" charset="0"/>
                        </a:rPr>
                        <a:t>4,652</a:t>
                      </a:r>
                    </a:p>
                  </a:txBody>
                  <a:tcPr anchor="ctr">
                    <a:solidFill>
                      <a:srgbClr val="B8DEF1"/>
                    </a:solidFill>
                  </a:tcPr>
                </a:tc>
                <a:tc>
                  <a:txBody>
                    <a:bodyPr/>
                    <a:lstStyle/>
                    <a:p>
                      <a:pPr algn="ctr"/>
                      <a:r>
                        <a:rPr lang="en-US" sz="1800" b="0" dirty="0">
                          <a:latin typeface="Calibri" panose="020F0502020204030204" pitchFamily="34" charset="0"/>
                          <a:ea typeface="Cambria" panose="02040503050406030204" pitchFamily="18" charset="0"/>
                          <a:cs typeface="Calibri" panose="020F0502020204030204" pitchFamily="34" charset="0"/>
                        </a:rPr>
                        <a:t>3,488</a:t>
                      </a:r>
                    </a:p>
                  </a:txBody>
                  <a:tcPr anchor="ctr">
                    <a:solidFill>
                      <a:srgbClr val="B8DEF1"/>
                    </a:solidFill>
                  </a:tcPr>
                </a:tc>
                <a:tc>
                  <a:txBody>
                    <a:bodyPr/>
                    <a:lstStyle/>
                    <a:p>
                      <a:pPr algn="ctr"/>
                      <a:r>
                        <a:rPr lang="en-US" sz="1800" b="0" dirty="0">
                          <a:latin typeface="Calibri" panose="020F0502020204030204" pitchFamily="34" charset="0"/>
                          <a:ea typeface="Cambria" panose="02040503050406030204" pitchFamily="18" charset="0"/>
                          <a:cs typeface="Calibri" panose="020F0502020204030204" pitchFamily="34" charset="0"/>
                        </a:rPr>
                        <a:t>4,508</a:t>
                      </a:r>
                    </a:p>
                  </a:txBody>
                  <a:tcPr anchor="ctr">
                    <a:solidFill>
                      <a:srgbClr val="B8DEF1"/>
                    </a:solidFill>
                  </a:tcPr>
                </a:tc>
                <a:tc>
                  <a:txBody>
                    <a:bodyPr/>
                    <a:lstStyle/>
                    <a:p>
                      <a:pPr algn="ctr"/>
                      <a:r>
                        <a:rPr lang="en-US" sz="1800" b="0" dirty="0">
                          <a:latin typeface="Calibri" panose="020F0502020204030204" pitchFamily="34" charset="0"/>
                          <a:ea typeface="Cambria" panose="02040503050406030204" pitchFamily="18" charset="0"/>
                          <a:cs typeface="Calibri" panose="020F0502020204030204" pitchFamily="34" charset="0"/>
                        </a:rPr>
                        <a:t>10,481</a:t>
                      </a:r>
                    </a:p>
                  </a:txBody>
                  <a:tcPr anchor="ctr">
                    <a:solidFill>
                      <a:srgbClr val="B8DEF1"/>
                    </a:solidFill>
                  </a:tcPr>
                </a:tc>
                <a:tc>
                  <a:txBody>
                    <a:bodyPr/>
                    <a:lstStyle/>
                    <a:p>
                      <a:pPr algn="ctr"/>
                      <a:r>
                        <a:rPr lang="en-US" sz="1800" b="1" i="1" dirty="0">
                          <a:solidFill>
                            <a:srgbClr val="C00000"/>
                          </a:solidFill>
                          <a:latin typeface="Calibri" panose="020F0502020204030204" pitchFamily="34" charset="0"/>
                          <a:ea typeface="Cambria" panose="02040503050406030204" pitchFamily="18" charset="0"/>
                          <a:cs typeface="Calibri" panose="020F0502020204030204" pitchFamily="34" charset="0"/>
                        </a:rPr>
                        <a:t>132%</a:t>
                      </a:r>
                    </a:p>
                  </a:txBody>
                  <a:tcPr anchor="ctr">
                    <a:solidFill>
                      <a:srgbClr val="B8DEF1"/>
                    </a:solidFill>
                  </a:tcPr>
                </a:tc>
                <a:extLst>
                  <a:ext uri="{0D108BD9-81ED-4DB2-BD59-A6C34878D82A}">
                    <a16:rowId xmlns:a16="http://schemas.microsoft.com/office/drawing/2014/main" val="10001"/>
                  </a:ext>
                </a:extLst>
              </a:tr>
              <a:tr h="733749">
                <a:tc>
                  <a:txBody>
                    <a:bodyPr/>
                    <a:lstStyle/>
                    <a:p>
                      <a:r>
                        <a:rPr lang="en-US" sz="1800" dirty="0">
                          <a:latin typeface="Calibri" panose="020F0502020204030204" pitchFamily="34" charset="0"/>
                          <a:ea typeface="Cambria" panose="02040503050406030204" pitchFamily="18" charset="0"/>
                          <a:cs typeface="Calibri" panose="020F0502020204030204" pitchFamily="34" charset="0"/>
                        </a:rPr>
                        <a:t>Motor Vehicle Thefts (Completed Only)</a:t>
                      </a:r>
                    </a:p>
                  </a:txBody>
                  <a:tcPr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4,786</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4,099</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3,220</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4,163</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8,645</a:t>
                      </a:r>
                    </a:p>
                  </a:txBody>
                  <a:tcPr marL="9525" marR="9525" marT="9525" marB="0" anchor="ctr">
                    <a:solidFill>
                      <a:srgbClr val="B8DEF1"/>
                    </a:solidFill>
                  </a:tcPr>
                </a:tc>
                <a:tc>
                  <a:txBody>
                    <a:bodyPr/>
                    <a:lstStyle/>
                    <a:p>
                      <a:pPr algn="ctr" fontAlgn="ctr"/>
                      <a:r>
                        <a:rPr lang="en-US" sz="1800" b="1" i="1" u="none" strike="noStrike" dirty="0">
                          <a:solidFill>
                            <a:srgbClr val="C00000"/>
                          </a:solidFill>
                          <a:effectLst/>
                          <a:latin typeface="Calibri" panose="020F0502020204030204" pitchFamily="34" charset="0"/>
                          <a:cs typeface="Calibri" panose="020F0502020204030204" pitchFamily="34" charset="0"/>
                        </a:rPr>
                        <a:t>108%</a:t>
                      </a:r>
                    </a:p>
                  </a:txBody>
                  <a:tcPr marL="9525" marR="9525" marT="9525" marB="0" anchor="ctr">
                    <a:solidFill>
                      <a:srgbClr val="B8DEF1"/>
                    </a:solidFill>
                  </a:tcPr>
                </a:tc>
                <a:extLst>
                  <a:ext uri="{0D108BD9-81ED-4DB2-BD59-A6C34878D82A}">
                    <a16:rowId xmlns:a16="http://schemas.microsoft.com/office/drawing/2014/main" val="10002"/>
                  </a:ext>
                </a:extLst>
              </a:tr>
              <a:tr h="802318">
                <a:tc>
                  <a:txBody>
                    <a:bodyPr/>
                    <a:lstStyle/>
                    <a:p>
                      <a:r>
                        <a:rPr lang="en-US" sz="1800" dirty="0">
                          <a:latin typeface="Calibri" panose="020F0502020204030204" pitchFamily="34" charset="0"/>
                          <a:ea typeface="Cambria" panose="02040503050406030204" pitchFamily="18" charset="0"/>
                          <a:cs typeface="Calibri" panose="020F0502020204030204" pitchFamily="34" charset="0"/>
                        </a:rPr>
                        <a:t>Stolen Vehicles Recovered</a:t>
                      </a:r>
                    </a:p>
                  </a:txBody>
                  <a:tcPr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4,433</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3,428</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2,788</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3,678</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7,723</a:t>
                      </a:r>
                    </a:p>
                  </a:txBody>
                  <a:tcPr marL="9525" marR="9525" marT="9525" marB="0" anchor="ctr">
                    <a:solidFill>
                      <a:srgbClr val="B8DEF1"/>
                    </a:solidFill>
                  </a:tcPr>
                </a:tc>
                <a:tc>
                  <a:txBody>
                    <a:bodyPr/>
                    <a:lstStyle/>
                    <a:p>
                      <a:pPr algn="ctr" fontAlgn="ctr"/>
                      <a:r>
                        <a:rPr lang="en-US" sz="1800" b="1" i="1" u="none" strike="noStrike" dirty="0">
                          <a:solidFill>
                            <a:srgbClr val="1B9315"/>
                          </a:solidFill>
                          <a:effectLst/>
                          <a:latin typeface="Calibri" panose="020F0502020204030204" pitchFamily="34" charset="0"/>
                          <a:cs typeface="Calibri" panose="020F0502020204030204" pitchFamily="34" charset="0"/>
                        </a:rPr>
                        <a:t>110%</a:t>
                      </a:r>
                    </a:p>
                  </a:txBody>
                  <a:tcPr marL="9525" marR="9525" marT="9525" marB="0" anchor="ctr">
                    <a:solidFill>
                      <a:srgbClr val="B8DEF1"/>
                    </a:solidFill>
                  </a:tcPr>
                </a:tc>
                <a:extLst>
                  <a:ext uri="{0D108BD9-81ED-4DB2-BD59-A6C34878D82A}">
                    <a16:rowId xmlns:a16="http://schemas.microsoft.com/office/drawing/2014/main" val="10004"/>
                  </a:ext>
                </a:extLst>
              </a:tr>
              <a:tr h="877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ea typeface="Cambria" panose="02040503050406030204" pitchFamily="18" charset="0"/>
                          <a:cs typeface="Calibri" panose="020F0502020204030204" pitchFamily="34" charset="0"/>
                        </a:rPr>
                        <a:t>% of Stolen Vehicles Recovered</a:t>
                      </a:r>
                    </a:p>
                  </a:txBody>
                  <a:tcPr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93%</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84%</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87%</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88%</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89%</a:t>
                      </a:r>
                    </a:p>
                  </a:txBody>
                  <a:tcPr marL="9525" marR="9525" marT="9525" marB="0" anchor="ctr">
                    <a:solidFill>
                      <a:srgbClr val="B8DEF1"/>
                    </a:solidFill>
                  </a:tcPr>
                </a:tc>
                <a:tc>
                  <a:txBody>
                    <a:bodyPr/>
                    <a:lstStyle/>
                    <a:p>
                      <a:pPr algn="ctr" fontAlgn="ctr"/>
                      <a:r>
                        <a:rPr lang="en-US" sz="1800" b="1" i="1" u="none" strike="noStrike" dirty="0">
                          <a:solidFill>
                            <a:srgbClr val="1B9315"/>
                          </a:solidFill>
                          <a:effectLst/>
                          <a:latin typeface="Calibri" panose="020F0502020204030204" pitchFamily="34" charset="0"/>
                          <a:cs typeface="Calibri" panose="020F0502020204030204" pitchFamily="34" charset="0"/>
                        </a:rPr>
                        <a:t>+1%</a:t>
                      </a:r>
                    </a:p>
                  </a:txBody>
                  <a:tcPr marL="9525" marR="9525" marT="9525" marB="0" anchor="ctr">
                    <a:solidFill>
                      <a:srgbClr val="B8DEF1"/>
                    </a:solidFill>
                  </a:tcPr>
                </a:tc>
                <a:extLst>
                  <a:ext uri="{0D108BD9-81ED-4DB2-BD59-A6C34878D82A}">
                    <a16:rowId xmlns:a16="http://schemas.microsoft.com/office/drawing/2014/main" val="10005"/>
                  </a:ext>
                </a:extLst>
              </a:tr>
            </a:tbl>
          </a:graphicData>
        </a:graphic>
      </p:graphicFrame>
      <p:sp>
        <p:nvSpPr>
          <p:cNvPr id="12" name="Content Placeholder 11"/>
          <p:cNvSpPr>
            <a:spLocks noGrp="1"/>
          </p:cNvSpPr>
          <p:nvPr>
            <p:ph sz="quarter" idx="4"/>
          </p:nvPr>
        </p:nvSpPr>
        <p:spPr>
          <a:xfrm>
            <a:off x="2141136" y="6013843"/>
            <a:ext cx="8077200" cy="365126"/>
          </a:xfrm>
        </p:spPr>
        <p:txBody>
          <a:bodyPr>
            <a:noAutofit/>
          </a:bodyPr>
          <a:lstStyle/>
          <a:p>
            <a:pPr marL="114300" indent="0">
              <a:buNone/>
            </a:pPr>
            <a:r>
              <a:rPr lang="en-US" sz="750" dirty="0">
                <a:latin typeface="Cambria" panose="02040503050406030204" pitchFamily="18" charset="0"/>
                <a:ea typeface="Cambria" panose="02040503050406030204" pitchFamily="18" charset="0"/>
                <a:cs typeface="Times New Roman" panose="02020603050405020304" pitchFamily="18" charset="0"/>
              </a:rPr>
              <a:t>Motor vehicle theft data was obtained from the DCS Fact Table and counts distinct incidents for the time period of January 1 - December 31, 2017-2021. Vehicle recovery data was obtained from Tiburon Records Management System for the time period of January 1, 2017 – April 30, 2018 and TriTech Records Management System for the time period of  May 1, 2018 – December 31, 2021. The percentage of stolen vehicles recovered is calculated by dividing the number of stolen vehicles by the number of completed motor vehicle thefts.</a:t>
            </a:r>
          </a:p>
        </p:txBody>
      </p:sp>
      <p:pic>
        <p:nvPicPr>
          <p:cNvPr id="6" name="Picture 5"/>
          <p:cNvPicPr>
            <a:picLocks noChangeAspect="1"/>
          </p:cNvPicPr>
          <p:nvPr/>
        </p:nvPicPr>
        <p:blipFill>
          <a:blip r:embed="rId2"/>
          <a:stretch>
            <a:fillRect/>
          </a:stretch>
        </p:blipFill>
        <p:spPr>
          <a:xfrm>
            <a:off x="100208" y="125260"/>
            <a:ext cx="11937304" cy="6618834"/>
          </a:xfrm>
          <a:prstGeom prst="rect">
            <a:avLst/>
          </a:prstGeom>
        </p:spPr>
      </p:pic>
    </p:spTree>
    <p:extLst>
      <p:ext uri="{BB962C8B-B14F-4D97-AF65-F5344CB8AC3E}">
        <p14:creationId xmlns:p14="http://schemas.microsoft.com/office/powerpoint/2010/main" val="2981363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52565" y="880978"/>
            <a:ext cx="10515600" cy="1043746"/>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SHOTSPOTTER ACTIVATIONS</a:t>
            </a:r>
            <a:endParaRPr lang="en-US" sz="2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6" name="Content Placeholder 4">
            <a:extLst>
              <a:ext uri="{FF2B5EF4-FFF2-40B4-BE49-F238E27FC236}">
                <a16:creationId xmlns:a16="http://schemas.microsoft.com/office/drawing/2014/main" id="{50CDAA11-B0A3-4D76-8993-80DA155EE40B}"/>
              </a:ext>
            </a:extLst>
          </p:cNvPr>
          <p:cNvGraphicFramePr>
            <a:graphicFrameLocks noGrp="1"/>
          </p:cNvGraphicFramePr>
          <p:nvPr>
            <p:ph sz="half" idx="1"/>
            <p:extLst>
              <p:ext uri="{D42A27DB-BD31-4B8C-83A1-F6EECF244321}">
                <p14:modId xmlns:p14="http://schemas.microsoft.com/office/powerpoint/2010/main" val="4164057804"/>
              </p:ext>
            </p:extLst>
          </p:nvPr>
        </p:nvGraphicFramePr>
        <p:xfrm>
          <a:off x="1950129" y="2477545"/>
          <a:ext cx="8421624" cy="1902912"/>
        </p:xfrm>
        <a:graphic>
          <a:graphicData uri="http://schemas.openxmlformats.org/drawingml/2006/table">
            <a:tbl>
              <a:tblPr firstRow="1" bandRow="1">
                <a:tableStyleId>{5C22544A-7EE6-4342-B048-85BDC9FD1C3A}</a:tableStyleId>
              </a:tblPr>
              <a:tblGrid>
                <a:gridCol w="2275631">
                  <a:extLst>
                    <a:ext uri="{9D8B030D-6E8A-4147-A177-3AD203B41FA5}">
                      <a16:colId xmlns:a16="http://schemas.microsoft.com/office/drawing/2014/main" val="20000"/>
                    </a:ext>
                  </a:extLst>
                </a:gridCol>
                <a:gridCol w="1047592">
                  <a:extLst>
                    <a:ext uri="{9D8B030D-6E8A-4147-A177-3AD203B41FA5}">
                      <a16:colId xmlns:a16="http://schemas.microsoft.com/office/drawing/2014/main" val="20001"/>
                    </a:ext>
                  </a:extLst>
                </a:gridCol>
                <a:gridCol w="1041623">
                  <a:extLst>
                    <a:ext uri="{9D8B030D-6E8A-4147-A177-3AD203B41FA5}">
                      <a16:colId xmlns:a16="http://schemas.microsoft.com/office/drawing/2014/main" val="20002"/>
                    </a:ext>
                  </a:extLst>
                </a:gridCol>
                <a:gridCol w="992041">
                  <a:extLst>
                    <a:ext uri="{9D8B030D-6E8A-4147-A177-3AD203B41FA5}">
                      <a16:colId xmlns:a16="http://schemas.microsoft.com/office/drawing/2014/main" val="20003"/>
                    </a:ext>
                  </a:extLst>
                </a:gridCol>
                <a:gridCol w="992041">
                  <a:extLst>
                    <a:ext uri="{9D8B030D-6E8A-4147-A177-3AD203B41FA5}">
                      <a16:colId xmlns:a16="http://schemas.microsoft.com/office/drawing/2014/main" val="1699661327"/>
                    </a:ext>
                  </a:extLst>
                </a:gridCol>
                <a:gridCol w="992041">
                  <a:extLst>
                    <a:ext uri="{9D8B030D-6E8A-4147-A177-3AD203B41FA5}">
                      <a16:colId xmlns:a16="http://schemas.microsoft.com/office/drawing/2014/main" val="3094862786"/>
                    </a:ext>
                  </a:extLst>
                </a:gridCol>
                <a:gridCol w="1080655">
                  <a:extLst>
                    <a:ext uri="{9D8B030D-6E8A-4147-A177-3AD203B41FA5}">
                      <a16:colId xmlns:a16="http://schemas.microsoft.com/office/drawing/2014/main" val="3072677848"/>
                    </a:ext>
                  </a:extLst>
                </a:gridCol>
              </a:tblGrid>
              <a:tr h="685509">
                <a:tc>
                  <a:txBody>
                    <a:bodyPr/>
                    <a:lstStyle/>
                    <a:p>
                      <a:pPr algn="l"/>
                      <a:r>
                        <a:rPr lang="en-US" sz="1600" dirty="0">
                          <a:latin typeface="Calibri" panose="020F0502020204030204" pitchFamily="34" charset="0"/>
                          <a:cs typeface="Calibri" panose="020F0502020204030204" pitchFamily="34" charset="0"/>
                        </a:rPr>
                        <a:t>Boundary Area</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2017</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2018</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2019</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2020</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2021</a:t>
                      </a:r>
                    </a:p>
                  </a:txBody>
                  <a:tcPr anchor="ctr">
                    <a:solidFill>
                      <a:schemeClr val="accent1"/>
                    </a:solidFill>
                  </a:tcPr>
                </a:tc>
                <a:tc>
                  <a:txBody>
                    <a:bodyPr/>
                    <a:lstStyle/>
                    <a:p>
                      <a:pPr algn="ctr"/>
                      <a:r>
                        <a:rPr lang="en-US" sz="1600" dirty="0">
                          <a:solidFill>
                            <a:schemeClr val="bg1"/>
                          </a:solidFill>
                          <a:latin typeface="Calibri" panose="020F0502020204030204" pitchFamily="34" charset="0"/>
                          <a:cs typeface="Calibri" panose="020F0502020204030204" pitchFamily="34" charset="0"/>
                        </a:rPr>
                        <a:t>20-21                  % Change</a:t>
                      </a:r>
                    </a:p>
                  </a:txBody>
                  <a:tcPr anchor="ctr">
                    <a:solidFill>
                      <a:schemeClr val="accent1"/>
                    </a:solidFill>
                  </a:tcPr>
                </a:tc>
                <a:extLst>
                  <a:ext uri="{0D108BD9-81ED-4DB2-BD59-A6C34878D82A}">
                    <a16:rowId xmlns:a16="http://schemas.microsoft.com/office/drawing/2014/main" val="10000"/>
                  </a:ext>
                </a:extLst>
              </a:tr>
              <a:tr h="405801">
                <a:tc>
                  <a:txBody>
                    <a:bodyPr/>
                    <a:lstStyle/>
                    <a:p>
                      <a:pPr algn="l" fontAlgn="ctr"/>
                      <a:r>
                        <a:rPr lang="en-US" sz="1800" b="0" i="0" u="none" strike="noStrike" dirty="0">
                          <a:solidFill>
                            <a:srgbClr val="000000"/>
                          </a:solidFill>
                          <a:effectLst/>
                          <a:latin typeface="Calibri" panose="020F0502020204030204" pitchFamily="34" charset="0"/>
                          <a:cs typeface="Calibri" panose="020F0502020204030204" pitchFamily="34" charset="0"/>
                        </a:rPr>
                        <a:t>North Boundary</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7,825</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5,657</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6,274</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11,790</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15,421</a:t>
                      </a:r>
                    </a:p>
                  </a:txBody>
                  <a:tcPr marL="9525" marR="9525" marT="9525" marB="0" anchor="ctr">
                    <a:solidFill>
                      <a:srgbClr val="B8DEF1"/>
                    </a:solidFill>
                  </a:tcPr>
                </a:tc>
                <a:tc>
                  <a:txBody>
                    <a:bodyPr/>
                    <a:lstStyle/>
                    <a:p>
                      <a:pPr algn="ctr" fontAlgn="ctr"/>
                      <a:r>
                        <a:rPr lang="en-US" sz="1800" b="1" i="1" u="none" strike="noStrike" dirty="0">
                          <a:solidFill>
                            <a:srgbClr val="C00000"/>
                          </a:solidFill>
                          <a:effectLst/>
                          <a:latin typeface="Calibri" panose="020F0502020204030204" pitchFamily="34" charset="0"/>
                          <a:cs typeface="Calibri" panose="020F0502020204030204" pitchFamily="34" charset="0"/>
                        </a:rPr>
                        <a:t>31%</a:t>
                      </a:r>
                    </a:p>
                  </a:txBody>
                  <a:tcPr marL="9525" marR="9525" marT="9525" marB="0" anchor="ctr">
                    <a:solidFill>
                      <a:srgbClr val="B8DEF1"/>
                    </a:solidFill>
                  </a:tcPr>
                </a:tc>
                <a:extLst>
                  <a:ext uri="{0D108BD9-81ED-4DB2-BD59-A6C34878D82A}">
                    <a16:rowId xmlns:a16="http://schemas.microsoft.com/office/drawing/2014/main" val="10001"/>
                  </a:ext>
                </a:extLst>
              </a:tr>
              <a:tr h="405801">
                <a:tc>
                  <a:txBody>
                    <a:bodyPr/>
                    <a:lstStyle/>
                    <a:p>
                      <a:pPr algn="l" fontAlgn="ctr"/>
                      <a:r>
                        <a:rPr lang="en-US" sz="1800" b="0" i="0" u="none" strike="noStrike" dirty="0">
                          <a:solidFill>
                            <a:srgbClr val="000000"/>
                          </a:solidFill>
                          <a:effectLst/>
                          <a:latin typeface="Calibri" panose="020F0502020204030204" pitchFamily="34" charset="0"/>
                          <a:cs typeface="Calibri" panose="020F0502020204030204" pitchFamily="34" charset="0"/>
                        </a:rPr>
                        <a:t>South Boundary</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1,241</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1,237</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1,106</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1,530</a:t>
                      </a:r>
                    </a:p>
                  </a:txBody>
                  <a:tcPr marL="9525" marR="9525" marT="9525" marB="0" anchor="ctr">
                    <a:solidFill>
                      <a:srgbClr val="B8DEF1"/>
                    </a:solidFill>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1,581</a:t>
                      </a:r>
                    </a:p>
                  </a:txBody>
                  <a:tcPr marL="9525" marR="9525" marT="9525" marB="0" anchor="ctr">
                    <a:solidFill>
                      <a:srgbClr val="B8DEF1"/>
                    </a:solidFill>
                  </a:tcPr>
                </a:tc>
                <a:tc>
                  <a:txBody>
                    <a:bodyPr/>
                    <a:lstStyle/>
                    <a:p>
                      <a:pPr algn="ctr" fontAlgn="ctr"/>
                      <a:r>
                        <a:rPr lang="en-US" sz="1800" b="1" i="1" u="none" strike="noStrike" dirty="0">
                          <a:solidFill>
                            <a:srgbClr val="C00000"/>
                          </a:solidFill>
                          <a:effectLst/>
                          <a:latin typeface="Calibri" panose="020F0502020204030204" pitchFamily="34" charset="0"/>
                          <a:cs typeface="Calibri" panose="020F0502020204030204" pitchFamily="34" charset="0"/>
                        </a:rPr>
                        <a:t>3%</a:t>
                      </a:r>
                    </a:p>
                  </a:txBody>
                  <a:tcPr marL="9525" marR="9525" marT="9525" marB="0" anchor="ctr">
                    <a:solidFill>
                      <a:srgbClr val="B8DEF1"/>
                    </a:solidFill>
                  </a:tcPr>
                </a:tc>
                <a:extLst>
                  <a:ext uri="{0D108BD9-81ED-4DB2-BD59-A6C34878D82A}">
                    <a16:rowId xmlns:a16="http://schemas.microsoft.com/office/drawing/2014/main" val="10002"/>
                  </a:ext>
                </a:extLst>
              </a:tr>
              <a:tr h="405801">
                <a:tc>
                  <a:txBody>
                    <a:bodyPr/>
                    <a:lstStyle/>
                    <a:p>
                      <a:pPr algn="l" fontAlgn="ctr"/>
                      <a:r>
                        <a:rPr lang="en-US" sz="1800" b="1" i="1" u="none" strike="noStrike" dirty="0">
                          <a:solidFill>
                            <a:srgbClr val="000000"/>
                          </a:solidFill>
                          <a:effectLst/>
                          <a:latin typeface="Calibri" panose="020F0502020204030204" pitchFamily="34" charset="0"/>
                          <a:cs typeface="Calibri" panose="020F0502020204030204" pitchFamily="34" charset="0"/>
                        </a:rPr>
                        <a:t>Total</a:t>
                      </a:r>
                    </a:p>
                  </a:txBody>
                  <a:tcPr marL="9525" marR="9525" marT="9525" marB="0" anchor="ctr">
                    <a:solidFill>
                      <a:srgbClr val="B8DEF1"/>
                    </a:solidFill>
                  </a:tcPr>
                </a:tc>
                <a:tc>
                  <a:txBody>
                    <a:bodyPr/>
                    <a:lstStyle/>
                    <a:p>
                      <a:pPr algn="ctr" fontAlgn="ctr"/>
                      <a:r>
                        <a:rPr lang="en-US" sz="1800" b="1" i="1" u="none" strike="noStrike" dirty="0">
                          <a:solidFill>
                            <a:srgbClr val="000000"/>
                          </a:solidFill>
                          <a:effectLst/>
                          <a:latin typeface="Calibri" panose="020F0502020204030204" pitchFamily="34" charset="0"/>
                          <a:cs typeface="Calibri" panose="020F0502020204030204" pitchFamily="34" charset="0"/>
                        </a:rPr>
                        <a:t>9,066</a:t>
                      </a:r>
                    </a:p>
                  </a:txBody>
                  <a:tcPr marL="9525" marR="9525" marT="9525" marB="0" anchor="ctr">
                    <a:solidFill>
                      <a:srgbClr val="B8DEF1"/>
                    </a:solidFill>
                  </a:tcPr>
                </a:tc>
                <a:tc>
                  <a:txBody>
                    <a:bodyPr/>
                    <a:lstStyle/>
                    <a:p>
                      <a:pPr algn="ctr" fontAlgn="ctr"/>
                      <a:r>
                        <a:rPr lang="en-US" sz="1800" b="1" i="1" u="none" strike="noStrike" dirty="0">
                          <a:solidFill>
                            <a:srgbClr val="000000"/>
                          </a:solidFill>
                          <a:effectLst/>
                          <a:latin typeface="Calibri" panose="020F0502020204030204" pitchFamily="34" charset="0"/>
                          <a:cs typeface="Calibri" panose="020F0502020204030204" pitchFamily="34" charset="0"/>
                        </a:rPr>
                        <a:t>6,894</a:t>
                      </a:r>
                    </a:p>
                  </a:txBody>
                  <a:tcPr marL="9525" marR="9525" marT="9525" marB="0" anchor="ctr">
                    <a:solidFill>
                      <a:srgbClr val="B8DEF1"/>
                    </a:solidFill>
                  </a:tcPr>
                </a:tc>
                <a:tc>
                  <a:txBody>
                    <a:bodyPr/>
                    <a:lstStyle/>
                    <a:p>
                      <a:pPr algn="ctr" fontAlgn="ctr"/>
                      <a:r>
                        <a:rPr lang="en-US" sz="1800" b="1" i="1" u="none" strike="noStrike" dirty="0">
                          <a:solidFill>
                            <a:srgbClr val="000000"/>
                          </a:solidFill>
                          <a:effectLst/>
                          <a:latin typeface="Calibri" panose="020F0502020204030204" pitchFamily="34" charset="0"/>
                          <a:cs typeface="Calibri" panose="020F0502020204030204" pitchFamily="34" charset="0"/>
                        </a:rPr>
                        <a:t>7,380</a:t>
                      </a:r>
                    </a:p>
                  </a:txBody>
                  <a:tcPr marL="9525" marR="9525" marT="9525" marB="0" anchor="ctr">
                    <a:solidFill>
                      <a:srgbClr val="B8DEF1"/>
                    </a:solidFill>
                  </a:tcPr>
                </a:tc>
                <a:tc>
                  <a:txBody>
                    <a:bodyPr/>
                    <a:lstStyle/>
                    <a:p>
                      <a:pPr algn="ctr" fontAlgn="ctr"/>
                      <a:r>
                        <a:rPr lang="en-US" sz="1800" b="1" i="1" u="none" strike="noStrike" dirty="0">
                          <a:solidFill>
                            <a:srgbClr val="000000"/>
                          </a:solidFill>
                          <a:effectLst/>
                          <a:latin typeface="Calibri" panose="020F0502020204030204" pitchFamily="34" charset="0"/>
                          <a:cs typeface="Calibri" panose="020F0502020204030204" pitchFamily="34" charset="0"/>
                        </a:rPr>
                        <a:t>13,320</a:t>
                      </a:r>
                    </a:p>
                  </a:txBody>
                  <a:tcPr marL="9525" marR="9525" marT="9525" marB="0" anchor="ctr">
                    <a:solidFill>
                      <a:srgbClr val="B8DEF1"/>
                    </a:solidFill>
                  </a:tcPr>
                </a:tc>
                <a:tc>
                  <a:txBody>
                    <a:bodyPr/>
                    <a:lstStyle/>
                    <a:p>
                      <a:pPr algn="ctr" fontAlgn="ctr"/>
                      <a:r>
                        <a:rPr lang="en-US" sz="1800" b="1" i="1" u="none" strike="noStrike" dirty="0">
                          <a:solidFill>
                            <a:srgbClr val="000000"/>
                          </a:solidFill>
                          <a:effectLst/>
                          <a:latin typeface="Calibri" panose="020F0502020204030204" pitchFamily="34" charset="0"/>
                          <a:cs typeface="Calibri" panose="020F0502020204030204" pitchFamily="34" charset="0"/>
                        </a:rPr>
                        <a:t>17,002</a:t>
                      </a:r>
                    </a:p>
                  </a:txBody>
                  <a:tcPr marL="9525" marR="9525" marT="9525" marB="0" anchor="ctr">
                    <a:solidFill>
                      <a:srgbClr val="B8DEF1"/>
                    </a:solidFill>
                  </a:tcPr>
                </a:tc>
                <a:tc>
                  <a:txBody>
                    <a:bodyPr/>
                    <a:lstStyle/>
                    <a:p>
                      <a:pPr algn="ctr" fontAlgn="ctr"/>
                      <a:r>
                        <a:rPr lang="en-US" sz="1800" b="1" i="1" u="none" strike="noStrike" dirty="0">
                          <a:solidFill>
                            <a:srgbClr val="C00000"/>
                          </a:solidFill>
                          <a:effectLst/>
                          <a:latin typeface="Calibri" panose="020F0502020204030204" pitchFamily="34" charset="0"/>
                          <a:cs typeface="Calibri" panose="020F0502020204030204" pitchFamily="34" charset="0"/>
                        </a:rPr>
                        <a:t>28%</a:t>
                      </a:r>
                    </a:p>
                  </a:txBody>
                  <a:tcPr marL="9525" marR="9525" marT="9525" marB="0" anchor="ctr">
                    <a:solidFill>
                      <a:srgbClr val="B8DEF1"/>
                    </a:solidFill>
                  </a:tcPr>
                </a:tc>
                <a:extLst>
                  <a:ext uri="{0D108BD9-81ED-4DB2-BD59-A6C34878D82A}">
                    <a16:rowId xmlns:a16="http://schemas.microsoft.com/office/drawing/2014/main" val="10007"/>
                  </a:ext>
                </a:extLst>
              </a:tr>
            </a:tbl>
          </a:graphicData>
        </a:graphic>
      </p:graphicFrame>
      <p:sp>
        <p:nvSpPr>
          <p:cNvPr id="7" name="TextBox 6">
            <a:extLst>
              <a:ext uri="{FF2B5EF4-FFF2-40B4-BE49-F238E27FC236}">
                <a16:creationId xmlns:a16="http://schemas.microsoft.com/office/drawing/2014/main" id="{C016D673-B240-4AC4-A6CC-08CBAA90428F}"/>
              </a:ext>
            </a:extLst>
          </p:cNvPr>
          <p:cNvSpPr txBox="1"/>
          <p:nvPr/>
        </p:nvSpPr>
        <p:spPr>
          <a:xfrm>
            <a:off x="2102902" y="4594724"/>
            <a:ext cx="8116078" cy="338554"/>
          </a:xfrm>
          <a:prstGeom prst="rect">
            <a:avLst/>
          </a:prstGeom>
          <a:noFill/>
        </p:spPr>
        <p:txBody>
          <a:bodyPr wrap="square" rtlCol="0">
            <a:spAutoFit/>
          </a:bodyPr>
          <a:lstStyle/>
          <a:p>
            <a:r>
              <a:rPr lang="en-US" sz="800" dirty="0">
                <a:latin typeface="Cambria" panose="02040503050406030204" pitchFamily="18" charset="0"/>
                <a:ea typeface="Cambria" panose="02040503050406030204" pitchFamily="18" charset="0"/>
              </a:rPr>
              <a:t>ShotSpotter data was obtained from the ShotSpotter Insight Portal for the time period of January 1-December 31, 2017-2021 and counts distinct ShotSpotter activations and excludes incidents determined by ShotSpotter to be non-gunfire/firework.</a:t>
            </a:r>
          </a:p>
        </p:txBody>
      </p:sp>
      <p:pic>
        <p:nvPicPr>
          <p:cNvPr id="8" name="Picture 7"/>
          <p:cNvPicPr>
            <a:picLocks noChangeAspect="1"/>
          </p:cNvPicPr>
          <p:nvPr/>
        </p:nvPicPr>
        <p:blipFill>
          <a:blip r:embed="rId3"/>
          <a:stretch>
            <a:fillRect/>
          </a:stretch>
        </p:blipFill>
        <p:spPr>
          <a:xfrm>
            <a:off x="112734" y="112735"/>
            <a:ext cx="11949829" cy="6636780"/>
          </a:xfrm>
          <a:prstGeom prst="rect">
            <a:avLst/>
          </a:prstGeom>
        </p:spPr>
      </p:pic>
    </p:spTree>
    <p:extLst>
      <p:ext uri="{BB962C8B-B14F-4D97-AF65-F5344CB8AC3E}">
        <p14:creationId xmlns:p14="http://schemas.microsoft.com/office/powerpoint/2010/main" val="3641939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0312" y="125259"/>
            <a:ext cx="11887199" cy="660121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05168472"/>
              </p:ext>
            </p:extLst>
          </p:nvPr>
        </p:nvGraphicFramePr>
        <p:xfrm>
          <a:off x="1136047" y="1677469"/>
          <a:ext cx="9940223" cy="4724400"/>
        </p:xfrm>
        <a:graphic>
          <a:graphicData uri="http://schemas.openxmlformats.org/drawingml/2006/table">
            <a:tbl>
              <a:tblPr firstRow="1" bandRow="1">
                <a:tableStyleId>{5C22544A-7EE6-4342-B048-85BDC9FD1C3A}</a:tableStyleId>
              </a:tblPr>
              <a:tblGrid>
                <a:gridCol w="9940223">
                  <a:extLst>
                    <a:ext uri="{9D8B030D-6E8A-4147-A177-3AD203B41FA5}">
                      <a16:colId xmlns:a16="http://schemas.microsoft.com/office/drawing/2014/main" val="2384223681"/>
                    </a:ext>
                  </a:extLst>
                </a:gridCol>
              </a:tblGrid>
              <a:tr h="342581">
                <a:tc>
                  <a:txBody>
                    <a:bodyPr/>
                    <a:lstStyle/>
                    <a:p>
                      <a:r>
                        <a:rPr lang="en-US" dirty="0" smtClean="0"/>
                        <a:t>Where</a:t>
                      </a:r>
                      <a:r>
                        <a:rPr lang="en-US" baseline="0" dirty="0" smtClean="0"/>
                        <a:t> Wisconsin is Currently</a:t>
                      </a:r>
                      <a:endParaRPr lang="en-US" dirty="0"/>
                    </a:p>
                  </a:txBody>
                  <a:tcPr/>
                </a:tc>
                <a:extLst>
                  <a:ext uri="{0D108BD9-81ED-4DB2-BD59-A6C34878D82A}">
                    <a16:rowId xmlns:a16="http://schemas.microsoft.com/office/drawing/2014/main" val="4087186864"/>
                  </a:ext>
                </a:extLst>
              </a:tr>
              <a:tr h="2826299">
                <a:tc>
                  <a:txBody>
                    <a:bodyPr/>
                    <a:lstStyle/>
                    <a:p>
                      <a:r>
                        <a:rPr lang="en-US" sz="2000" kern="1200" dirty="0" smtClean="0">
                          <a:solidFill>
                            <a:schemeClr val="dk1"/>
                          </a:solidFill>
                          <a:effectLst/>
                          <a:latin typeface="+mn-lt"/>
                          <a:ea typeface="+mn-ea"/>
                          <a:cs typeface="+mn-cs"/>
                        </a:rPr>
                        <a:t>Wisconsin</a:t>
                      </a:r>
                      <a:r>
                        <a:rPr lang="en-US" sz="2000" kern="1200" baseline="0" dirty="0" smtClean="0">
                          <a:solidFill>
                            <a:schemeClr val="dk1"/>
                          </a:solidFill>
                          <a:effectLst/>
                          <a:latin typeface="+mn-lt"/>
                          <a:ea typeface="+mn-ea"/>
                          <a:cs typeface="+mn-cs"/>
                        </a:rPr>
                        <a:t> has consistently been ranked the </a:t>
                      </a:r>
                      <a:r>
                        <a:rPr lang="en-US" sz="2000" b="1" kern="1200" baseline="0" dirty="0" smtClean="0">
                          <a:solidFill>
                            <a:schemeClr val="dk1"/>
                          </a:solidFill>
                          <a:effectLst/>
                          <a:latin typeface="+mn-lt"/>
                          <a:ea typeface="+mn-ea"/>
                          <a:cs typeface="+mn-cs"/>
                        </a:rPr>
                        <a:t>worst place </a:t>
                      </a:r>
                      <a:r>
                        <a:rPr lang="en-US" sz="2000" kern="1200" baseline="0" dirty="0" smtClean="0">
                          <a:solidFill>
                            <a:schemeClr val="dk1"/>
                          </a:solidFill>
                          <a:effectLst/>
                          <a:latin typeface="+mn-lt"/>
                          <a:ea typeface="+mn-ea"/>
                          <a:cs typeface="+mn-cs"/>
                        </a:rPr>
                        <a:t>in America to raise a Black child.</a:t>
                      </a:r>
                    </a:p>
                    <a:p>
                      <a:endParaRPr lang="en-US" sz="2000" kern="1200" baseline="0" dirty="0" smtClean="0">
                        <a:solidFill>
                          <a:schemeClr val="dk1"/>
                        </a:solidFill>
                        <a:effectLst/>
                        <a:latin typeface="+mn-lt"/>
                        <a:ea typeface="+mn-ea"/>
                        <a:cs typeface="+mn-cs"/>
                      </a:endParaRPr>
                    </a:p>
                    <a:p>
                      <a:r>
                        <a:rPr lang="en-US" sz="2000" kern="1200" baseline="0" dirty="0" smtClean="0">
                          <a:solidFill>
                            <a:schemeClr val="dk1"/>
                          </a:solidFill>
                          <a:effectLst/>
                          <a:latin typeface="+mn-lt"/>
                          <a:ea typeface="+mn-ea"/>
                          <a:cs typeface="+mn-cs"/>
                        </a:rPr>
                        <a:t>Black babies in Wisconsin are </a:t>
                      </a:r>
                      <a:r>
                        <a:rPr lang="en-US" sz="2000" b="1" kern="1200" baseline="0" dirty="0" smtClean="0">
                          <a:solidFill>
                            <a:schemeClr val="dk1"/>
                          </a:solidFill>
                          <a:effectLst/>
                          <a:latin typeface="+mn-lt"/>
                          <a:ea typeface="+mn-ea"/>
                          <a:cs typeface="+mn-cs"/>
                        </a:rPr>
                        <a:t>3x</a:t>
                      </a:r>
                      <a:r>
                        <a:rPr lang="en-US" sz="2000" kern="1200" baseline="0" dirty="0" smtClean="0">
                          <a:solidFill>
                            <a:schemeClr val="dk1"/>
                          </a:solidFill>
                          <a:effectLst/>
                          <a:latin typeface="+mn-lt"/>
                          <a:ea typeface="+mn-ea"/>
                          <a:cs typeface="+mn-cs"/>
                        </a:rPr>
                        <a:t> as likely to die before their first birthday as compared to white babies. Specifically, the infant mortality rate in Wisconsin is </a:t>
                      </a:r>
                      <a:r>
                        <a:rPr lang="en-US" sz="2000" b="1" kern="1200" baseline="0" dirty="0" smtClean="0">
                          <a:solidFill>
                            <a:schemeClr val="dk1"/>
                          </a:solidFill>
                          <a:effectLst/>
                          <a:latin typeface="+mn-lt"/>
                          <a:ea typeface="+mn-ea"/>
                          <a:cs typeface="+mn-cs"/>
                        </a:rPr>
                        <a:t>15 deaths per 1000 live births for Black babies compared to just 5 deaths per 1000 live births for white babies.</a:t>
                      </a:r>
                      <a:r>
                        <a:rPr lang="en-US" sz="2000" kern="1200" baseline="0" dirty="0" smtClean="0">
                          <a:solidFill>
                            <a:schemeClr val="dk1"/>
                          </a:solidFill>
                          <a:effectLst/>
                          <a:latin typeface="+mn-lt"/>
                          <a:ea typeface="+mn-ea"/>
                          <a:cs typeface="+mn-cs"/>
                        </a:rPr>
                        <a:t> For zip code </a:t>
                      </a:r>
                      <a:r>
                        <a:rPr lang="en-US" sz="2000" b="1" kern="1200" baseline="0" dirty="0" smtClean="0">
                          <a:solidFill>
                            <a:schemeClr val="dk1"/>
                          </a:solidFill>
                          <a:effectLst/>
                          <a:latin typeface="+mn-lt"/>
                          <a:ea typeface="+mn-ea"/>
                          <a:cs typeface="+mn-cs"/>
                        </a:rPr>
                        <a:t>53206</a:t>
                      </a:r>
                      <a:r>
                        <a:rPr lang="en-US" sz="2000" kern="1200" baseline="0" dirty="0" smtClean="0">
                          <a:solidFill>
                            <a:schemeClr val="dk1"/>
                          </a:solidFill>
                          <a:effectLst/>
                          <a:latin typeface="+mn-lt"/>
                          <a:ea typeface="+mn-ea"/>
                          <a:cs typeface="+mn-cs"/>
                        </a:rPr>
                        <a:t> it’s </a:t>
                      </a:r>
                      <a:r>
                        <a:rPr lang="en-US" sz="2000" b="1" kern="1200" baseline="0" dirty="0" smtClean="0">
                          <a:solidFill>
                            <a:schemeClr val="dk1"/>
                          </a:solidFill>
                          <a:effectLst/>
                          <a:latin typeface="+mn-lt"/>
                          <a:ea typeface="+mn-ea"/>
                          <a:cs typeface="+mn-cs"/>
                        </a:rPr>
                        <a:t>29 deaths per 1000 live births.</a:t>
                      </a:r>
                    </a:p>
                    <a:p>
                      <a:endParaRPr lang="en-US" sz="2000" kern="1200" baseline="0" dirty="0" smtClean="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These alarming numbers of infant mortality makes </a:t>
                      </a:r>
                      <a:r>
                        <a:rPr lang="en-US" sz="2000" b="1" kern="1200" dirty="0" smtClean="0">
                          <a:solidFill>
                            <a:schemeClr val="dk1"/>
                          </a:solidFill>
                          <a:effectLst/>
                          <a:latin typeface="+mn-lt"/>
                          <a:ea typeface="+mn-ea"/>
                          <a:cs typeface="+mn-cs"/>
                        </a:rPr>
                        <a:t>Wisconsin the highest of any state in the nation</a:t>
                      </a:r>
                      <a:r>
                        <a:rPr lang="en-US" sz="2000" kern="1200" dirty="0" smtClean="0">
                          <a:solidFill>
                            <a:schemeClr val="dk1"/>
                          </a:solidFill>
                          <a:effectLst/>
                          <a:latin typeface="+mn-lt"/>
                          <a:ea typeface="+mn-ea"/>
                          <a:cs typeface="+mn-cs"/>
                        </a:rPr>
                        <a:t>, at </a:t>
                      </a:r>
                      <a:r>
                        <a:rPr lang="en-US" sz="2000" b="1" kern="1200" dirty="0" smtClean="0">
                          <a:solidFill>
                            <a:schemeClr val="dk1"/>
                          </a:solidFill>
                          <a:effectLst/>
                          <a:latin typeface="+mn-lt"/>
                          <a:ea typeface="+mn-ea"/>
                          <a:cs typeface="+mn-cs"/>
                        </a:rPr>
                        <a:t>30% above the nationwide average of 10.5 deaths per 1,000 live births.</a:t>
                      </a:r>
                      <a:r>
                        <a:rPr lang="en-US" sz="2000" kern="1200" dirty="0" smtClean="0">
                          <a:solidFill>
                            <a:schemeClr val="dk1"/>
                          </a:solidFill>
                          <a:effectLst/>
                          <a:latin typeface="+mn-lt"/>
                          <a:ea typeface="+mn-ea"/>
                          <a:cs typeface="+mn-cs"/>
                        </a:rPr>
                        <a:t> Based on 2018 CDC data.</a:t>
                      </a:r>
                    </a:p>
                    <a:p>
                      <a:endParaRPr lang="en-US" sz="2000" kern="1200" baseline="0" dirty="0" smtClean="0">
                        <a:solidFill>
                          <a:schemeClr val="dk1"/>
                        </a:solidFill>
                        <a:effectLst/>
                        <a:latin typeface="+mn-lt"/>
                        <a:ea typeface="+mn-ea"/>
                        <a:cs typeface="+mn-cs"/>
                      </a:endParaRPr>
                    </a:p>
                    <a:p>
                      <a:r>
                        <a:rPr lang="en-US" sz="2000" kern="1200" baseline="0" dirty="0" smtClean="0">
                          <a:solidFill>
                            <a:schemeClr val="dk1"/>
                          </a:solidFill>
                          <a:effectLst/>
                          <a:latin typeface="+mn-lt"/>
                          <a:ea typeface="+mn-ea"/>
                          <a:cs typeface="+mn-cs"/>
                        </a:rPr>
                        <a:t>Black mothers experience </a:t>
                      </a:r>
                      <a:r>
                        <a:rPr lang="en-US" sz="2000" b="1" kern="1200" baseline="0" dirty="0" smtClean="0">
                          <a:solidFill>
                            <a:schemeClr val="dk1"/>
                          </a:solidFill>
                          <a:effectLst/>
                          <a:latin typeface="+mn-lt"/>
                          <a:ea typeface="+mn-ea"/>
                          <a:cs typeface="+mn-cs"/>
                        </a:rPr>
                        <a:t>1.75x the risk </a:t>
                      </a:r>
                      <a:r>
                        <a:rPr lang="en-US" sz="2000" kern="1200" baseline="0" dirty="0" smtClean="0">
                          <a:solidFill>
                            <a:schemeClr val="dk1"/>
                          </a:solidFill>
                          <a:effectLst/>
                          <a:latin typeface="+mn-lt"/>
                          <a:ea typeface="+mn-ea"/>
                          <a:cs typeface="+mn-cs"/>
                        </a:rPr>
                        <a:t>of significant complications from labor or delivery facing white mothers, and </a:t>
                      </a:r>
                      <a:r>
                        <a:rPr lang="en-US" sz="2000" b="1" kern="1200" baseline="0" dirty="0" smtClean="0">
                          <a:solidFill>
                            <a:schemeClr val="dk1"/>
                          </a:solidFill>
                          <a:effectLst/>
                          <a:latin typeface="+mn-lt"/>
                          <a:ea typeface="+mn-ea"/>
                          <a:cs typeface="+mn-cs"/>
                        </a:rPr>
                        <a:t>5x the risk </a:t>
                      </a:r>
                      <a:r>
                        <a:rPr lang="en-US" sz="2000" kern="1200" baseline="0" dirty="0" smtClean="0">
                          <a:solidFill>
                            <a:schemeClr val="dk1"/>
                          </a:solidFill>
                          <a:effectLst/>
                          <a:latin typeface="+mn-lt"/>
                          <a:ea typeface="+mn-ea"/>
                          <a:cs typeface="+mn-cs"/>
                        </a:rPr>
                        <a:t>of dying in childbirth or from complications. </a:t>
                      </a:r>
                    </a:p>
                    <a:p>
                      <a:endParaRPr lang="en-US" sz="2000" kern="1200" baseline="0" dirty="0" smtClean="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3254023120"/>
                  </a:ext>
                </a:extLst>
              </a:tr>
            </a:tbl>
          </a:graphicData>
        </a:graphic>
      </p:graphicFrame>
      <p:sp>
        <p:nvSpPr>
          <p:cNvPr id="6" name="Title 1"/>
          <p:cNvSpPr>
            <a:spLocks noGrp="1"/>
          </p:cNvSpPr>
          <p:nvPr>
            <p:ph type="title"/>
          </p:nvPr>
        </p:nvSpPr>
        <p:spPr>
          <a:xfrm>
            <a:off x="848358" y="351906"/>
            <a:ext cx="10515600" cy="1564576"/>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78098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9561" y="115634"/>
            <a:ext cx="11887199" cy="660121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62129258"/>
              </p:ext>
            </p:extLst>
          </p:nvPr>
        </p:nvGraphicFramePr>
        <p:xfrm>
          <a:off x="562992" y="1434166"/>
          <a:ext cx="11100336" cy="4380972"/>
        </p:xfrm>
        <a:graphic>
          <a:graphicData uri="http://schemas.openxmlformats.org/drawingml/2006/table">
            <a:tbl>
              <a:tblPr firstRow="1" bandRow="1">
                <a:tableStyleId>{5C22544A-7EE6-4342-B048-85BDC9FD1C3A}</a:tableStyleId>
              </a:tblPr>
              <a:tblGrid>
                <a:gridCol w="11100336">
                  <a:extLst>
                    <a:ext uri="{9D8B030D-6E8A-4147-A177-3AD203B41FA5}">
                      <a16:colId xmlns:a16="http://schemas.microsoft.com/office/drawing/2014/main" val="1520255915"/>
                    </a:ext>
                  </a:extLst>
                </a:gridCol>
              </a:tblGrid>
              <a:tr h="449052">
                <a:tc>
                  <a:txBody>
                    <a:bodyPr/>
                    <a:lstStyle/>
                    <a:p>
                      <a:r>
                        <a:rPr lang="en-US" sz="1800" dirty="0" smtClean="0"/>
                        <a:t>Gov. Evers’ Proposed 2023-25 State Budget</a:t>
                      </a:r>
                      <a:endParaRPr lang="en-US" sz="1800" dirty="0"/>
                    </a:p>
                  </a:txBody>
                  <a:tcPr/>
                </a:tc>
                <a:extLst>
                  <a:ext uri="{0D108BD9-81ED-4DB2-BD59-A6C34878D82A}">
                    <a16:rowId xmlns:a16="http://schemas.microsoft.com/office/drawing/2014/main" val="530712396"/>
                  </a:ext>
                </a:extLst>
              </a:tr>
              <a:tr h="497385">
                <a:tc>
                  <a:txBody>
                    <a:bodyPr/>
                    <a:lstStyle/>
                    <a:p>
                      <a:r>
                        <a:rPr lang="en-US" sz="1800" b="0" i="0" kern="1200" dirty="0" smtClean="0">
                          <a:solidFill>
                            <a:schemeClr val="dk1"/>
                          </a:solidFill>
                          <a:effectLst/>
                          <a:latin typeface="+mn-lt"/>
                          <a:ea typeface="+mn-ea"/>
                          <a:cs typeface="+mn-cs"/>
                        </a:rPr>
                        <a:t>Post-partum </a:t>
                      </a:r>
                      <a:r>
                        <a:rPr lang="en-US" sz="1800" b="0" i="0" kern="1200" dirty="0" err="1" smtClean="0">
                          <a:solidFill>
                            <a:schemeClr val="dk1"/>
                          </a:solidFill>
                          <a:effectLst/>
                          <a:latin typeface="+mn-lt"/>
                          <a:ea typeface="+mn-ea"/>
                          <a:cs typeface="+mn-cs"/>
                        </a:rPr>
                        <a:t>BadgerCare</a:t>
                      </a:r>
                      <a:r>
                        <a:rPr lang="en-US" sz="1800" b="0" i="0" kern="1200" dirty="0" smtClean="0">
                          <a:solidFill>
                            <a:schemeClr val="dk1"/>
                          </a:solidFill>
                          <a:effectLst/>
                          <a:latin typeface="+mn-lt"/>
                          <a:ea typeface="+mn-ea"/>
                          <a:cs typeface="+mn-cs"/>
                        </a:rPr>
                        <a:t> coverage for new moms for 12 months.</a:t>
                      </a:r>
                    </a:p>
                    <a:p>
                      <a:endParaRPr lang="en-US" sz="1800" b="0" dirty="0"/>
                    </a:p>
                  </a:txBody>
                  <a:tcPr>
                    <a:solidFill>
                      <a:srgbClr val="B8DEF1"/>
                    </a:solidFill>
                  </a:tcPr>
                </a:tc>
                <a:extLst>
                  <a:ext uri="{0D108BD9-81ED-4DB2-BD59-A6C34878D82A}">
                    <a16:rowId xmlns:a16="http://schemas.microsoft.com/office/drawing/2014/main" val="2407362093"/>
                  </a:ext>
                </a:extLst>
              </a:tr>
              <a:tr h="891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5.67</a:t>
                      </a:r>
                      <a:r>
                        <a:rPr lang="en-US" sz="1800" kern="1200" baseline="0" dirty="0" smtClean="0">
                          <a:solidFill>
                            <a:schemeClr val="dk1"/>
                          </a:solidFill>
                          <a:effectLst/>
                          <a:latin typeface="+mn-lt"/>
                          <a:ea typeface="+mn-ea"/>
                          <a:cs typeface="+mn-cs"/>
                        </a:rPr>
                        <a:t> million</a:t>
                      </a:r>
                      <a:r>
                        <a:rPr lang="en-US" sz="1800" kern="1200" dirty="0" smtClean="0">
                          <a:solidFill>
                            <a:schemeClr val="dk1"/>
                          </a:solidFill>
                          <a:effectLst/>
                          <a:latin typeface="+mn-lt"/>
                          <a:ea typeface="+mn-ea"/>
                          <a:cs typeface="+mn-cs"/>
                        </a:rPr>
                        <a:t> and 2.0 FTE GPR positions to support grants for maternal and infant mortality prevention, expansion of fetal and infant mortality review teams, a grief and bereavement resource for families who have lost a fetus or infant, and technical assistance.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690976213"/>
                  </a:ext>
                </a:extLst>
              </a:tr>
              <a:tr h="5158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Birth-to-3 eligibility for lead-poisoned children</a:t>
                      </a:r>
                      <a:r>
                        <a:rPr lang="en-US" sz="1800" baseline="0" dirty="0" smtClean="0"/>
                        <a:t> </a:t>
                      </a:r>
                      <a:r>
                        <a:rPr lang="en-US" dirty="0" smtClean="0"/>
                        <a:t>who have a positive blood lead test above 3.5 micrograms per deciliter</a:t>
                      </a:r>
                      <a:endParaRPr lang="en-US" sz="18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t> </a:t>
                      </a:r>
                    </a:p>
                  </a:txBody>
                  <a:tcPr>
                    <a:solidFill>
                      <a:srgbClr val="B8DEF1"/>
                    </a:solidFill>
                  </a:tcPr>
                </a:tc>
                <a:extLst>
                  <a:ext uri="{0D108BD9-81ED-4DB2-BD59-A6C34878D82A}">
                    <a16:rowId xmlns:a16="http://schemas.microsoft.com/office/drawing/2014/main" val="3267136569"/>
                  </a:ext>
                </a:extLst>
              </a:tr>
              <a:tr h="12919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Strengthen Wisconsin’s Paid Family and Medical Leave options by allocating more than $243 million to the creation of a Paid Family and Medical Leave program that would enable workers to be eligible for 12 weeks of leave by 2025. This is a significant step towards improving maternal and child health, as paid leave decreases rates of infant mortality and lowers levels of stress for parents.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smtClean="0"/>
                    </a:p>
                  </a:txBody>
                  <a:tcPr>
                    <a:solidFill>
                      <a:srgbClr val="B8DEF1"/>
                    </a:solidFill>
                  </a:tcPr>
                </a:tc>
                <a:extLst>
                  <a:ext uri="{0D108BD9-81ED-4DB2-BD59-A6C34878D82A}">
                    <a16:rowId xmlns:a16="http://schemas.microsoft.com/office/drawing/2014/main" val="338917979"/>
                  </a:ext>
                </a:extLst>
              </a:tr>
            </a:tbl>
          </a:graphicData>
        </a:graphic>
      </p:graphicFrame>
      <p:sp>
        <p:nvSpPr>
          <p:cNvPr id="8" name="Title 1"/>
          <p:cNvSpPr txBox="1">
            <a:spLocks/>
          </p:cNvSpPr>
          <p:nvPr/>
        </p:nvSpPr>
        <p:spPr>
          <a:xfrm>
            <a:off x="855360" y="264552"/>
            <a:ext cx="10515600" cy="1020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818963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69561" y="115634"/>
            <a:ext cx="11887199" cy="660121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13590109"/>
              </p:ext>
            </p:extLst>
          </p:nvPr>
        </p:nvGraphicFramePr>
        <p:xfrm>
          <a:off x="603255" y="1434166"/>
          <a:ext cx="11019810" cy="4966634"/>
        </p:xfrm>
        <a:graphic>
          <a:graphicData uri="http://schemas.openxmlformats.org/drawingml/2006/table">
            <a:tbl>
              <a:tblPr firstRow="1" bandRow="1">
                <a:tableStyleId>{5C22544A-7EE6-4342-B048-85BDC9FD1C3A}</a:tableStyleId>
              </a:tblPr>
              <a:tblGrid>
                <a:gridCol w="11019810">
                  <a:extLst>
                    <a:ext uri="{9D8B030D-6E8A-4147-A177-3AD203B41FA5}">
                      <a16:colId xmlns:a16="http://schemas.microsoft.com/office/drawing/2014/main" val="1520255915"/>
                    </a:ext>
                  </a:extLst>
                </a:gridCol>
              </a:tblGrid>
              <a:tr h="460589">
                <a:tc>
                  <a:txBody>
                    <a:bodyPr/>
                    <a:lstStyle/>
                    <a:p>
                      <a:r>
                        <a:rPr lang="en-US" sz="1800" dirty="0" smtClean="0"/>
                        <a:t>Gov. Evers’ Proposed 2023-25 State Budget</a:t>
                      </a:r>
                      <a:endParaRPr lang="en-US" sz="1800" dirty="0"/>
                    </a:p>
                  </a:txBody>
                  <a:tcPr/>
                </a:tc>
                <a:extLst>
                  <a:ext uri="{0D108BD9-81ED-4DB2-BD59-A6C34878D82A}">
                    <a16:rowId xmlns:a16="http://schemas.microsoft.com/office/drawing/2014/main" val="530712396"/>
                  </a:ext>
                </a:extLst>
              </a:tr>
              <a:tr h="655971">
                <a:tc>
                  <a:txBody>
                    <a:bodyPr/>
                    <a:lstStyle/>
                    <a:p>
                      <a:pPr fontAlgn="t"/>
                      <a:r>
                        <a:rPr lang="en-US" b="1" dirty="0" smtClean="0"/>
                        <a:t>Expand home visiting services to approximately 24 additional counties and Tribes.</a:t>
                      </a:r>
                    </a:p>
                    <a:p>
                      <a:pPr fontAlgn="t"/>
                      <a:endParaRPr lang="en-US" dirty="0" smtClean="0"/>
                    </a:p>
                  </a:txBody>
                  <a:tcPr>
                    <a:solidFill>
                      <a:srgbClr val="B8DEF1"/>
                    </a:solidFill>
                  </a:tcPr>
                </a:tc>
                <a:extLst>
                  <a:ext uri="{0D108BD9-81ED-4DB2-BD59-A6C34878D82A}">
                    <a16:rowId xmlns:a16="http://schemas.microsoft.com/office/drawing/2014/main" val="2407362093"/>
                  </a:ext>
                </a:extLst>
              </a:tr>
              <a:tr h="149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Create a Medicaid community health benefit that invests $25,500,000 all funds over the biennium for nonmedical services to reduce and prevent health disparities.  Services include housing referrals, nutritional mentoring, stress management, and other services that would positively impact an individual’s economic and social condition. This provision will help to remove barriers to healthy pregnancies.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690976213"/>
                  </a:ext>
                </a:extLst>
              </a:tr>
              <a:tr h="655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Remove sales tax for </a:t>
                      </a:r>
                      <a:r>
                        <a:rPr lang="en-US" dirty="0" err="1" smtClean="0"/>
                        <a:t>breastpump</a:t>
                      </a:r>
                      <a:r>
                        <a:rPr lang="en-US" dirty="0" smtClean="0"/>
                        <a:t> equipment</a:t>
                      </a:r>
                      <a:r>
                        <a:rPr lang="en-US" sz="1800" b="0" i="0" kern="1200" dirty="0" smtClean="0">
                          <a:solidFill>
                            <a:schemeClr val="dk1"/>
                          </a:solidFill>
                          <a:effectLst/>
                          <a:latin typeface="+mn-lt"/>
                          <a:ea typeface="+mn-ea"/>
                          <a:cs typeface="+mn-cs"/>
                        </a:rPr>
                        <a:t>.</a:t>
                      </a:r>
                    </a:p>
                    <a:p>
                      <a:endParaRPr lang="en-US" sz="1800" b="0" dirty="0"/>
                    </a:p>
                  </a:txBody>
                  <a:tcPr>
                    <a:solidFill>
                      <a:srgbClr val="B8DEF1"/>
                    </a:solidFill>
                  </a:tcPr>
                </a:tc>
                <a:extLst>
                  <a:ext uri="{0D108BD9-81ED-4DB2-BD59-A6C34878D82A}">
                    <a16:rowId xmlns:a16="http://schemas.microsoft.com/office/drawing/2014/main" val="3854140737"/>
                  </a:ext>
                </a:extLst>
              </a:tr>
              <a:tr h="476510">
                <a:tc>
                  <a:txBody>
                    <a:bodyPr/>
                    <a:lstStyle/>
                    <a:p>
                      <a:r>
                        <a:rPr lang="en-US" dirty="0" err="1" smtClean="0"/>
                        <a:t>BadgerCare</a:t>
                      </a:r>
                      <a:r>
                        <a:rPr lang="en-US" dirty="0" smtClean="0"/>
                        <a:t> coverage</a:t>
                      </a:r>
                      <a:r>
                        <a:rPr lang="en-US" baseline="0" dirty="0" smtClean="0"/>
                        <a:t> for Doulas.</a:t>
                      </a:r>
                      <a:endParaRPr lang="en-US" dirty="0" smtClean="0"/>
                    </a:p>
                  </a:txBody>
                  <a:tcPr>
                    <a:solidFill>
                      <a:srgbClr val="B8DEF1"/>
                    </a:solidFill>
                  </a:tcPr>
                </a:tc>
                <a:extLst>
                  <a:ext uri="{0D108BD9-81ED-4DB2-BD59-A6C34878D82A}">
                    <a16:rowId xmlns:a16="http://schemas.microsoft.com/office/drawing/2014/main" val="1402980720"/>
                  </a:ext>
                </a:extLst>
              </a:tr>
              <a:tr h="1218231">
                <a:tc>
                  <a:txBody>
                    <a:bodyPr/>
                    <a:lstStyle/>
                    <a:p>
                      <a:r>
                        <a:rPr lang="en-US" dirty="0" smtClean="0"/>
                        <a:t>$200</a:t>
                      </a:r>
                      <a:r>
                        <a:rPr lang="en-US" baseline="0" dirty="0" smtClean="0"/>
                        <a:t> million GPR for </a:t>
                      </a:r>
                      <a:r>
                        <a:rPr lang="en-US" dirty="0" smtClean="0"/>
                        <a:t>Safe Drinking Water Loan Program for the replacement of lead service lines.</a:t>
                      </a:r>
                      <a:br>
                        <a:rPr lang="en-US" dirty="0" smtClean="0"/>
                      </a:br>
                      <a:r>
                        <a:rPr lang="en-US" dirty="0" smtClean="0"/>
                        <a:t> </a:t>
                      </a:r>
                    </a:p>
                    <a:p>
                      <a:r>
                        <a:rPr lang="en-US" dirty="0" smtClean="0"/>
                        <a:t>Gov.</a:t>
                      </a:r>
                      <a:r>
                        <a:rPr lang="en-US" baseline="0" dirty="0" smtClean="0"/>
                        <a:t> Evers</a:t>
                      </a:r>
                      <a:r>
                        <a:rPr lang="en-US" dirty="0" smtClean="0"/>
                        <a:t> also recommends authorizing an additional $372 million in revenue bonds to fund the state match requirements and additional loans in the Safe Drinking Water Loan Program and Clean Water Fund Program.</a:t>
                      </a:r>
                    </a:p>
                  </a:txBody>
                  <a:tcPr>
                    <a:solidFill>
                      <a:srgbClr val="B8DEF1"/>
                    </a:solidFill>
                  </a:tcPr>
                </a:tc>
                <a:extLst>
                  <a:ext uri="{0D108BD9-81ED-4DB2-BD59-A6C34878D82A}">
                    <a16:rowId xmlns:a16="http://schemas.microsoft.com/office/drawing/2014/main" val="460100384"/>
                  </a:ext>
                </a:extLst>
              </a:tr>
            </a:tbl>
          </a:graphicData>
        </a:graphic>
      </p:graphicFrame>
      <p:sp>
        <p:nvSpPr>
          <p:cNvPr id="8" name="Title 1"/>
          <p:cNvSpPr txBox="1">
            <a:spLocks/>
          </p:cNvSpPr>
          <p:nvPr/>
        </p:nvSpPr>
        <p:spPr>
          <a:xfrm>
            <a:off x="855360" y="264552"/>
            <a:ext cx="10515600" cy="1020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50595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0312" y="125259"/>
            <a:ext cx="11887199" cy="6601217"/>
          </a:xfrm>
          <a:prstGeom prst="rect">
            <a:avLst/>
          </a:prstGeom>
        </p:spPr>
      </p:pic>
      <p:pic>
        <p:nvPicPr>
          <p:cNvPr id="5" name="Content Placeholder 4"/>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5385" r="4507"/>
          <a:stretch/>
        </p:blipFill>
        <p:spPr>
          <a:xfrm>
            <a:off x="5284799" y="1325527"/>
            <a:ext cx="6712967" cy="4570436"/>
          </a:xfrm>
        </p:spPr>
      </p:pic>
      <p:sp>
        <p:nvSpPr>
          <p:cNvPr id="4" name="Content Placeholder 3"/>
          <p:cNvSpPr>
            <a:spLocks noGrp="1"/>
          </p:cNvSpPr>
          <p:nvPr>
            <p:ph sz="half" idx="2"/>
          </p:nvPr>
        </p:nvSpPr>
        <p:spPr>
          <a:xfrm>
            <a:off x="426720" y="1744352"/>
            <a:ext cx="4598051" cy="3891670"/>
          </a:xfrm>
        </p:spPr>
        <p:txBody>
          <a:bodyPr>
            <a:normAutofit/>
          </a:bodyPr>
          <a:lstStyle/>
          <a:p>
            <a:r>
              <a:rPr lang="en-US" sz="2000" dirty="0" smtClean="0"/>
              <a:t>Lead </a:t>
            </a:r>
            <a:r>
              <a:rPr lang="en-US" sz="2000" dirty="0"/>
              <a:t>pipes like </a:t>
            </a:r>
            <a:r>
              <a:rPr lang="en-US" sz="2000" dirty="0" smtClean="0"/>
              <a:t>the </a:t>
            </a:r>
            <a:r>
              <a:rPr lang="en-US" sz="2000" dirty="0"/>
              <a:t>ones in Flint </a:t>
            </a:r>
            <a:r>
              <a:rPr lang="en-US" sz="2000" dirty="0" smtClean="0"/>
              <a:t>threaten 70,000 residences in Milwaukee, </a:t>
            </a:r>
            <a:r>
              <a:rPr lang="en-US" sz="2000" dirty="0"/>
              <a:t>10,000 in Racine, 8,000 in West Allis, 6,500 in Manitowoc, 7,000 in Kenosha, almost 2,000 in Green Bay and 3,000 in Shorewood. </a:t>
            </a:r>
          </a:p>
          <a:p>
            <a:r>
              <a:rPr lang="en-US" sz="2000" dirty="0"/>
              <a:t>In fact, the children in the Cities of Milwaukee (8.6%) and Watertown (8.4%), Racine and Menasha have a greater incidence of lead poisoning than the Flint children (4.9%), as do our the counties of Buffalo, Green Lake, Pepin, Richland and Rock.</a:t>
            </a:r>
          </a:p>
          <a:p>
            <a:endParaRPr lang="en-US" dirty="0"/>
          </a:p>
        </p:txBody>
      </p:sp>
      <p:sp>
        <p:nvSpPr>
          <p:cNvPr id="7" name="Title 1"/>
          <p:cNvSpPr>
            <a:spLocks noGrp="1"/>
          </p:cNvSpPr>
          <p:nvPr>
            <p:ph type="title"/>
          </p:nvPr>
        </p:nvSpPr>
        <p:spPr>
          <a:xfrm>
            <a:off x="836111" y="152518"/>
            <a:ext cx="10515600" cy="1564576"/>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 LEAD</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60161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9127" y="137786"/>
            <a:ext cx="11924777" cy="661374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76251134"/>
              </p:ext>
            </p:extLst>
          </p:nvPr>
        </p:nvGraphicFramePr>
        <p:xfrm>
          <a:off x="1219200" y="2208857"/>
          <a:ext cx="9979378" cy="3770829"/>
        </p:xfrm>
        <a:graphic>
          <a:graphicData uri="http://schemas.openxmlformats.org/drawingml/2006/table">
            <a:tbl>
              <a:tblPr firstRow="1" bandRow="1">
                <a:tableStyleId>{5C22544A-7EE6-4342-B048-85BDC9FD1C3A}</a:tableStyleId>
              </a:tblPr>
              <a:tblGrid>
                <a:gridCol w="9979378">
                  <a:extLst>
                    <a:ext uri="{9D8B030D-6E8A-4147-A177-3AD203B41FA5}">
                      <a16:colId xmlns:a16="http://schemas.microsoft.com/office/drawing/2014/main" val="2384223681"/>
                    </a:ext>
                  </a:extLst>
                </a:gridCol>
              </a:tblGrid>
              <a:tr h="414314">
                <a:tc>
                  <a:txBody>
                    <a:bodyPr/>
                    <a:lstStyle/>
                    <a:p>
                      <a:r>
                        <a:rPr lang="en-US" sz="2200" dirty="0" smtClean="0"/>
                        <a:t>Where</a:t>
                      </a:r>
                      <a:r>
                        <a:rPr lang="en-US" sz="2200" baseline="0" dirty="0" smtClean="0"/>
                        <a:t> Wisconsin is Currently</a:t>
                      </a:r>
                      <a:endParaRPr lang="en-US" sz="2200" dirty="0"/>
                    </a:p>
                  </a:txBody>
                  <a:tcPr/>
                </a:tc>
                <a:extLst>
                  <a:ext uri="{0D108BD9-81ED-4DB2-BD59-A6C34878D82A}">
                    <a16:rowId xmlns:a16="http://schemas.microsoft.com/office/drawing/2014/main" val="4087186864"/>
                  </a:ext>
                </a:extLst>
              </a:tr>
              <a:tr h="33441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effectLst/>
                          <a:latin typeface="+mn-lt"/>
                          <a:ea typeface="+mn-ea"/>
                          <a:cs typeface="+mn-cs"/>
                        </a:rPr>
                        <a:t>The CDC reports that in 2018, 6.8% of non-Hispanic white adults in Wisconsin were diagnosed with diabetes, compared to 12.5% of Black adults and 12.3% of Hispanics.</a:t>
                      </a:r>
                    </a:p>
                    <a:p>
                      <a:endParaRPr lang="en-US" sz="2200" kern="1200" baseline="0" dirty="0" smtClean="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effectLst/>
                          <a:latin typeface="+mn-lt"/>
                          <a:ea typeface="+mn-ea"/>
                          <a:cs typeface="+mn-cs"/>
                        </a:rPr>
                        <a:t>In Wisconsin, Black women are </a:t>
                      </a:r>
                      <a:r>
                        <a:rPr lang="en-US" sz="2200" b="1" kern="1200" baseline="0" dirty="0" smtClean="0">
                          <a:solidFill>
                            <a:schemeClr val="dk1"/>
                          </a:solidFill>
                          <a:effectLst/>
                          <a:latin typeface="+mn-lt"/>
                          <a:ea typeface="+mn-ea"/>
                          <a:cs typeface="+mn-cs"/>
                        </a:rPr>
                        <a:t>7x as likely</a:t>
                      </a:r>
                      <a:r>
                        <a:rPr lang="en-US" sz="2200" kern="1200" baseline="0" dirty="0" smtClean="0">
                          <a:solidFill>
                            <a:schemeClr val="dk1"/>
                          </a:solidFill>
                          <a:effectLst/>
                          <a:latin typeface="+mn-lt"/>
                          <a:ea typeface="+mn-ea"/>
                          <a:cs typeface="+mn-cs"/>
                        </a:rPr>
                        <a:t> as White women to die from a premature stroke (before age 65), and Black men are at </a:t>
                      </a:r>
                      <a:r>
                        <a:rPr lang="en-US" sz="2200" b="1" kern="1200" baseline="0" dirty="0" smtClean="0">
                          <a:solidFill>
                            <a:schemeClr val="dk1"/>
                          </a:solidFill>
                          <a:effectLst/>
                          <a:latin typeface="+mn-lt"/>
                          <a:ea typeface="+mn-ea"/>
                          <a:cs typeface="+mn-cs"/>
                        </a:rPr>
                        <a:t>4x the risk </a:t>
                      </a:r>
                      <a:r>
                        <a:rPr lang="en-US" sz="2200" b="0" kern="1200" baseline="0" dirty="0" smtClean="0">
                          <a:solidFill>
                            <a:schemeClr val="dk1"/>
                          </a:solidFill>
                          <a:effectLst/>
                          <a:latin typeface="+mn-lt"/>
                          <a:ea typeface="+mn-ea"/>
                          <a:cs typeface="+mn-cs"/>
                        </a:rPr>
                        <a:t>of White men to die from a premature stroke. </a:t>
                      </a:r>
                      <a:br>
                        <a:rPr lang="en-US" sz="2200" b="0" kern="1200" baseline="0" dirty="0" smtClean="0">
                          <a:solidFill>
                            <a:schemeClr val="dk1"/>
                          </a:solidFill>
                          <a:effectLst/>
                          <a:latin typeface="+mn-lt"/>
                          <a:ea typeface="+mn-ea"/>
                          <a:cs typeface="+mn-cs"/>
                        </a:rPr>
                      </a:br>
                      <a:r>
                        <a:rPr lang="en-US" sz="2200" b="0" kern="1200" baseline="0" dirty="0" smtClean="0">
                          <a:solidFill>
                            <a:schemeClr val="dk1"/>
                          </a:solidFill>
                          <a:effectLst/>
                          <a:latin typeface="+mn-lt"/>
                          <a:ea typeface="+mn-ea"/>
                          <a:cs typeface="+mn-cs"/>
                        </a:rPr>
                        <a:t/>
                      </a:r>
                      <a:br>
                        <a:rPr lang="en-US" sz="2200" b="0" kern="1200" baseline="0" dirty="0" smtClean="0">
                          <a:solidFill>
                            <a:schemeClr val="dk1"/>
                          </a:solidFill>
                          <a:effectLst/>
                          <a:latin typeface="+mn-lt"/>
                          <a:ea typeface="+mn-ea"/>
                          <a:cs typeface="+mn-cs"/>
                        </a:rPr>
                      </a:br>
                      <a:r>
                        <a:rPr lang="en-US" sz="2200" kern="1200" dirty="0" smtClean="0">
                          <a:solidFill>
                            <a:schemeClr val="dk1"/>
                          </a:solidFill>
                          <a:effectLst/>
                          <a:latin typeface="+mn-lt"/>
                          <a:ea typeface="+mn-ea"/>
                          <a:cs typeface="+mn-cs"/>
                        </a:rPr>
                        <a:t>CDC data compiled by the Kaiser Family Foundation indicates that </a:t>
                      </a:r>
                      <a:r>
                        <a:rPr lang="en-US" sz="2200" b="1" kern="1200" dirty="0" smtClean="0">
                          <a:solidFill>
                            <a:schemeClr val="dk1"/>
                          </a:solidFill>
                          <a:effectLst/>
                          <a:latin typeface="+mn-lt"/>
                          <a:ea typeface="+mn-ea"/>
                          <a:cs typeface="+mn-cs"/>
                        </a:rPr>
                        <a:t>Wisconsin has the third-highest racial disparity in the rates of death by stroke in the country.</a:t>
                      </a:r>
                      <a:endParaRPr lang="en-US" sz="2200" kern="1200" dirty="0" smtClean="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3254023120"/>
                  </a:ext>
                </a:extLst>
              </a:tr>
            </a:tbl>
          </a:graphicData>
        </a:graphic>
      </p:graphicFrame>
      <p:sp>
        <p:nvSpPr>
          <p:cNvPr id="7" name="Title 1"/>
          <p:cNvSpPr txBox="1">
            <a:spLocks/>
          </p:cNvSpPr>
          <p:nvPr/>
        </p:nvSpPr>
        <p:spPr>
          <a:xfrm>
            <a:off x="1102769" y="510540"/>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a:t>
            </a:r>
          </a:p>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CHRONIC ILLNESS</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79517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450" t="12698" r="1450" b="-12698"/>
          <a:stretch/>
        </p:blipFill>
        <p:spPr>
          <a:xfrm>
            <a:off x="5659120" y="1568768"/>
            <a:ext cx="5892800" cy="5527242"/>
          </a:xfrm>
          <a:prstGeom prst="rect">
            <a:avLst/>
          </a:prstGeom>
        </p:spPr>
      </p:pic>
      <p:sp>
        <p:nvSpPr>
          <p:cNvPr id="6" name="Title 1"/>
          <p:cNvSpPr>
            <a:spLocks noGrp="1"/>
          </p:cNvSpPr>
          <p:nvPr>
            <p:ph type="title"/>
          </p:nvPr>
        </p:nvSpPr>
        <p:spPr>
          <a:xfrm>
            <a:off x="591255" y="243205"/>
            <a:ext cx="11060289" cy="1325563"/>
          </a:xfrm>
        </p:spPr>
        <p:txBody>
          <a:bodyPr>
            <a:noAutofit/>
          </a:bodyPr>
          <a:lstStyle/>
          <a:p>
            <a:pPr algn="ctr"/>
            <a:r>
              <a:rPr lang="en-US" sz="4800" b="1" dirty="0" smtClean="0">
                <a:solidFill>
                  <a:srgbClr val="002974"/>
                </a:solidFill>
                <a:latin typeface="Microsoft Sans Serif" panose="020B0604020202020204" pitchFamily="34" charset="0"/>
                <a:ea typeface="Microsoft Sans Serif" panose="020B0604020202020204" pitchFamily="34" charset="0"/>
                <a:cs typeface="Microsoft Sans Serif" panose="020B0604020202020204" pitchFamily="34" charset="0"/>
              </a:rPr>
              <a:t>SOCIAL DETERMINANTS OF HEALTH</a:t>
            </a:r>
            <a:endParaRPr lang="en-US" sz="4800" b="1" dirty="0">
              <a:solidFill>
                <a:srgbClr val="00297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Rectangle 2"/>
          <p:cNvSpPr/>
          <p:nvPr/>
        </p:nvSpPr>
        <p:spPr>
          <a:xfrm>
            <a:off x="162560" y="121921"/>
            <a:ext cx="11917680" cy="6614160"/>
          </a:xfrm>
          <a:prstGeom prst="rect">
            <a:avLst/>
          </a:prstGeom>
          <a:noFill/>
          <a:ln w="63500">
            <a:solidFill>
              <a:srgbClr val="FAD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37815794"/>
              </p:ext>
            </p:extLst>
          </p:nvPr>
        </p:nvGraphicFramePr>
        <p:xfrm>
          <a:off x="896020" y="2005013"/>
          <a:ext cx="4353313" cy="3656377"/>
        </p:xfrm>
        <a:graphic>
          <a:graphicData uri="http://schemas.openxmlformats.org/drawingml/2006/table">
            <a:tbl>
              <a:tblPr firstRow="1" bandRow="1">
                <a:tableStyleId>{5C22544A-7EE6-4342-B048-85BDC9FD1C3A}</a:tableStyleId>
              </a:tblPr>
              <a:tblGrid>
                <a:gridCol w="4353313">
                  <a:extLst>
                    <a:ext uri="{9D8B030D-6E8A-4147-A177-3AD203B41FA5}">
                      <a16:colId xmlns:a16="http://schemas.microsoft.com/office/drawing/2014/main" val="2384223681"/>
                    </a:ext>
                  </a:extLst>
                </a:gridCol>
              </a:tblGrid>
              <a:tr h="440254">
                <a:tc>
                  <a:txBody>
                    <a:bodyPr/>
                    <a:lstStyle/>
                    <a:p>
                      <a:r>
                        <a:rPr lang="en-US" sz="2400" dirty="0" smtClean="0"/>
                        <a:t>Where</a:t>
                      </a:r>
                      <a:r>
                        <a:rPr lang="en-US" sz="2400" baseline="0" dirty="0" smtClean="0"/>
                        <a:t> Wisconsin is Currently</a:t>
                      </a:r>
                      <a:endParaRPr lang="en-US" sz="2400" dirty="0"/>
                    </a:p>
                  </a:txBody>
                  <a:tcPr/>
                </a:tc>
                <a:extLst>
                  <a:ext uri="{0D108BD9-81ED-4DB2-BD59-A6C34878D82A}">
                    <a16:rowId xmlns:a16="http://schemas.microsoft.com/office/drawing/2014/main" val="4087186864"/>
                  </a:ext>
                </a:extLst>
              </a:tr>
              <a:tr h="319917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smtClean="0">
                          <a:solidFill>
                            <a:schemeClr val="dk1"/>
                          </a:solidFill>
                          <a:effectLst/>
                          <a:latin typeface="Trebuchet MS" panose="020B0603020202020204" pitchFamily="34" charset="0"/>
                          <a:ea typeface="+mn-ea"/>
                          <a:cs typeface="+mn-cs"/>
                        </a:rPr>
                        <a:t>All</a:t>
                      </a:r>
                      <a:r>
                        <a:rPr lang="en-US" sz="2400" b="0" kern="1200" baseline="0" dirty="0" smtClean="0">
                          <a:solidFill>
                            <a:schemeClr val="dk1"/>
                          </a:solidFill>
                          <a:effectLst/>
                          <a:latin typeface="Trebuchet MS" panose="020B0603020202020204" pitchFamily="34" charset="0"/>
                          <a:ea typeface="+mn-ea"/>
                          <a:cs typeface="+mn-cs"/>
                        </a:rPr>
                        <a:t> of the data that we will be discussing next are the result of many factors known as the social determinants of health. This includes social and economic disparities, lack of access and quality care, environmental quality, etc. </a:t>
                      </a:r>
                    </a:p>
                  </a:txBody>
                  <a:tcPr>
                    <a:solidFill>
                      <a:srgbClr val="B8DEF1"/>
                    </a:solidFill>
                  </a:tcPr>
                </a:tc>
                <a:extLst>
                  <a:ext uri="{0D108BD9-81ED-4DB2-BD59-A6C34878D82A}">
                    <a16:rowId xmlns:a16="http://schemas.microsoft.com/office/drawing/2014/main" val="3254023120"/>
                  </a:ext>
                </a:extLst>
              </a:tr>
            </a:tbl>
          </a:graphicData>
        </a:graphic>
      </p:graphicFrame>
    </p:spTree>
    <p:extLst>
      <p:ext uri="{BB962C8B-B14F-4D97-AF65-F5344CB8AC3E}">
        <p14:creationId xmlns:p14="http://schemas.microsoft.com/office/powerpoint/2010/main" val="1860652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0312" y="125259"/>
            <a:ext cx="11899726" cy="6601217"/>
          </a:xfrm>
          <a:prstGeom prst="rect">
            <a:avLst/>
          </a:prstGeom>
        </p:spPr>
      </p:pic>
      <p:sp>
        <p:nvSpPr>
          <p:cNvPr id="4" name="Rectangle 3"/>
          <p:cNvSpPr/>
          <p:nvPr/>
        </p:nvSpPr>
        <p:spPr>
          <a:xfrm>
            <a:off x="464316" y="2203694"/>
            <a:ext cx="11323528" cy="707886"/>
          </a:xfrm>
          <a:prstGeom prst="rect">
            <a:avLst/>
          </a:prstGeom>
        </p:spPr>
        <p:txBody>
          <a:bodyPr wrap="square">
            <a:spAutoFit/>
          </a:bodyPr>
          <a:lstStyle/>
          <a:p>
            <a:pPr algn="ctr"/>
            <a:r>
              <a:rPr lang="en-US" sz="2000" i="1" dirty="0">
                <a:solidFill>
                  <a:schemeClr val="dk1"/>
                </a:solidFill>
              </a:rPr>
              <a:t>Wisconsin state death records indicate that White residents </a:t>
            </a:r>
            <a:endParaRPr lang="en-US" sz="2000" i="1" dirty="0" smtClean="0">
              <a:solidFill>
                <a:schemeClr val="dk1"/>
              </a:solidFill>
            </a:endParaRPr>
          </a:p>
          <a:p>
            <a:pPr algn="ctr"/>
            <a:r>
              <a:rPr lang="en-US" sz="2000" i="1" dirty="0" smtClean="0">
                <a:solidFill>
                  <a:schemeClr val="dk1"/>
                </a:solidFill>
              </a:rPr>
              <a:t>live </a:t>
            </a:r>
            <a:r>
              <a:rPr lang="en-US" sz="2000" i="1" dirty="0">
                <a:solidFill>
                  <a:schemeClr val="dk1"/>
                </a:solidFill>
              </a:rPr>
              <a:t>an average </a:t>
            </a:r>
            <a:r>
              <a:rPr lang="en-US" sz="2000" b="1" i="1" dirty="0">
                <a:solidFill>
                  <a:schemeClr val="dk1"/>
                </a:solidFill>
              </a:rPr>
              <a:t>of 15 years longer </a:t>
            </a:r>
            <a:r>
              <a:rPr lang="en-US" sz="2000" i="1" dirty="0">
                <a:solidFill>
                  <a:schemeClr val="dk1"/>
                </a:solidFill>
              </a:rPr>
              <a:t>than Black residents</a:t>
            </a:r>
            <a:r>
              <a:rPr lang="en-US" sz="2000" i="1" dirty="0" smtClean="0">
                <a:solidFill>
                  <a:schemeClr val="dk1"/>
                </a:solidFill>
              </a:rPr>
              <a:t>.</a:t>
            </a:r>
          </a:p>
        </p:txBody>
      </p:sp>
      <p:graphicFrame>
        <p:nvGraphicFramePr>
          <p:cNvPr id="3" name="Table 2"/>
          <p:cNvGraphicFramePr>
            <a:graphicFrameLocks noGrp="1"/>
          </p:cNvGraphicFramePr>
          <p:nvPr>
            <p:extLst>
              <p:ext uri="{D42A27DB-BD31-4B8C-83A1-F6EECF244321}">
                <p14:modId xmlns:p14="http://schemas.microsoft.com/office/powerpoint/2010/main" val="3496282391"/>
              </p:ext>
            </p:extLst>
          </p:nvPr>
        </p:nvGraphicFramePr>
        <p:xfrm>
          <a:off x="1980800" y="3096733"/>
          <a:ext cx="8290560" cy="2560320"/>
        </p:xfrm>
        <a:graphic>
          <a:graphicData uri="http://schemas.openxmlformats.org/drawingml/2006/table">
            <a:tbl>
              <a:tblPr firstRow="1" bandRow="1">
                <a:tableStyleId>{5C22544A-7EE6-4342-B048-85BDC9FD1C3A}</a:tableStyleId>
              </a:tblPr>
              <a:tblGrid>
                <a:gridCol w="4145280">
                  <a:extLst>
                    <a:ext uri="{9D8B030D-6E8A-4147-A177-3AD203B41FA5}">
                      <a16:colId xmlns:a16="http://schemas.microsoft.com/office/drawing/2014/main" val="1999896902"/>
                    </a:ext>
                  </a:extLst>
                </a:gridCol>
                <a:gridCol w="4145280">
                  <a:extLst>
                    <a:ext uri="{9D8B030D-6E8A-4147-A177-3AD203B41FA5}">
                      <a16:colId xmlns:a16="http://schemas.microsoft.com/office/drawing/2014/main" val="939931814"/>
                    </a:ext>
                  </a:extLst>
                </a:gridCol>
              </a:tblGrid>
              <a:tr h="370840">
                <a:tc gridSpan="2">
                  <a:txBody>
                    <a:bodyPr/>
                    <a:lstStyle/>
                    <a:p>
                      <a:r>
                        <a:rPr lang="en-US" sz="2200" b="1" dirty="0" smtClean="0">
                          <a:ea typeface="Calibri" panose="020F0502020204030204" pitchFamily="34" charset="0"/>
                          <a:cs typeface="Times New Roman" panose="02020603050405020304" pitchFamily="18" charset="0"/>
                        </a:rPr>
                        <a:t>Disparities in Life Expectancy at Birth in Wisconsin by Race, 2018:</a:t>
                      </a:r>
                      <a:endParaRPr lang="en-US" sz="2200" b="1" dirty="0">
                        <a:ea typeface="Calibri" panose="020F0502020204030204" pitchFamily="34"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4226631301"/>
                  </a:ext>
                </a:extLst>
              </a:tr>
              <a:tr h="370840">
                <a:tc>
                  <a:txBody>
                    <a:bodyPr/>
                    <a:lstStyle/>
                    <a:p>
                      <a:r>
                        <a:rPr lang="en-US" sz="2200" b="0" dirty="0" smtClean="0">
                          <a:ea typeface="Calibri" panose="020F0502020204030204" pitchFamily="34" charset="0"/>
                          <a:cs typeface="Times New Roman" panose="02020603050405020304" pitchFamily="18" charset="0"/>
                        </a:rPr>
                        <a:t>White</a:t>
                      </a:r>
                      <a:endParaRPr lang="en-US" sz="2200" b="0" dirty="0"/>
                    </a:p>
                  </a:txBody>
                  <a:tcPr>
                    <a:solidFill>
                      <a:srgbClr val="B8DEF1"/>
                    </a:solidFill>
                  </a:tcPr>
                </a:tc>
                <a:tc>
                  <a:txBody>
                    <a:bodyPr/>
                    <a:lstStyle/>
                    <a:p>
                      <a:r>
                        <a:rPr lang="en-US" sz="2200" b="0" dirty="0" smtClean="0"/>
                        <a:t>Age 76</a:t>
                      </a:r>
                      <a:endParaRPr lang="en-US" sz="2200" b="0" dirty="0"/>
                    </a:p>
                  </a:txBody>
                  <a:tcPr>
                    <a:solidFill>
                      <a:srgbClr val="B8DEF1"/>
                    </a:solidFill>
                  </a:tcPr>
                </a:tc>
                <a:extLst>
                  <a:ext uri="{0D108BD9-81ED-4DB2-BD59-A6C34878D82A}">
                    <a16:rowId xmlns:a16="http://schemas.microsoft.com/office/drawing/2014/main" val="533874706"/>
                  </a:ext>
                </a:extLst>
              </a:tr>
              <a:tr h="370840">
                <a:tc>
                  <a:txBody>
                    <a:bodyPr/>
                    <a:lstStyle/>
                    <a:p>
                      <a:r>
                        <a:rPr lang="en-US" sz="2200" b="0" dirty="0" smtClean="0"/>
                        <a:t>Asian American</a:t>
                      </a:r>
                      <a:endParaRPr lang="en-US" sz="2200" b="0" dirty="0"/>
                    </a:p>
                  </a:txBody>
                  <a:tcPr>
                    <a:solidFill>
                      <a:srgbClr val="B8DEF1"/>
                    </a:solidFill>
                  </a:tcPr>
                </a:tc>
                <a:tc>
                  <a:txBody>
                    <a:bodyPr/>
                    <a:lstStyle/>
                    <a:p>
                      <a:r>
                        <a:rPr lang="en-US" sz="2200" b="0" dirty="0" smtClean="0"/>
                        <a:t>Age 65</a:t>
                      </a:r>
                      <a:endParaRPr lang="en-US" sz="2200" b="0" dirty="0"/>
                    </a:p>
                  </a:txBody>
                  <a:tcPr>
                    <a:solidFill>
                      <a:srgbClr val="B8DEF1"/>
                    </a:solidFill>
                  </a:tcPr>
                </a:tc>
                <a:extLst>
                  <a:ext uri="{0D108BD9-81ED-4DB2-BD59-A6C34878D82A}">
                    <a16:rowId xmlns:a16="http://schemas.microsoft.com/office/drawing/2014/main" val="1920713586"/>
                  </a:ext>
                </a:extLst>
              </a:tr>
              <a:tr h="370840">
                <a:tc>
                  <a:txBody>
                    <a:bodyPr/>
                    <a:lstStyle/>
                    <a:p>
                      <a:r>
                        <a:rPr lang="en-US" sz="2200" b="0" dirty="0" smtClean="0"/>
                        <a:t>Native</a:t>
                      </a:r>
                      <a:r>
                        <a:rPr lang="en-US" sz="2200" b="0" baseline="0" dirty="0" smtClean="0"/>
                        <a:t> American</a:t>
                      </a:r>
                      <a:endParaRPr lang="en-US" sz="2200" b="0" dirty="0"/>
                    </a:p>
                  </a:txBody>
                  <a:tcPr>
                    <a:solidFill>
                      <a:srgbClr val="B8DEF1"/>
                    </a:solidFill>
                  </a:tcPr>
                </a:tc>
                <a:tc>
                  <a:txBody>
                    <a:bodyPr/>
                    <a:lstStyle/>
                    <a:p>
                      <a:r>
                        <a:rPr lang="en-US" sz="2200" b="0" dirty="0" smtClean="0"/>
                        <a:t>Age</a:t>
                      </a:r>
                      <a:r>
                        <a:rPr lang="en-US" sz="2200" b="0" baseline="0" dirty="0" smtClean="0"/>
                        <a:t> 62</a:t>
                      </a:r>
                      <a:endParaRPr lang="en-US" sz="2200" b="0" dirty="0"/>
                    </a:p>
                  </a:txBody>
                  <a:tcPr>
                    <a:solidFill>
                      <a:srgbClr val="B8DEF1"/>
                    </a:solidFill>
                  </a:tcPr>
                </a:tc>
                <a:extLst>
                  <a:ext uri="{0D108BD9-81ED-4DB2-BD59-A6C34878D82A}">
                    <a16:rowId xmlns:a16="http://schemas.microsoft.com/office/drawing/2014/main" val="2404386047"/>
                  </a:ext>
                </a:extLst>
              </a:tr>
              <a:tr h="370840">
                <a:tc>
                  <a:txBody>
                    <a:bodyPr/>
                    <a:lstStyle/>
                    <a:p>
                      <a:r>
                        <a:rPr lang="en-US" sz="2200" b="0" dirty="0" smtClean="0"/>
                        <a:t>Black </a:t>
                      </a:r>
                      <a:endParaRPr lang="en-US" sz="2200" b="0" dirty="0"/>
                    </a:p>
                  </a:txBody>
                  <a:tcPr>
                    <a:solidFill>
                      <a:srgbClr val="B8DEF1"/>
                    </a:solidFill>
                  </a:tcPr>
                </a:tc>
                <a:tc>
                  <a:txBody>
                    <a:bodyPr/>
                    <a:lstStyle/>
                    <a:p>
                      <a:r>
                        <a:rPr lang="en-US" sz="2200" b="0" dirty="0" smtClean="0"/>
                        <a:t>Age 61</a:t>
                      </a:r>
                    </a:p>
                  </a:txBody>
                  <a:tcPr>
                    <a:solidFill>
                      <a:srgbClr val="B8DEF1"/>
                    </a:solidFill>
                  </a:tcPr>
                </a:tc>
                <a:extLst>
                  <a:ext uri="{0D108BD9-81ED-4DB2-BD59-A6C34878D82A}">
                    <a16:rowId xmlns:a16="http://schemas.microsoft.com/office/drawing/2014/main" val="878378661"/>
                  </a:ext>
                </a:extLst>
              </a:tr>
              <a:tr h="370840">
                <a:tc>
                  <a:txBody>
                    <a:bodyPr/>
                    <a:lstStyle/>
                    <a:p>
                      <a:r>
                        <a:rPr lang="en-US" sz="2200" b="0" dirty="0" smtClean="0"/>
                        <a:t>All Races</a:t>
                      </a:r>
                      <a:endParaRPr lang="en-US" sz="2200" b="0" dirty="0"/>
                    </a:p>
                  </a:txBody>
                  <a:tcPr>
                    <a:solidFill>
                      <a:srgbClr val="B8DEF1"/>
                    </a:solidFill>
                  </a:tcPr>
                </a:tc>
                <a:tc>
                  <a:txBody>
                    <a:bodyPr/>
                    <a:lstStyle/>
                    <a:p>
                      <a:r>
                        <a:rPr lang="en-US" sz="2200" b="0" dirty="0" smtClean="0"/>
                        <a:t>Age</a:t>
                      </a:r>
                      <a:r>
                        <a:rPr lang="en-US" sz="2200" b="0" baseline="0" dirty="0" smtClean="0"/>
                        <a:t> 75</a:t>
                      </a:r>
                      <a:endParaRPr lang="en-US" sz="2200" b="0" dirty="0" smtClean="0"/>
                    </a:p>
                  </a:txBody>
                  <a:tcPr>
                    <a:solidFill>
                      <a:srgbClr val="B8DEF1"/>
                    </a:solidFill>
                  </a:tcPr>
                </a:tc>
                <a:extLst>
                  <a:ext uri="{0D108BD9-81ED-4DB2-BD59-A6C34878D82A}">
                    <a16:rowId xmlns:a16="http://schemas.microsoft.com/office/drawing/2014/main" val="2131781751"/>
                  </a:ext>
                </a:extLst>
              </a:tr>
            </a:tbl>
          </a:graphicData>
        </a:graphic>
      </p:graphicFrame>
      <p:sp>
        <p:nvSpPr>
          <p:cNvPr id="6" name="Title 1"/>
          <p:cNvSpPr txBox="1">
            <a:spLocks/>
          </p:cNvSpPr>
          <p:nvPr/>
        </p:nvSpPr>
        <p:spPr>
          <a:xfrm>
            <a:off x="755546" y="981376"/>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a:t>
            </a:r>
          </a:p>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LIFE EXPECTENCY</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72573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2734" y="87682"/>
            <a:ext cx="11974881" cy="6651321"/>
          </a:xfrm>
          <a:prstGeom prst="rect">
            <a:avLst/>
          </a:prstGeom>
        </p:spPr>
      </p:pic>
      <p:sp>
        <p:nvSpPr>
          <p:cNvPr id="2" name="Title 1"/>
          <p:cNvSpPr>
            <a:spLocks noGrp="1"/>
          </p:cNvSpPr>
          <p:nvPr>
            <p:ph type="title"/>
          </p:nvPr>
        </p:nvSpPr>
        <p:spPr>
          <a:xfrm>
            <a:off x="889000" y="200416"/>
            <a:ext cx="10515600" cy="1325563"/>
          </a:xfrm>
        </p:spPr>
        <p:txBody>
          <a:bodyPr>
            <a:normAutofit fontScale="90000"/>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DISPARITIES IN HEALTH:</a:t>
            </a:r>
            <a:b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SEXUAL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14320440"/>
              </p:ext>
            </p:extLst>
          </p:nvPr>
        </p:nvGraphicFramePr>
        <p:xfrm>
          <a:off x="762000" y="1525979"/>
          <a:ext cx="10769600" cy="5059680"/>
        </p:xfrm>
        <a:graphic>
          <a:graphicData uri="http://schemas.openxmlformats.org/drawingml/2006/table">
            <a:tbl>
              <a:tblPr firstRow="1" bandRow="1">
                <a:tableStyleId>{5C22544A-7EE6-4342-B048-85BDC9FD1C3A}</a:tableStyleId>
              </a:tblPr>
              <a:tblGrid>
                <a:gridCol w="10769600">
                  <a:extLst>
                    <a:ext uri="{9D8B030D-6E8A-4147-A177-3AD203B41FA5}">
                      <a16:colId xmlns:a16="http://schemas.microsoft.com/office/drawing/2014/main" val="2384223681"/>
                    </a:ext>
                  </a:extLst>
                </a:gridCol>
              </a:tblGrid>
              <a:tr h="326015">
                <a:tc>
                  <a:txBody>
                    <a:bodyPr/>
                    <a:lstStyle/>
                    <a:p>
                      <a:r>
                        <a:rPr lang="en-US" sz="2000" dirty="0" smtClean="0"/>
                        <a:t>Where</a:t>
                      </a:r>
                      <a:r>
                        <a:rPr lang="en-US" sz="2000" baseline="0" dirty="0" smtClean="0"/>
                        <a:t> Wisconsin is Currently</a:t>
                      </a:r>
                      <a:endParaRPr lang="en-US" sz="2000" dirty="0"/>
                    </a:p>
                  </a:txBody>
                  <a:tcPr/>
                </a:tc>
                <a:extLst>
                  <a:ext uri="{0D108BD9-81ED-4DB2-BD59-A6C34878D82A}">
                    <a16:rowId xmlns:a16="http://schemas.microsoft.com/office/drawing/2014/main" val="4087186864"/>
                  </a:ext>
                </a:extLst>
              </a:tr>
              <a:tr h="3087745">
                <a:tc>
                  <a:txBody>
                    <a:bodyPr/>
                    <a:lstStyle/>
                    <a:p>
                      <a:r>
                        <a:rPr lang="en-US" sz="2000" dirty="0" smtClean="0">
                          <a:solidFill>
                            <a:schemeClr val="tx1"/>
                          </a:solidFill>
                        </a:rPr>
                        <a:t>The CDC identifies </a:t>
                      </a:r>
                      <a:r>
                        <a:rPr lang="en-US" sz="2000" b="1" dirty="0" smtClean="0">
                          <a:solidFill>
                            <a:schemeClr val="tx1"/>
                          </a:solidFill>
                        </a:rPr>
                        <a:t>HIV/AIDS, sexually-transmitted diseases (STD’s) and tuberculosis</a:t>
                      </a:r>
                      <a:r>
                        <a:rPr lang="en-US" sz="2000" dirty="0" smtClean="0">
                          <a:solidFill>
                            <a:schemeClr val="tx1"/>
                          </a:solidFill>
                        </a:rPr>
                        <a:t> as other health conditions that show significant racial disparities.</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In Wisconsin, </a:t>
                      </a:r>
                      <a:r>
                        <a:rPr lang="en-US" sz="2000" b="1" dirty="0" smtClean="0">
                          <a:solidFill>
                            <a:schemeClr val="tx1"/>
                          </a:solidFill>
                        </a:rPr>
                        <a:t>Black residents represent just 7% of the population but account for 38% of AIDS deaths;</a:t>
                      </a:r>
                      <a:r>
                        <a:rPr lang="en-US" sz="2000" dirty="0" smtClean="0">
                          <a:solidFill>
                            <a:schemeClr val="tx1"/>
                          </a:solidFill>
                        </a:rPr>
                        <a:t> the AIDS death rate among white residents is less than one twelfth as high as the rate among Black residents, </a:t>
                      </a:r>
                      <a:r>
                        <a:rPr lang="en-US" sz="2000" b="1" dirty="0" smtClean="0">
                          <a:solidFill>
                            <a:schemeClr val="tx1"/>
                          </a:solidFill>
                        </a:rPr>
                        <a:t>this is the 47</a:t>
                      </a:r>
                      <a:r>
                        <a:rPr lang="en-US" sz="2000" b="1" baseline="30000" dirty="0" smtClean="0">
                          <a:solidFill>
                            <a:schemeClr val="tx1"/>
                          </a:solidFill>
                        </a:rPr>
                        <a:t>th</a:t>
                      </a:r>
                      <a:r>
                        <a:rPr lang="en-US" sz="2000" b="1" dirty="0" smtClean="0">
                          <a:solidFill>
                            <a:schemeClr val="tx1"/>
                          </a:solidFill>
                        </a:rPr>
                        <a:t> largest White-Black disparity, by state in the nation.</a:t>
                      </a:r>
                      <a:r>
                        <a:rPr lang="en-US" sz="2000" dirty="0" smtClean="0">
                          <a:solidFill>
                            <a:schemeClr val="tx1"/>
                          </a:solidFill>
                        </a:rPr>
                        <a:t> The CDC also reports that Black residents diagnosed with HIV are less likely than other racial groups to receive care.</a:t>
                      </a:r>
                    </a:p>
                    <a:p>
                      <a:endParaRPr lang="en-US" sz="2000" dirty="0" smtClean="0">
                        <a:solidFill>
                          <a:schemeClr val="tx1"/>
                        </a:solidFill>
                      </a:endParaRPr>
                    </a:p>
                    <a:p>
                      <a:r>
                        <a:rPr lang="en-US" sz="2000" b="1" dirty="0" smtClean="0">
                          <a:solidFill>
                            <a:schemeClr val="tx1"/>
                          </a:solidFill>
                        </a:rPr>
                        <a:t>Chlamydia and Gonorrhea </a:t>
                      </a:r>
                      <a:r>
                        <a:rPr lang="en-US" sz="2000" dirty="0" smtClean="0">
                          <a:solidFill>
                            <a:schemeClr val="tx1"/>
                          </a:solidFill>
                        </a:rPr>
                        <a:t>also have large racial disparities.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In </a:t>
                      </a:r>
                      <a:r>
                        <a:rPr lang="en-US" sz="2000" b="1" dirty="0" smtClean="0">
                          <a:solidFill>
                            <a:schemeClr val="tx1"/>
                          </a:solidFill>
                        </a:rPr>
                        <a:t>Wisconsin Black residents have 10x’s the risk of white residents of contracting </a:t>
                      </a:r>
                      <a:r>
                        <a:rPr lang="en-US" sz="2000" b="1" dirty="0" smtClean="0"/>
                        <a:t>chlamydia</a:t>
                      </a:r>
                      <a:r>
                        <a:rPr lang="en-US" sz="2000" dirty="0" smtClean="0">
                          <a:solidFill>
                            <a:schemeClr val="tx1"/>
                          </a:solidFill>
                        </a:rPr>
                        <a:t>; only Pennsylvania has a larger disparity. </a:t>
                      </a:r>
                      <a:br>
                        <a:rPr lang="en-US" sz="2000" dirty="0" smtClean="0">
                          <a:solidFill>
                            <a:schemeClr val="tx1"/>
                          </a:solidFill>
                        </a:rPr>
                      </a:br>
                      <a:endParaRPr lang="en-US" sz="2000" dirty="0" smtClean="0">
                        <a:solidFill>
                          <a:schemeClr val="tx1"/>
                        </a:solidFill>
                      </a:endParaRPr>
                    </a:p>
                    <a:p>
                      <a:r>
                        <a:rPr lang="en-US" sz="2000" b="1" dirty="0" smtClean="0">
                          <a:solidFill>
                            <a:schemeClr val="tx1"/>
                          </a:solidFill>
                        </a:rPr>
                        <a:t>Gonorrhea in Wisconsin affects Black people at 24.8 times the rate among white residents. This is three times the national average and is the largest disparity in the country.</a:t>
                      </a:r>
                    </a:p>
                  </a:txBody>
                  <a:tcPr>
                    <a:solidFill>
                      <a:srgbClr val="B8DEF1"/>
                    </a:solidFill>
                  </a:tcPr>
                </a:tc>
                <a:extLst>
                  <a:ext uri="{0D108BD9-81ED-4DB2-BD59-A6C34878D82A}">
                    <a16:rowId xmlns:a16="http://schemas.microsoft.com/office/drawing/2014/main" val="3254023120"/>
                  </a:ext>
                </a:extLst>
              </a:tr>
            </a:tbl>
          </a:graphicData>
        </a:graphic>
      </p:graphicFrame>
    </p:spTree>
    <p:extLst>
      <p:ext uri="{BB962C8B-B14F-4D97-AF65-F5344CB8AC3E}">
        <p14:creationId xmlns:p14="http://schemas.microsoft.com/office/powerpoint/2010/main" val="12072780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208" y="112735"/>
            <a:ext cx="11974882" cy="661374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97630210"/>
              </p:ext>
            </p:extLst>
          </p:nvPr>
        </p:nvGraphicFramePr>
        <p:xfrm>
          <a:off x="1733960" y="1767840"/>
          <a:ext cx="8781933" cy="4471062"/>
        </p:xfrm>
        <a:graphic>
          <a:graphicData uri="http://schemas.openxmlformats.org/drawingml/2006/table">
            <a:tbl>
              <a:tblPr firstRow="1" bandRow="1">
                <a:tableStyleId>{5C22544A-7EE6-4342-B048-85BDC9FD1C3A}</a:tableStyleId>
              </a:tblPr>
              <a:tblGrid>
                <a:gridCol w="8781933">
                  <a:extLst>
                    <a:ext uri="{9D8B030D-6E8A-4147-A177-3AD203B41FA5}">
                      <a16:colId xmlns:a16="http://schemas.microsoft.com/office/drawing/2014/main" val="2384223681"/>
                    </a:ext>
                  </a:extLst>
                </a:gridCol>
              </a:tblGrid>
              <a:tr h="417222">
                <a:tc>
                  <a:txBody>
                    <a:bodyPr/>
                    <a:lstStyle/>
                    <a:p>
                      <a:r>
                        <a:rPr lang="en-US" sz="2000" dirty="0" smtClean="0"/>
                        <a:t>Where</a:t>
                      </a:r>
                      <a:r>
                        <a:rPr lang="en-US" sz="2000" baseline="0" dirty="0" smtClean="0"/>
                        <a:t> Wisconsin is Currently</a:t>
                      </a:r>
                      <a:endParaRPr lang="en-US" sz="2000" dirty="0"/>
                    </a:p>
                  </a:txBody>
                  <a:tcPr/>
                </a:tc>
                <a:extLst>
                  <a:ext uri="{0D108BD9-81ED-4DB2-BD59-A6C34878D82A}">
                    <a16:rowId xmlns:a16="http://schemas.microsoft.com/office/drawing/2014/main" val="4087186864"/>
                  </a:ext>
                </a:extLst>
              </a:tr>
              <a:tr h="3951578">
                <a:tc>
                  <a:txBody>
                    <a:bodyPr/>
                    <a:lstStyle/>
                    <a:p>
                      <a:r>
                        <a:rPr lang="en-US" sz="2000" b="1" i="0" kern="1200" dirty="0" smtClean="0">
                          <a:solidFill>
                            <a:schemeClr val="dk1"/>
                          </a:solidFill>
                          <a:effectLst/>
                          <a:latin typeface="+mn-lt"/>
                          <a:ea typeface="+mn-ea"/>
                          <a:cs typeface="+mn-cs"/>
                        </a:rPr>
                        <a:t>Nearly 90%</a:t>
                      </a:r>
                      <a:r>
                        <a:rPr lang="en-US" sz="2000" b="1" i="0" kern="1200" baseline="0" dirty="0" smtClean="0">
                          <a:solidFill>
                            <a:schemeClr val="dk1"/>
                          </a:solidFill>
                          <a:effectLst/>
                          <a:latin typeface="+mn-lt"/>
                          <a:ea typeface="+mn-ea"/>
                          <a:cs typeface="+mn-cs"/>
                        </a:rPr>
                        <a:t> </a:t>
                      </a:r>
                      <a:r>
                        <a:rPr lang="en-US" sz="2000" b="1" i="0" kern="1200" dirty="0" smtClean="0">
                          <a:solidFill>
                            <a:schemeClr val="dk1"/>
                          </a:solidFill>
                          <a:effectLst/>
                          <a:latin typeface="+mn-lt"/>
                          <a:ea typeface="+mn-ea"/>
                          <a:cs typeface="+mn-cs"/>
                        </a:rPr>
                        <a:t>of Wisconsin's African American population lives in the following six counties</a:t>
                      </a:r>
                      <a:r>
                        <a:rPr lang="en-US" sz="2000" b="0" i="0" kern="1200" dirty="0" smtClean="0">
                          <a:solidFill>
                            <a:schemeClr val="dk1"/>
                          </a:solidFill>
                          <a:effectLst/>
                          <a:latin typeface="+mn-lt"/>
                          <a:ea typeface="+mn-ea"/>
                          <a:cs typeface="+mn-cs"/>
                        </a:rPr>
                        <a:t>, all of which are located in Southeastern or Southern Wisconsin: </a:t>
                      </a:r>
                      <a:r>
                        <a:rPr lang="en-US" sz="2000" b="1" i="0" kern="1200" dirty="0" smtClean="0">
                          <a:solidFill>
                            <a:schemeClr val="dk1"/>
                          </a:solidFill>
                          <a:effectLst/>
                          <a:latin typeface="+mn-lt"/>
                          <a:ea typeface="+mn-ea"/>
                          <a:cs typeface="+mn-cs"/>
                        </a:rPr>
                        <a:t>Milwaukee, Dane, Racine, Kenosha, Rock, and Waukesha. </a:t>
                      </a:r>
                      <a:r>
                        <a:rPr lang="en-US" sz="2000" b="0" i="0" kern="1200" dirty="0" smtClean="0">
                          <a:solidFill>
                            <a:schemeClr val="dk1"/>
                          </a:solidFill>
                          <a:effectLst/>
                          <a:latin typeface="+mn-lt"/>
                          <a:ea typeface="+mn-ea"/>
                          <a:cs typeface="+mn-cs"/>
                        </a:rPr>
                        <a:t>When looking at African Americans as a percent of the total county population, </a:t>
                      </a:r>
                      <a:r>
                        <a:rPr lang="en-US" sz="2000" b="1" i="0" kern="1200" dirty="0" smtClean="0">
                          <a:solidFill>
                            <a:schemeClr val="dk1"/>
                          </a:solidFill>
                          <a:effectLst/>
                          <a:latin typeface="+mn-lt"/>
                          <a:ea typeface="+mn-ea"/>
                          <a:cs typeface="+mn-cs"/>
                        </a:rPr>
                        <a:t>Milwaukee County tops this list, with 25.6 percent.</a:t>
                      </a:r>
                    </a:p>
                    <a:p>
                      <a:endParaRPr lang="en-US" sz="2000" b="0" i="0" kern="1200" dirty="0" smtClean="0">
                        <a:solidFill>
                          <a:schemeClr val="dk1"/>
                        </a:solidFill>
                        <a:effectLst/>
                        <a:latin typeface="+mn-lt"/>
                        <a:ea typeface="+mn-ea"/>
                        <a:cs typeface="+mn-cs"/>
                      </a:endParaRPr>
                    </a:p>
                    <a:p>
                      <a:r>
                        <a:rPr lang="en-US" sz="2000" b="1" i="0" kern="1200" dirty="0" smtClean="0">
                          <a:solidFill>
                            <a:schemeClr val="dk1"/>
                          </a:solidFill>
                          <a:effectLst/>
                          <a:latin typeface="+mn-lt"/>
                          <a:ea typeface="+mn-ea"/>
                          <a:cs typeface="+mn-cs"/>
                        </a:rPr>
                        <a:t>In</a:t>
                      </a:r>
                      <a:r>
                        <a:rPr lang="en-US" sz="2000" b="1" i="0" kern="1200" baseline="0" dirty="0" smtClean="0">
                          <a:solidFill>
                            <a:schemeClr val="dk1"/>
                          </a:solidFill>
                          <a:effectLst/>
                          <a:latin typeface="+mn-lt"/>
                          <a:ea typeface="+mn-ea"/>
                          <a:cs typeface="+mn-cs"/>
                        </a:rPr>
                        <a:t> Wisconsin, while </a:t>
                      </a:r>
                      <a:r>
                        <a:rPr lang="en-US" sz="2000" b="1" i="0" kern="1200" dirty="0" smtClean="0">
                          <a:solidFill>
                            <a:schemeClr val="dk1"/>
                          </a:solidFill>
                          <a:effectLst/>
                          <a:latin typeface="+mn-lt"/>
                          <a:ea typeface="+mn-ea"/>
                          <a:cs typeface="+mn-cs"/>
                        </a:rPr>
                        <a:t>1 percent of Wisconsin’s white children live in high poverty areas 35 percent of African-American children and 18 percent of Latino children do</a:t>
                      </a:r>
                      <a:r>
                        <a:rPr lang="en-US" sz="2000" b="0" i="0" kern="1200" dirty="0" smtClean="0">
                          <a:solidFill>
                            <a:schemeClr val="dk1"/>
                          </a:solidFill>
                          <a:effectLst/>
                          <a:latin typeface="+mn-lt"/>
                          <a:ea typeface="+mn-ea"/>
                          <a:cs typeface="+mn-cs"/>
                        </a:rPr>
                        <a:t>. </a:t>
                      </a:r>
                      <a:r>
                        <a:rPr lang="en-US" sz="2000" b="1" i="0" kern="1200" dirty="0" smtClean="0">
                          <a:solidFill>
                            <a:schemeClr val="dk1"/>
                          </a:solidFill>
                          <a:effectLst/>
                          <a:latin typeface="+mn-lt"/>
                          <a:ea typeface="+mn-ea"/>
                          <a:cs typeface="+mn-cs"/>
                        </a:rPr>
                        <a:t>Black</a:t>
                      </a:r>
                      <a:r>
                        <a:rPr lang="en-US" sz="2000" b="1" i="0" kern="1200" baseline="0" dirty="0" smtClean="0">
                          <a:solidFill>
                            <a:schemeClr val="dk1"/>
                          </a:solidFill>
                          <a:effectLst/>
                          <a:latin typeface="+mn-lt"/>
                          <a:ea typeface="+mn-ea"/>
                          <a:cs typeface="+mn-cs"/>
                        </a:rPr>
                        <a:t> children make up about 9% of total Wisconsin public school students (Hispanic students is approx. 13%). </a:t>
                      </a:r>
                      <a:r>
                        <a:rPr lang="en-US" sz="2000" b="0" i="0" kern="1200" baseline="0" dirty="0" smtClean="0">
                          <a:solidFill>
                            <a:schemeClr val="dk1"/>
                          </a:solidFill>
                          <a:effectLst/>
                          <a:latin typeface="+mn-lt"/>
                          <a:ea typeface="+mn-ea"/>
                          <a:cs typeface="+mn-cs"/>
                        </a:rPr>
                        <a:t>43.7% of Wisconsin public school students are economically disadvantaged. </a:t>
                      </a:r>
                      <a:r>
                        <a:rPr lang="en-US" sz="2000" b="1" i="0" kern="1200" baseline="0" dirty="0" smtClean="0">
                          <a:solidFill>
                            <a:schemeClr val="dk1"/>
                          </a:solidFill>
                          <a:effectLst/>
                          <a:latin typeface="+mn-lt"/>
                          <a:ea typeface="+mn-ea"/>
                          <a:cs typeface="+mn-cs"/>
                        </a:rPr>
                        <a:t>86.5% of MPS students are economically disadvantaged. </a:t>
                      </a:r>
                      <a:endParaRPr lang="en-US" sz="2000" b="1" kern="1200" dirty="0" smtClean="0">
                        <a:solidFill>
                          <a:schemeClr val="dk1"/>
                        </a:solidFill>
                        <a:effectLst/>
                        <a:latin typeface="+mn-lt"/>
                        <a:ea typeface="+mn-ea"/>
                        <a:cs typeface="+mn-cs"/>
                      </a:endParaRPr>
                    </a:p>
                    <a:p>
                      <a:endParaRPr lang="en-US" sz="2000" b="1" kern="1200" dirty="0" smtClean="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3254023120"/>
                  </a:ext>
                </a:extLst>
              </a:tr>
            </a:tbl>
          </a:graphicData>
        </a:graphic>
      </p:graphicFrame>
      <p:sp>
        <p:nvSpPr>
          <p:cNvPr id="6" name="Title 1"/>
          <p:cNvSpPr txBox="1">
            <a:spLocks/>
          </p:cNvSpPr>
          <p:nvPr/>
        </p:nvSpPr>
        <p:spPr>
          <a:xfrm>
            <a:off x="353369" y="348409"/>
            <a:ext cx="11543113" cy="14194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OPPORTUNITY AND SCHOOL FUNDING</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5367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1790" y="125260"/>
            <a:ext cx="11923300" cy="663879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77797507"/>
              </p:ext>
            </p:extLst>
          </p:nvPr>
        </p:nvGraphicFramePr>
        <p:xfrm>
          <a:off x="1722473" y="1910080"/>
          <a:ext cx="8781933" cy="3906712"/>
        </p:xfrm>
        <a:graphic>
          <a:graphicData uri="http://schemas.openxmlformats.org/drawingml/2006/table">
            <a:tbl>
              <a:tblPr firstRow="1" bandRow="1">
                <a:tableStyleId>{5C22544A-7EE6-4342-B048-85BDC9FD1C3A}</a:tableStyleId>
              </a:tblPr>
              <a:tblGrid>
                <a:gridCol w="8781933">
                  <a:extLst>
                    <a:ext uri="{9D8B030D-6E8A-4147-A177-3AD203B41FA5}">
                      <a16:colId xmlns:a16="http://schemas.microsoft.com/office/drawing/2014/main" val="2384223681"/>
                    </a:ext>
                  </a:extLst>
                </a:gridCol>
              </a:tblGrid>
              <a:tr h="370648">
                <a:tc>
                  <a:txBody>
                    <a:bodyPr/>
                    <a:lstStyle/>
                    <a:p>
                      <a:r>
                        <a:rPr lang="en-US" sz="2000" dirty="0" smtClean="0"/>
                        <a:t>Where</a:t>
                      </a:r>
                      <a:r>
                        <a:rPr lang="en-US" sz="2000" baseline="0" dirty="0" smtClean="0"/>
                        <a:t> Wisconsin is Currently</a:t>
                      </a:r>
                      <a:endParaRPr lang="en-US" sz="2000" dirty="0"/>
                    </a:p>
                  </a:txBody>
                  <a:tcPr/>
                </a:tc>
                <a:extLst>
                  <a:ext uri="{0D108BD9-81ED-4DB2-BD59-A6C34878D82A}">
                    <a16:rowId xmlns:a16="http://schemas.microsoft.com/office/drawing/2014/main" val="4087186864"/>
                  </a:ext>
                </a:extLst>
              </a:tr>
              <a:tr h="3510472">
                <a:tc>
                  <a:txBody>
                    <a:bodyPr/>
                    <a:lstStyle/>
                    <a:p>
                      <a:r>
                        <a:rPr lang="en-US" sz="2000" dirty="0" smtClean="0"/>
                        <a:t>In 2019, Wisconsin’s </a:t>
                      </a:r>
                      <a:r>
                        <a:rPr lang="en-US" sz="2000" b="1" dirty="0" smtClean="0"/>
                        <a:t>graduation rate for white students was 92.7%, </a:t>
                      </a:r>
                      <a:r>
                        <a:rPr lang="en-US" sz="2000" dirty="0" smtClean="0"/>
                        <a:t>compared to a </a:t>
                      </a:r>
                      <a:r>
                        <a:rPr lang="en-US" sz="2000" b="1" dirty="0" smtClean="0"/>
                        <a:t>graduation rate of 71% for Black students. </a:t>
                      </a:r>
                      <a:r>
                        <a:rPr lang="en-US" sz="2000" dirty="0" smtClean="0"/>
                        <a:t>This gap in graduation rates for white and Black students is the largest in the country.</a:t>
                      </a:r>
                      <a:r>
                        <a:rPr lang="en-US" sz="2000" b="1" dirty="0" smtClean="0"/>
                        <a:t> </a:t>
                      </a:r>
                      <a:endParaRPr lang="en-US" sz="2000" dirty="0" smtClean="0"/>
                    </a:p>
                    <a:p>
                      <a:r>
                        <a:rPr lang="en-US" sz="2000" b="1" dirty="0" smtClean="0"/>
                        <a:t> </a:t>
                      </a:r>
                      <a:endParaRPr lang="en-US" sz="2000" dirty="0" smtClean="0"/>
                    </a:p>
                    <a:p>
                      <a:r>
                        <a:rPr lang="en-US" sz="2000" b="1" dirty="0" smtClean="0"/>
                        <a:t>Wisconsin also had the 47th highest gap between Black and white students in its share of adults with either a high school or bachelor’s degree.</a:t>
                      </a:r>
                      <a:endParaRPr lang="en-US" sz="2000" dirty="0" smtClean="0"/>
                    </a:p>
                    <a:p>
                      <a:endParaRPr lang="en-US" sz="2000" dirty="0" smtClean="0">
                        <a:solidFill>
                          <a:schemeClr val="dk1"/>
                        </a:solidFill>
                      </a:endParaRPr>
                    </a:p>
                    <a:p>
                      <a:r>
                        <a:rPr lang="en-US" sz="2000" dirty="0" smtClean="0">
                          <a:solidFill>
                            <a:schemeClr val="dk1"/>
                          </a:solidFill>
                        </a:rPr>
                        <a:t>Since 2000-01, the number of </a:t>
                      </a:r>
                      <a:r>
                        <a:rPr lang="en-US" sz="2000" b="1" dirty="0" smtClean="0">
                          <a:solidFill>
                            <a:schemeClr val="dk1"/>
                          </a:solidFill>
                        </a:rPr>
                        <a:t>bilingual pupils </a:t>
                      </a:r>
                      <a:r>
                        <a:rPr lang="en-US" sz="2000" dirty="0" smtClean="0">
                          <a:solidFill>
                            <a:schemeClr val="dk1"/>
                          </a:solidFill>
                        </a:rPr>
                        <a:t>in the state has </a:t>
                      </a:r>
                      <a:r>
                        <a:rPr lang="en-US" sz="2000" b="1" dirty="0" smtClean="0">
                          <a:solidFill>
                            <a:schemeClr val="dk1"/>
                          </a:solidFill>
                        </a:rPr>
                        <a:t>increased by </a:t>
                      </a:r>
                      <a:r>
                        <a:rPr lang="en-US" sz="2000" dirty="0" smtClean="0">
                          <a:solidFill>
                            <a:schemeClr val="dk1"/>
                          </a:solidFill>
                        </a:rPr>
                        <a:t>approximately </a:t>
                      </a:r>
                      <a:r>
                        <a:rPr lang="en-US" sz="2000" b="1" dirty="0" smtClean="0">
                          <a:solidFill>
                            <a:schemeClr val="dk1"/>
                          </a:solidFill>
                        </a:rPr>
                        <a:t>78%</a:t>
                      </a:r>
                      <a:r>
                        <a:rPr lang="en-US" sz="2000" dirty="0" smtClean="0">
                          <a:solidFill>
                            <a:schemeClr val="dk1"/>
                          </a:solidFill>
                        </a:rPr>
                        <a:t>, however, the appropriation for </a:t>
                      </a:r>
                      <a:r>
                        <a:rPr lang="en-US" sz="2000" b="1" dirty="0" smtClean="0">
                          <a:solidFill>
                            <a:schemeClr val="dk1"/>
                          </a:solidFill>
                        </a:rPr>
                        <a:t>bilingual-bicultural aid increased by only 4%</a:t>
                      </a:r>
                      <a:r>
                        <a:rPr lang="en-US" sz="2000" dirty="0" smtClean="0">
                          <a:solidFill>
                            <a:schemeClr val="dk1"/>
                          </a:solidFill>
                        </a:rPr>
                        <a:t>, from $8,291,400 GPR in 2000-01 to $8,589,900 in 2019-20.</a:t>
                      </a:r>
                      <a:endParaRPr lang="en-US" sz="2000" dirty="0">
                        <a:solidFill>
                          <a:schemeClr val="dk1"/>
                        </a:solidFill>
                      </a:endParaRPr>
                    </a:p>
                  </a:txBody>
                  <a:tcPr>
                    <a:solidFill>
                      <a:srgbClr val="B8DEF1"/>
                    </a:solidFill>
                  </a:tcPr>
                </a:tc>
                <a:extLst>
                  <a:ext uri="{0D108BD9-81ED-4DB2-BD59-A6C34878D82A}">
                    <a16:rowId xmlns:a16="http://schemas.microsoft.com/office/drawing/2014/main" val="3254023120"/>
                  </a:ext>
                </a:extLst>
              </a:tr>
            </a:tbl>
          </a:graphicData>
        </a:graphic>
      </p:graphicFrame>
      <p:sp>
        <p:nvSpPr>
          <p:cNvPr id="5" name="Title 1"/>
          <p:cNvSpPr txBox="1">
            <a:spLocks/>
          </p:cNvSpPr>
          <p:nvPr/>
        </p:nvSpPr>
        <p:spPr>
          <a:xfrm>
            <a:off x="151790" y="442277"/>
            <a:ext cx="1181610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OPPORTUNITY AND SCHOOL FUNDING</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83090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17877174"/>
              </p:ext>
            </p:extLst>
          </p:nvPr>
        </p:nvGraphicFramePr>
        <p:xfrm>
          <a:off x="1504058" y="1720420"/>
          <a:ext cx="9459115" cy="3754120"/>
        </p:xfrm>
        <a:graphic>
          <a:graphicData uri="http://schemas.openxmlformats.org/drawingml/2006/table">
            <a:tbl>
              <a:tblPr firstRow="1" bandRow="1">
                <a:tableStyleId>{5C22544A-7EE6-4342-B048-85BDC9FD1C3A}</a:tableStyleId>
              </a:tblPr>
              <a:tblGrid>
                <a:gridCol w="9459115">
                  <a:extLst>
                    <a:ext uri="{9D8B030D-6E8A-4147-A177-3AD203B41FA5}">
                      <a16:colId xmlns:a16="http://schemas.microsoft.com/office/drawing/2014/main" val="1510740780"/>
                    </a:ext>
                  </a:extLst>
                </a:gridCol>
              </a:tblGrid>
              <a:tr h="370840">
                <a:tc>
                  <a:txBody>
                    <a:bodyPr/>
                    <a:lstStyle/>
                    <a:p>
                      <a:r>
                        <a:rPr lang="en-US" sz="1800" b="1" dirty="0" smtClean="0"/>
                        <a:t>Gov. Evers’ Budget 2023-25</a:t>
                      </a:r>
                      <a:r>
                        <a:rPr lang="en-US" sz="1800" b="1" baseline="0" dirty="0" smtClean="0"/>
                        <a:t> </a:t>
                      </a:r>
                      <a:r>
                        <a:rPr lang="en-US" sz="1800" b="1" dirty="0" smtClean="0"/>
                        <a:t>Proposal</a:t>
                      </a:r>
                      <a:endParaRPr lang="en-US" sz="1800" b="1" dirty="0"/>
                    </a:p>
                  </a:txBody>
                  <a:tcPr/>
                </a:tc>
                <a:extLst>
                  <a:ext uri="{0D108BD9-81ED-4DB2-BD59-A6C34878D82A}">
                    <a16:rowId xmlns:a16="http://schemas.microsoft.com/office/drawing/2014/main" val="22292775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t>$2.6 billion increase in general and categorical aids for our K-12 schools, a combined</a:t>
                      </a:r>
                      <a:r>
                        <a:rPr lang="en-US" sz="1800" b="0" baseline="0" dirty="0" smtClean="0"/>
                        <a:t> increase of $1,000 per pupil while keeping the gross school levy increase below 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smtClean="0"/>
                    </a:p>
                  </a:txBody>
                  <a:tcPr>
                    <a:solidFill>
                      <a:srgbClr val="B8DEF1"/>
                    </a:solidFill>
                  </a:tcPr>
                </a:tc>
                <a:extLst>
                  <a:ext uri="{0D108BD9-81ED-4DB2-BD59-A6C34878D82A}">
                    <a16:rowId xmlns:a16="http://schemas.microsoft.com/office/drawing/2014/main" val="4393841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Expand "Bucky's Promise" so WI students with household income of less than $60,000 can attend any UW school tuition-free.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dirty="0" smtClean="0"/>
                    </a:p>
                  </a:txBody>
                  <a:tcPr>
                    <a:solidFill>
                      <a:srgbClr val="B8DEF1"/>
                    </a:solidFill>
                  </a:tcPr>
                </a:tc>
                <a:extLst>
                  <a:ext uri="{0D108BD9-81ED-4DB2-BD59-A6C34878D82A}">
                    <a16:rowId xmlns:a16="http://schemas.microsoft.com/office/drawing/2014/main" val="4203214570"/>
                  </a:ext>
                </a:extLst>
              </a:tr>
              <a:tr h="370840">
                <a:tc>
                  <a:txBody>
                    <a:bodyPr/>
                    <a:lstStyle/>
                    <a:p>
                      <a:r>
                        <a:rPr lang="en-US" sz="1800" b="0" i="0" kern="1200" dirty="0" smtClean="0">
                          <a:solidFill>
                            <a:schemeClr val="tx1"/>
                          </a:solidFill>
                          <a:effectLst/>
                          <a:latin typeface="+mn-lt"/>
                          <a:ea typeface="+mn-ea"/>
                          <a:cs typeface="+mn-cs"/>
                        </a:rPr>
                        <a:t>$120 million to fully fund school breakfast</a:t>
                      </a:r>
                      <a:r>
                        <a:rPr lang="en-US" sz="1800" b="0" i="0" kern="1200" baseline="0" dirty="0" smtClean="0">
                          <a:solidFill>
                            <a:schemeClr val="tx1"/>
                          </a:solidFill>
                          <a:effectLst/>
                          <a:latin typeface="+mn-lt"/>
                          <a:ea typeface="+mn-ea"/>
                          <a:cs typeface="+mn-cs"/>
                        </a:rPr>
                        <a:t> and lunches for all children.</a:t>
                      </a:r>
                    </a:p>
                    <a:p>
                      <a:endParaRPr lang="en-US" sz="1800" dirty="0"/>
                    </a:p>
                  </a:txBody>
                  <a:tcPr>
                    <a:solidFill>
                      <a:srgbClr val="B8DEF1"/>
                    </a:solidFill>
                  </a:tcPr>
                </a:tc>
                <a:extLst>
                  <a:ext uri="{0D108BD9-81ED-4DB2-BD59-A6C34878D82A}">
                    <a16:rowId xmlns:a16="http://schemas.microsoft.com/office/drawing/2014/main" val="1899426164"/>
                  </a:ext>
                </a:extLst>
              </a:tr>
              <a:tr h="8832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More</a:t>
                      </a:r>
                      <a:r>
                        <a:rPr lang="en-US" sz="1800" b="0" i="0" kern="1200" baseline="0" dirty="0" smtClean="0">
                          <a:solidFill>
                            <a:schemeClr val="dk1"/>
                          </a:solidFill>
                          <a:effectLst/>
                          <a:latin typeface="+mn-lt"/>
                          <a:ea typeface="+mn-ea"/>
                          <a:cs typeface="+mn-cs"/>
                        </a:rPr>
                        <a:t> than $1</a:t>
                      </a:r>
                      <a:r>
                        <a:rPr lang="en-US" sz="1800" b="0" i="0" kern="1200" dirty="0" smtClean="0">
                          <a:solidFill>
                            <a:schemeClr val="dk1"/>
                          </a:solidFill>
                          <a:effectLst/>
                          <a:latin typeface="+mn-lt"/>
                          <a:ea typeface="+mn-ea"/>
                          <a:cs typeface="+mn-cs"/>
                        </a:rPr>
                        <a:t> billion for special education aid to schools, bringing reimbursement</a:t>
                      </a:r>
                      <a:r>
                        <a:rPr lang="en-US" sz="1800" b="0" i="0" kern="1200" baseline="0" dirty="0" smtClean="0">
                          <a:solidFill>
                            <a:schemeClr val="dk1"/>
                          </a:solidFill>
                          <a:effectLst/>
                          <a:latin typeface="+mn-lt"/>
                          <a:ea typeface="+mn-ea"/>
                          <a:cs typeface="+mn-cs"/>
                        </a:rPr>
                        <a:t> for special education up to 60% in both years.</a:t>
                      </a:r>
                      <a:endParaRPr lang="en-US" sz="1800" b="0" dirty="0" smtClean="0"/>
                    </a:p>
                    <a:p>
                      <a:endParaRPr lang="en-US" sz="1800" dirty="0"/>
                    </a:p>
                  </a:txBody>
                  <a:tcPr>
                    <a:solidFill>
                      <a:srgbClr val="B8DEF1"/>
                    </a:solidFill>
                  </a:tcPr>
                </a:tc>
                <a:extLst>
                  <a:ext uri="{0D108BD9-81ED-4DB2-BD59-A6C34878D82A}">
                    <a16:rowId xmlns:a16="http://schemas.microsoft.com/office/drawing/2014/main" val="2201107591"/>
                  </a:ext>
                </a:extLst>
              </a:tr>
            </a:tbl>
          </a:graphicData>
        </a:graphic>
      </p:graphicFrame>
      <p:sp>
        <p:nvSpPr>
          <p:cNvPr id="5" name="Title 1"/>
          <p:cNvSpPr txBox="1">
            <a:spLocks/>
          </p:cNvSpPr>
          <p:nvPr/>
        </p:nvSpPr>
        <p:spPr>
          <a:xfrm>
            <a:off x="350729" y="255246"/>
            <a:ext cx="1161382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OPPORTUNITY AND SCHOOL FUNDING</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stretch>
            <a:fillRect/>
          </a:stretch>
        </p:blipFill>
        <p:spPr>
          <a:xfrm>
            <a:off x="66790" y="115635"/>
            <a:ext cx="11974881" cy="6564298"/>
          </a:xfrm>
          <a:prstGeom prst="rect">
            <a:avLst/>
          </a:prstGeom>
        </p:spPr>
      </p:pic>
    </p:spTree>
    <p:extLst>
      <p:ext uri="{BB962C8B-B14F-4D97-AF65-F5344CB8AC3E}">
        <p14:creationId xmlns:p14="http://schemas.microsoft.com/office/powerpoint/2010/main" val="1538599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4211" y="78058"/>
            <a:ext cx="11987408" cy="667887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49558040"/>
              </p:ext>
            </p:extLst>
          </p:nvPr>
        </p:nvGraphicFramePr>
        <p:xfrm>
          <a:off x="1342043" y="1511247"/>
          <a:ext cx="9551743" cy="4441829"/>
        </p:xfrm>
        <a:graphic>
          <a:graphicData uri="http://schemas.openxmlformats.org/drawingml/2006/table">
            <a:tbl>
              <a:tblPr firstRow="1" bandRow="1">
                <a:tableStyleId>{5C22544A-7EE6-4342-B048-85BDC9FD1C3A}</a:tableStyleId>
              </a:tblPr>
              <a:tblGrid>
                <a:gridCol w="9551743">
                  <a:extLst>
                    <a:ext uri="{9D8B030D-6E8A-4147-A177-3AD203B41FA5}">
                      <a16:colId xmlns:a16="http://schemas.microsoft.com/office/drawing/2014/main" val="1510740780"/>
                    </a:ext>
                  </a:extLst>
                </a:gridCol>
              </a:tblGrid>
              <a:tr h="644812">
                <a:tc>
                  <a:txBody>
                    <a:bodyPr/>
                    <a:lstStyle/>
                    <a:p>
                      <a:r>
                        <a:rPr lang="en-US" sz="2000" b="1" dirty="0" smtClean="0"/>
                        <a:t>Gov. Evers’ </a:t>
                      </a:r>
                      <a:r>
                        <a:rPr lang="en-US" sz="2000" b="1" dirty="0" smtClean="0"/>
                        <a:t>2023-25</a:t>
                      </a:r>
                      <a:r>
                        <a:rPr lang="en-US" sz="2000" b="1" baseline="0" dirty="0" smtClean="0"/>
                        <a:t> </a:t>
                      </a:r>
                      <a:r>
                        <a:rPr lang="en-US" sz="2000" b="1" dirty="0" smtClean="0"/>
                        <a:t>Budget </a:t>
                      </a:r>
                      <a:r>
                        <a:rPr lang="en-US" sz="2000" b="1" dirty="0" smtClean="0"/>
                        <a:t>Proposal</a:t>
                      </a:r>
                      <a:endParaRPr lang="en-US" sz="2000" b="1" dirty="0"/>
                    </a:p>
                  </a:txBody>
                  <a:tcPr/>
                </a:tc>
                <a:extLst>
                  <a:ext uri="{0D108BD9-81ED-4DB2-BD59-A6C34878D82A}">
                    <a16:rowId xmlns:a16="http://schemas.microsoft.com/office/drawing/2014/main" val="2229277589"/>
                  </a:ext>
                </a:extLst>
              </a:tr>
              <a:tr h="1228447">
                <a:tc>
                  <a:txBody>
                    <a:bodyPr/>
                    <a:lstStyle/>
                    <a:p>
                      <a:r>
                        <a:rPr lang="en-US" sz="2000" b="0" dirty="0" smtClean="0"/>
                        <a:t>$10</a:t>
                      </a:r>
                      <a:r>
                        <a:rPr lang="en-US" sz="2000" b="0" baseline="0" dirty="0" smtClean="0"/>
                        <a:t> million in FY 2024-25 for the Milwaukee Math Partnership to improve math proficiency and professional development for current and aspiring Milwaukee teachers.</a:t>
                      </a:r>
                      <a:endParaRPr lang="en-US" sz="2000" b="0" dirty="0"/>
                    </a:p>
                  </a:txBody>
                  <a:tcPr>
                    <a:solidFill>
                      <a:srgbClr val="B8DEF1"/>
                    </a:solidFill>
                  </a:tcPr>
                </a:tc>
                <a:extLst>
                  <a:ext uri="{0D108BD9-81ED-4DB2-BD59-A6C34878D82A}">
                    <a16:rowId xmlns:a16="http://schemas.microsoft.com/office/drawing/2014/main" val="1899426164"/>
                  </a:ext>
                </a:extLst>
              </a:tr>
              <a:tr h="856190">
                <a:tc>
                  <a:txBody>
                    <a:bodyPr/>
                    <a:lstStyle/>
                    <a:p>
                      <a:r>
                        <a:rPr lang="en-US" sz="2000" b="0" i="0" kern="1200" dirty="0" smtClean="0">
                          <a:solidFill>
                            <a:schemeClr val="dk1"/>
                          </a:solidFill>
                          <a:effectLst/>
                          <a:latin typeface="+mn-lt"/>
                          <a:ea typeface="+mn-ea"/>
                          <a:cs typeface="+mn-cs"/>
                        </a:rPr>
                        <a:t>$6.5 million for driver’s education for students from low-income families.</a:t>
                      </a:r>
                      <a:endParaRPr lang="en-US" sz="2000" b="0" dirty="0"/>
                    </a:p>
                  </a:txBody>
                  <a:tcPr>
                    <a:solidFill>
                      <a:srgbClr val="B8DEF1"/>
                    </a:solidFill>
                  </a:tcPr>
                </a:tc>
                <a:extLst>
                  <a:ext uri="{0D108BD9-81ED-4DB2-BD59-A6C34878D82A}">
                    <a16:rowId xmlns:a16="http://schemas.microsoft.com/office/drawing/2014/main" val="3505373663"/>
                  </a:ext>
                </a:extLst>
              </a:tr>
              <a:tr h="856190">
                <a:tc>
                  <a:txBody>
                    <a:bodyPr/>
                    <a:lstStyle/>
                    <a:p>
                      <a:r>
                        <a:rPr lang="en-US" sz="2000" b="0" i="0" kern="1200" dirty="0" smtClean="0">
                          <a:solidFill>
                            <a:schemeClr val="dk1"/>
                          </a:solidFill>
                          <a:effectLst/>
                          <a:latin typeface="+mn-lt"/>
                          <a:ea typeface="+mn-ea"/>
                          <a:cs typeface="+mn-cs"/>
                        </a:rPr>
                        <a:t>$22.4 million more over two years for English-language learners in public K-12 schools</a:t>
                      </a:r>
                      <a:endParaRPr lang="en-US" sz="2000" b="0" dirty="0"/>
                    </a:p>
                  </a:txBody>
                  <a:tcPr>
                    <a:solidFill>
                      <a:srgbClr val="B8DEF1"/>
                    </a:solidFill>
                  </a:tcPr>
                </a:tc>
                <a:extLst>
                  <a:ext uri="{0D108BD9-81ED-4DB2-BD59-A6C34878D82A}">
                    <a16:rowId xmlns:a16="http://schemas.microsoft.com/office/drawing/2014/main" val="2513429187"/>
                  </a:ext>
                </a:extLst>
              </a:tr>
              <a:tr h="8561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i="0" kern="1200" dirty="0" smtClean="0">
                          <a:solidFill>
                            <a:schemeClr val="tx1"/>
                          </a:solidFill>
                          <a:effectLst/>
                          <a:latin typeface="+mn-lt"/>
                          <a:ea typeface="+mn-ea"/>
                          <a:cs typeface="+mn-cs"/>
                        </a:rPr>
                        <a:t>In-state tuition for all graduates of Wisconsin high schools, regardless of their documentation status</a:t>
                      </a:r>
                      <a:endParaRPr lang="en-US" sz="2000" b="0" dirty="0" smtClean="0"/>
                    </a:p>
                  </a:txBody>
                  <a:tcPr>
                    <a:solidFill>
                      <a:srgbClr val="B8DEF1"/>
                    </a:solidFill>
                  </a:tcPr>
                </a:tc>
                <a:extLst>
                  <a:ext uri="{0D108BD9-81ED-4DB2-BD59-A6C34878D82A}">
                    <a16:rowId xmlns:a16="http://schemas.microsoft.com/office/drawing/2014/main" val="973565412"/>
                  </a:ext>
                </a:extLst>
              </a:tr>
            </a:tbl>
          </a:graphicData>
        </a:graphic>
      </p:graphicFrame>
      <p:sp>
        <p:nvSpPr>
          <p:cNvPr id="5" name="Title 1"/>
          <p:cNvSpPr txBox="1">
            <a:spLocks/>
          </p:cNvSpPr>
          <p:nvPr/>
        </p:nvSpPr>
        <p:spPr>
          <a:xfrm>
            <a:off x="311002" y="185684"/>
            <a:ext cx="11613827"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OPPORTUNITY AND SCHOOL FUNDING</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81059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00208" y="125260"/>
            <a:ext cx="11974881" cy="663879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261055"/>
              </p:ext>
            </p:extLst>
          </p:nvPr>
        </p:nvGraphicFramePr>
        <p:xfrm>
          <a:off x="5172408" y="1845209"/>
          <a:ext cx="6262993" cy="4450080"/>
        </p:xfrm>
        <a:graphic>
          <a:graphicData uri="http://schemas.openxmlformats.org/drawingml/2006/table">
            <a:tbl>
              <a:tblPr firstRow="1" bandRow="1">
                <a:tableStyleId>{5C22544A-7EE6-4342-B048-85BDC9FD1C3A}</a:tableStyleId>
              </a:tblPr>
              <a:tblGrid>
                <a:gridCol w="6262993">
                  <a:extLst>
                    <a:ext uri="{9D8B030D-6E8A-4147-A177-3AD203B41FA5}">
                      <a16:colId xmlns:a16="http://schemas.microsoft.com/office/drawing/2014/main" val="2384223681"/>
                    </a:ext>
                  </a:extLst>
                </a:gridCol>
              </a:tblGrid>
              <a:tr h="356153">
                <a:tc>
                  <a:txBody>
                    <a:bodyPr/>
                    <a:lstStyle/>
                    <a:p>
                      <a:r>
                        <a:rPr lang="en-US" sz="2000" dirty="0" smtClean="0"/>
                        <a:t>Where</a:t>
                      </a:r>
                      <a:r>
                        <a:rPr lang="en-US" sz="2000" baseline="0" dirty="0" smtClean="0"/>
                        <a:t> Wisconsin is Currently</a:t>
                      </a:r>
                      <a:endParaRPr lang="en-US" sz="2000" dirty="0"/>
                    </a:p>
                  </a:txBody>
                  <a:tcPr/>
                </a:tc>
                <a:extLst>
                  <a:ext uri="{0D108BD9-81ED-4DB2-BD59-A6C34878D82A}">
                    <a16:rowId xmlns:a16="http://schemas.microsoft.com/office/drawing/2014/main" val="4087186864"/>
                  </a:ext>
                </a:extLst>
              </a:tr>
              <a:tr h="3643722">
                <a:tc>
                  <a:txBody>
                    <a:bodyPr/>
                    <a:lstStyle/>
                    <a:p>
                      <a:pPr rtl="0"/>
                      <a:r>
                        <a:rPr lang="en-US" sz="2000" b="0" i="0" u="none" strike="noStrike" kern="1200" dirty="0" smtClean="0">
                          <a:solidFill>
                            <a:schemeClr val="dk1"/>
                          </a:solidFill>
                          <a:effectLst/>
                          <a:latin typeface="+mn-lt"/>
                          <a:ea typeface="+mn-ea"/>
                          <a:cs typeface="+mn-cs"/>
                        </a:rPr>
                        <a:t>Between 2016 and 2019, </a:t>
                      </a:r>
                      <a:r>
                        <a:rPr lang="en-US" sz="2000" b="1" i="0" u="none" strike="noStrike" kern="1200" dirty="0" smtClean="0">
                          <a:solidFill>
                            <a:schemeClr val="dk1"/>
                          </a:solidFill>
                          <a:effectLst/>
                          <a:latin typeface="+mn-lt"/>
                          <a:ea typeface="+mn-ea"/>
                          <a:cs typeface="+mn-cs"/>
                        </a:rPr>
                        <a:t>14.9% </a:t>
                      </a:r>
                      <a:r>
                        <a:rPr lang="en-US" sz="2000" b="0" i="0" u="none" strike="noStrike" kern="1200" dirty="0" smtClean="0">
                          <a:solidFill>
                            <a:schemeClr val="dk1"/>
                          </a:solidFill>
                          <a:effectLst/>
                          <a:latin typeface="+mn-lt"/>
                          <a:ea typeface="+mn-ea"/>
                          <a:cs typeface="+mn-cs"/>
                        </a:rPr>
                        <a:t>of Wisconsin youth ages 12-17 reported </a:t>
                      </a:r>
                      <a:r>
                        <a:rPr lang="en-US" sz="2000" b="1" i="0" u="none" strike="noStrike" kern="1200" dirty="0" smtClean="0">
                          <a:solidFill>
                            <a:schemeClr val="dk1"/>
                          </a:solidFill>
                          <a:effectLst/>
                          <a:latin typeface="+mn-lt"/>
                          <a:ea typeface="+mn-ea"/>
                          <a:cs typeface="+mn-cs"/>
                        </a:rPr>
                        <a:t>a major depressive episode </a:t>
                      </a:r>
                      <a:r>
                        <a:rPr lang="en-US" sz="2000" b="0" i="0" u="none" strike="noStrike" kern="1200" dirty="0" smtClean="0">
                          <a:solidFill>
                            <a:schemeClr val="dk1"/>
                          </a:solidFill>
                          <a:effectLst/>
                          <a:latin typeface="+mn-lt"/>
                          <a:ea typeface="+mn-ea"/>
                          <a:cs typeface="+mn-cs"/>
                        </a:rPr>
                        <a:t>in the past year. </a:t>
                      </a:r>
                    </a:p>
                    <a:p>
                      <a:pPr rtl="0"/>
                      <a:endParaRPr lang="en-US" sz="2000" b="0" i="0" u="none" strike="noStrike" kern="1200" dirty="0" smtClean="0">
                        <a:solidFill>
                          <a:schemeClr val="dk1"/>
                        </a:solidFill>
                        <a:effectLst/>
                        <a:latin typeface="+mn-lt"/>
                        <a:ea typeface="+mn-ea"/>
                        <a:cs typeface="+mn-cs"/>
                      </a:endParaRPr>
                    </a:p>
                    <a:p>
                      <a:pPr rtl="0"/>
                      <a:r>
                        <a:rPr lang="en-US" sz="2000" b="0" i="0" u="none" strike="noStrike" kern="1200" dirty="0" smtClean="0">
                          <a:solidFill>
                            <a:schemeClr val="dk1"/>
                          </a:solidFill>
                          <a:effectLst/>
                          <a:latin typeface="+mn-lt"/>
                          <a:ea typeface="+mn-ea"/>
                          <a:cs typeface="+mn-cs"/>
                        </a:rPr>
                        <a:t>During the same time period, </a:t>
                      </a:r>
                      <a:r>
                        <a:rPr lang="en-US" sz="2000" b="1" i="0" u="none" strike="noStrike" kern="1200" dirty="0" smtClean="0">
                          <a:solidFill>
                            <a:schemeClr val="dk1"/>
                          </a:solidFill>
                          <a:effectLst/>
                          <a:latin typeface="+mn-lt"/>
                          <a:ea typeface="+mn-ea"/>
                          <a:cs typeface="+mn-cs"/>
                        </a:rPr>
                        <a:t>12.1% </a:t>
                      </a:r>
                      <a:r>
                        <a:rPr lang="en-US" sz="2000" b="0" i="0" u="none" strike="noStrike" kern="1200" dirty="0" smtClean="0">
                          <a:solidFill>
                            <a:schemeClr val="dk1"/>
                          </a:solidFill>
                          <a:effectLst/>
                          <a:latin typeface="+mn-lt"/>
                          <a:ea typeface="+mn-ea"/>
                          <a:cs typeface="+mn-cs"/>
                        </a:rPr>
                        <a:t>of young adults aged 18-25 in Wisconsin reported having had </a:t>
                      </a:r>
                      <a:r>
                        <a:rPr lang="en-US" sz="2000" b="1" i="0" u="none" strike="noStrike" kern="1200" dirty="0" smtClean="0">
                          <a:solidFill>
                            <a:schemeClr val="dk1"/>
                          </a:solidFill>
                          <a:effectLst/>
                          <a:latin typeface="+mn-lt"/>
                          <a:ea typeface="+mn-ea"/>
                          <a:cs typeface="+mn-cs"/>
                        </a:rPr>
                        <a:t>serious thoughts of suicide</a:t>
                      </a:r>
                      <a:r>
                        <a:rPr lang="en-US" sz="2000" b="0" i="0" u="none" strike="noStrike" kern="1200" dirty="0" smtClean="0">
                          <a:solidFill>
                            <a:schemeClr val="dk1"/>
                          </a:solidFill>
                          <a:effectLst/>
                          <a:latin typeface="+mn-lt"/>
                          <a:ea typeface="+mn-ea"/>
                          <a:cs typeface="+mn-cs"/>
                        </a:rPr>
                        <a:t> in the past year. </a:t>
                      </a:r>
                      <a:endParaRPr lang="en-US" sz="2000" b="0" dirty="0" smtClean="0">
                        <a:effectLst/>
                      </a:endParaRPr>
                    </a:p>
                    <a:p>
                      <a:r>
                        <a:rPr lang="en-US" sz="2000" dirty="0" smtClean="0"/>
                        <a:t/>
                      </a:r>
                      <a:br>
                        <a:rPr lang="en-US" sz="2000" dirty="0" smtClean="0"/>
                      </a:br>
                      <a:r>
                        <a:rPr lang="en-US" sz="2000" b="0" i="0" u="none" strike="noStrike" kern="1200" dirty="0" smtClean="0">
                          <a:solidFill>
                            <a:schemeClr val="dk1"/>
                          </a:solidFill>
                          <a:effectLst/>
                          <a:latin typeface="+mn-lt"/>
                          <a:ea typeface="+mn-ea"/>
                          <a:cs typeface="+mn-cs"/>
                        </a:rPr>
                        <a:t>Wisconsin's 2019 Youth Risk Behavior Survey found that of the pupils surveyed, </a:t>
                      </a:r>
                      <a:r>
                        <a:rPr lang="en-US" sz="2000" b="1" i="0" u="none" strike="noStrike" kern="1200" dirty="0" smtClean="0">
                          <a:solidFill>
                            <a:schemeClr val="dk1"/>
                          </a:solidFill>
                          <a:effectLst/>
                          <a:latin typeface="+mn-lt"/>
                          <a:ea typeface="+mn-ea"/>
                          <a:cs typeface="+mn-cs"/>
                        </a:rPr>
                        <a:t>49.0%</a:t>
                      </a:r>
                      <a:r>
                        <a:rPr lang="en-US" sz="2000" b="0" i="0" u="none" strike="noStrike" kern="1200" dirty="0" smtClean="0">
                          <a:solidFill>
                            <a:schemeClr val="dk1"/>
                          </a:solidFill>
                          <a:effectLst/>
                          <a:latin typeface="+mn-lt"/>
                          <a:ea typeface="+mn-ea"/>
                          <a:cs typeface="+mn-cs"/>
                        </a:rPr>
                        <a:t> reported high levels of </a:t>
                      </a:r>
                      <a:r>
                        <a:rPr lang="en-US" sz="2000" b="1" i="0" u="none" strike="noStrike" kern="1200" dirty="0" smtClean="0">
                          <a:solidFill>
                            <a:schemeClr val="dk1"/>
                          </a:solidFill>
                          <a:effectLst/>
                          <a:latin typeface="+mn-lt"/>
                          <a:ea typeface="+mn-ea"/>
                          <a:cs typeface="+mn-cs"/>
                        </a:rPr>
                        <a:t>anxiety</a:t>
                      </a:r>
                      <a:r>
                        <a:rPr lang="en-US" sz="2000" b="0" i="0" u="none" strike="noStrike" kern="1200" dirty="0" smtClean="0">
                          <a:solidFill>
                            <a:schemeClr val="dk1"/>
                          </a:solidFill>
                          <a:effectLst/>
                          <a:latin typeface="+mn-lt"/>
                          <a:ea typeface="+mn-ea"/>
                          <a:cs typeface="+mn-cs"/>
                        </a:rPr>
                        <a:t>, </a:t>
                      </a:r>
                      <a:r>
                        <a:rPr lang="en-US" sz="2000" b="1" i="0" u="none" strike="noStrike" kern="1200" dirty="0" smtClean="0">
                          <a:solidFill>
                            <a:schemeClr val="dk1"/>
                          </a:solidFill>
                          <a:effectLst/>
                          <a:latin typeface="+mn-lt"/>
                          <a:ea typeface="+mn-ea"/>
                          <a:cs typeface="+mn-cs"/>
                        </a:rPr>
                        <a:t>28.5% </a:t>
                      </a:r>
                      <a:r>
                        <a:rPr lang="en-US" sz="2000" b="0" i="0" u="none" strike="noStrike" kern="1200" dirty="0" smtClean="0">
                          <a:solidFill>
                            <a:schemeClr val="dk1"/>
                          </a:solidFill>
                          <a:effectLst/>
                          <a:latin typeface="+mn-lt"/>
                          <a:ea typeface="+mn-ea"/>
                          <a:cs typeface="+mn-cs"/>
                        </a:rPr>
                        <a:t>indicated </a:t>
                      </a:r>
                      <a:r>
                        <a:rPr lang="en-US" sz="2000" b="1" i="0" u="none" strike="noStrike" kern="1200" dirty="0" smtClean="0">
                          <a:solidFill>
                            <a:schemeClr val="dk1"/>
                          </a:solidFill>
                          <a:effectLst/>
                          <a:latin typeface="+mn-lt"/>
                          <a:ea typeface="+mn-ea"/>
                          <a:cs typeface="+mn-cs"/>
                        </a:rPr>
                        <a:t>depression</a:t>
                      </a:r>
                      <a:r>
                        <a:rPr lang="en-US" sz="2000" b="0" i="0" u="none" strike="noStrike" kern="1200" dirty="0" smtClean="0">
                          <a:solidFill>
                            <a:schemeClr val="dk1"/>
                          </a:solidFill>
                          <a:effectLst/>
                          <a:latin typeface="+mn-lt"/>
                          <a:ea typeface="+mn-ea"/>
                          <a:cs typeface="+mn-cs"/>
                        </a:rPr>
                        <a:t>, and </a:t>
                      </a:r>
                      <a:r>
                        <a:rPr lang="en-US" sz="2000" b="1" i="0" u="none" strike="noStrike" kern="1200" dirty="0" smtClean="0">
                          <a:solidFill>
                            <a:schemeClr val="dk1"/>
                          </a:solidFill>
                          <a:effectLst/>
                          <a:latin typeface="+mn-lt"/>
                          <a:ea typeface="+mn-ea"/>
                          <a:cs typeface="+mn-cs"/>
                        </a:rPr>
                        <a:t>18.5%</a:t>
                      </a:r>
                      <a:r>
                        <a:rPr lang="en-US" sz="2000" b="0" i="0" u="none" strike="noStrike" kern="1200" dirty="0" smtClean="0">
                          <a:solidFill>
                            <a:schemeClr val="dk1"/>
                          </a:solidFill>
                          <a:effectLst/>
                          <a:latin typeface="+mn-lt"/>
                          <a:ea typeface="+mn-ea"/>
                          <a:cs typeface="+mn-cs"/>
                        </a:rPr>
                        <a:t> reported that they had </a:t>
                      </a:r>
                      <a:r>
                        <a:rPr lang="en-US" sz="2000" b="1" i="0" u="none" strike="noStrike" kern="1200" dirty="0" smtClean="0">
                          <a:solidFill>
                            <a:schemeClr val="dk1"/>
                          </a:solidFill>
                          <a:effectLst/>
                          <a:latin typeface="+mn-lt"/>
                          <a:ea typeface="+mn-ea"/>
                          <a:cs typeface="+mn-cs"/>
                        </a:rPr>
                        <a:t>engaged in self-harm</a:t>
                      </a:r>
                      <a:r>
                        <a:rPr lang="en-US" sz="2000" b="0" i="0" u="none" strike="noStrike" kern="1200" dirty="0" smtClean="0">
                          <a:solidFill>
                            <a:schemeClr val="dk1"/>
                          </a:solidFill>
                          <a:effectLst/>
                          <a:latin typeface="+mn-lt"/>
                          <a:ea typeface="+mn-ea"/>
                          <a:cs typeface="+mn-cs"/>
                        </a:rPr>
                        <a:t> over the previous twelve months.</a:t>
                      </a:r>
                      <a:endParaRPr lang="en-US" sz="2000" b="0" kern="1200" dirty="0" smtClean="0">
                        <a:solidFill>
                          <a:schemeClr val="dk1"/>
                        </a:solidFill>
                        <a:effectLst/>
                        <a:latin typeface="+mn-lt"/>
                        <a:ea typeface="+mn-ea"/>
                        <a:cs typeface="+mn-cs"/>
                      </a:endParaRPr>
                    </a:p>
                  </a:txBody>
                  <a:tcPr>
                    <a:solidFill>
                      <a:srgbClr val="B8DEF1"/>
                    </a:solidFill>
                  </a:tcPr>
                </a:tc>
                <a:extLst>
                  <a:ext uri="{0D108BD9-81ED-4DB2-BD59-A6C34878D82A}">
                    <a16:rowId xmlns:a16="http://schemas.microsoft.com/office/drawing/2014/main" val="3254023120"/>
                  </a:ext>
                </a:extLst>
              </a:tr>
            </a:tbl>
          </a:graphicData>
        </a:graphic>
      </p:graphicFrame>
      <p:pic>
        <p:nvPicPr>
          <p:cNvPr id="4" name="Picture 3"/>
          <p:cNvPicPr>
            <a:picLocks noChangeAspect="1"/>
          </p:cNvPicPr>
          <p:nvPr/>
        </p:nvPicPr>
        <p:blipFill>
          <a:blip r:embed="rId4"/>
          <a:stretch>
            <a:fillRect/>
          </a:stretch>
        </p:blipFill>
        <p:spPr>
          <a:xfrm>
            <a:off x="959670" y="3457796"/>
            <a:ext cx="2634869" cy="2773265"/>
          </a:xfrm>
          <a:prstGeom prst="rect">
            <a:avLst/>
          </a:prstGeom>
        </p:spPr>
      </p:pic>
      <p:sp>
        <p:nvSpPr>
          <p:cNvPr id="6" name="TextBox 5"/>
          <p:cNvSpPr txBox="1"/>
          <p:nvPr/>
        </p:nvSpPr>
        <p:spPr>
          <a:xfrm>
            <a:off x="943219" y="5426132"/>
            <a:ext cx="823980" cy="68580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 name="TextBox 6"/>
          <p:cNvSpPr txBox="1"/>
          <p:nvPr/>
        </p:nvSpPr>
        <p:spPr>
          <a:xfrm>
            <a:off x="475100" y="5257125"/>
            <a:ext cx="640108" cy="11254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pic>
        <p:nvPicPr>
          <p:cNvPr id="9" name="Picture 8"/>
          <p:cNvPicPr>
            <a:picLocks noChangeAspect="1"/>
          </p:cNvPicPr>
          <p:nvPr/>
        </p:nvPicPr>
        <p:blipFill>
          <a:blip r:embed="rId5"/>
          <a:stretch>
            <a:fillRect/>
          </a:stretch>
        </p:blipFill>
        <p:spPr>
          <a:xfrm>
            <a:off x="956719" y="1929188"/>
            <a:ext cx="2916014" cy="1640258"/>
          </a:xfrm>
          <a:prstGeom prst="rect">
            <a:avLst/>
          </a:prstGeom>
        </p:spPr>
      </p:pic>
      <p:sp>
        <p:nvSpPr>
          <p:cNvPr id="3" name="TextBox 2"/>
          <p:cNvSpPr txBox="1"/>
          <p:nvPr/>
        </p:nvSpPr>
        <p:spPr>
          <a:xfrm>
            <a:off x="1106515" y="6334386"/>
            <a:ext cx="2616422" cy="215444"/>
          </a:xfrm>
          <a:prstGeom prst="rect">
            <a:avLst/>
          </a:prstGeom>
          <a:noFill/>
        </p:spPr>
        <p:txBody>
          <a:bodyPr wrap="none" rtlCol="0">
            <a:spAutoFit/>
          </a:bodyPr>
          <a:lstStyle/>
          <a:p>
            <a:r>
              <a:rPr lang="en-US" sz="800" dirty="0" smtClean="0"/>
              <a:t>Source: Wisconsin Office of Children’s Mental Health</a:t>
            </a:r>
            <a:endParaRPr lang="en-US" sz="800" dirty="0"/>
          </a:p>
        </p:txBody>
      </p:sp>
      <p:sp>
        <p:nvSpPr>
          <p:cNvPr id="10" name="Title 1"/>
          <p:cNvSpPr txBox="1">
            <a:spLocks/>
          </p:cNvSpPr>
          <p:nvPr/>
        </p:nvSpPr>
        <p:spPr>
          <a:xfrm>
            <a:off x="829848" y="269494"/>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MENTAL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2094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00208" y="125260"/>
            <a:ext cx="11974881" cy="6638795"/>
          </a:xfrm>
          <a:prstGeom prst="rect">
            <a:avLst/>
          </a:prstGeom>
        </p:spPr>
      </p:pic>
      <p:sp>
        <p:nvSpPr>
          <p:cNvPr id="6" name="TextBox 5"/>
          <p:cNvSpPr txBox="1"/>
          <p:nvPr/>
        </p:nvSpPr>
        <p:spPr>
          <a:xfrm>
            <a:off x="611281" y="5609484"/>
            <a:ext cx="823980" cy="68580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7" name="TextBox 6"/>
          <p:cNvSpPr txBox="1"/>
          <p:nvPr/>
        </p:nvSpPr>
        <p:spPr>
          <a:xfrm>
            <a:off x="475100" y="5257125"/>
            <a:ext cx="640108" cy="11254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3" name="TextBox 2"/>
          <p:cNvSpPr txBox="1"/>
          <p:nvPr/>
        </p:nvSpPr>
        <p:spPr>
          <a:xfrm>
            <a:off x="4728471" y="5844664"/>
            <a:ext cx="2616422" cy="215444"/>
          </a:xfrm>
          <a:prstGeom prst="rect">
            <a:avLst/>
          </a:prstGeom>
          <a:noFill/>
        </p:spPr>
        <p:txBody>
          <a:bodyPr wrap="none" rtlCol="0">
            <a:spAutoFit/>
          </a:bodyPr>
          <a:lstStyle/>
          <a:p>
            <a:r>
              <a:rPr lang="en-US" sz="800" dirty="0" smtClean="0"/>
              <a:t>Source: Wisconsin Office of Children’s Mental Health</a:t>
            </a:r>
            <a:endParaRPr lang="en-US" sz="800" dirty="0"/>
          </a:p>
        </p:txBody>
      </p:sp>
      <p:pic>
        <p:nvPicPr>
          <p:cNvPr id="10" name="Content Placeholder 3"/>
          <p:cNvPicPr>
            <a:picLocks noChangeAspect="1"/>
          </p:cNvPicPr>
          <p:nvPr/>
        </p:nvPicPr>
        <p:blipFill>
          <a:blip r:embed="rId4"/>
          <a:stretch>
            <a:fillRect/>
          </a:stretch>
        </p:blipFill>
        <p:spPr>
          <a:xfrm>
            <a:off x="2722452" y="1873996"/>
            <a:ext cx="6628460" cy="3735488"/>
          </a:xfrm>
          <a:prstGeom prst="rect">
            <a:avLst/>
          </a:prstGeom>
        </p:spPr>
      </p:pic>
      <p:sp>
        <p:nvSpPr>
          <p:cNvPr id="8" name="Title 1"/>
          <p:cNvSpPr txBox="1">
            <a:spLocks/>
          </p:cNvSpPr>
          <p:nvPr/>
        </p:nvSpPr>
        <p:spPr>
          <a:xfrm>
            <a:off x="778882" y="313253"/>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MENTAL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20747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0207" y="133633"/>
            <a:ext cx="11974881" cy="663879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100033762"/>
              </p:ext>
            </p:extLst>
          </p:nvPr>
        </p:nvGraphicFramePr>
        <p:xfrm>
          <a:off x="611910" y="1078029"/>
          <a:ext cx="10951474" cy="5376765"/>
        </p:xfrm>
        <a:graphic>
          <a:graphicData uri="http://schemas.openxmlformats.org/drawingml/2006/table">
            <a:tbl>
              <a:tblPr firstRow="1" bandRow="1">
                <a:tableStyleId>{5C22544A-7EE6-4342-B048-85BDC9FD1C3A}</a:tableStyleId>
              </a:tblPr>
              <a:tblGrid>
                <a:gridCol w="10951474">
                  <a:extLst>
                    <a:ext uri="{9D8B030D-6E8A-4147-A177-3AD203B41FA5}">
                      <a16:colId xmlns:a16="http://schemas.microsoft.com/office/drawing/2014/main" val="1520255915"/>
                    </a:ext>
                  </a:extLst>
                </a:gridCol>
              </a:tblGrid>
              <a:tr h="651678">
                <a:tc>
                  <a:txBody>
                    <a:bodyPr/>
                    <a:lstStyle/>
                    <a:p>
                      <a:r>
                        <a:rPr lang="en-US" sz="2000" dirty="0" smtClean="0"/>
                        <a:t>Gov. Evers’ Proposed 2023-25 State Budget:</a:t>
                      </a:r>
                      <a:r>
                        <a:rPr lang="en-US" sz="2000" baseline="0" dirty="0" smtClean="0"/>
                        <a:t>  </a:t>
                      </a:r>
                      <a:r>
                        <a:rPr lang="en-US" sz="2000" dirty="0" smtClean="0"/>
                        <a:t>2023 is “The Year</a:t>
                      </a:r>
                      <a:r>
                        <a:rPr lang="en-US" sz="2000" baseline="0" dirty="0" smtClean="0"/>
                        <a:t> of Mental Health”</a:t>
                      </a:r>
                      <a:endParaRPr lang="en-US" sz="2000" dirty="0"/>
                    </a:p>
                  </a:txBody>
                  <a:tcPr/>
                </a:tc>
                <a:extLst>
                  <a:ext uri="{0D108BD9-81ED-4DB2-BD59-A6C34878D82A}">
                    <a16:rowId xmlns:a16="http://schemas.microsoft.com/office/drawing/2014/main" val="530712396"/>
                  </a:ext>
                </a:extLst>
              </a:tr>
              <a:tr h="600792">
                <a:tc>
                  <a:txBody>
                    <a:bodyPr/>
                    <a:lstStyle/>
                    <a:p>
                      <a:r>
                        <a:rPr lang="en-US" sz="2000" dirty="0" smtClean="0"/>
                        <a:t>$500 million total increases to expand access to mental and behavioral</a:t>
                      </a:r>
                      <a:r>
                        <a:rPr lang="en-US" sz="2000" baseline="0" dirty="0" smtClean="0"/>
                        <a:t> </a:t>
                      </a:r>
                      <a:r>
                        <a:rPr lang="en-US" sz="2000" dirty="0" smtClean="0"/>
                        <a:t>health.</a:t>
                      </a:r>
                      <a:endParaRPr lang="en-US" sz="2000" dirty="0"/>
                    </a:p>
                  </a:txBody>
                  <a:tcPr>
                    <a:solidFill>
                      <a:srgbClr val="B8DEF1"/>
                    </a:solidFill>
                  </a:tcPr>
                </a:tc>
                <a:extLst>
                  <a:ext uri="{0D108BD9-81ED-4DB2-BD59-A6C34878D82A}">
                    <a16:rowId xmlns:a16="http://schemas.microsoft.com/office/drawing/2014/main" val="2407362093"/>
                  </a:ext>
                </a:extLst>
              </a:tr>
              <a:tr h="743874">
                <a:tc>
                  <a:txBody>
                    <a:bodyPr/>
                    <a:lstStyle/>
                    <a:p>
                      <a:r>
                        <a:rPr lang="en-US" sz="2000" dirty="0" smtClean="0"/>
                        <a:t>$996,400</a:t>
                      </a:r>
                      <a:r>
                        <a:rPr lang="en-US" sz="2000" baseline="0" dirty="0" smtClean="0"/>
                        <a:t> annually in </a:t>
                      </a:r>
                      <a:r>
                        <a:rPr lang="en-US" sz="2000" dirty="0" smtClean="0"/>
                        <a:t>Youth Crisis Stabilization Facilities Funding, ongoing state support for the three Youth Crisis Stabilization Facilities</a:t>
                      </a:r>
                      <a:endParaRPr lang="en-US" sz="2000" dirty="0"/>
                    </a:p>
                  </a:txBody>
                  <a:tcPr>
                    <a:solidFill>
                      <a:srgbClr val="B8DEF1"/>
                    </a:solidFill>
                  </a:tcPr>
                </a:tc>
                <a:extLst>
                  <a:ext uri="{0D108BD9-81ED-4DB2-BD59-A6C34878D82A}">
                    <a16:rowId xmlns:a16="http://schemas.microsoft.com/office/drawing/2014/main" val="690976213"/>
                  </a:ext>
                </a:extLst>
              </a:tr>
              <a:tr h="5736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dirty="0" smtClean="0">
                          <a:solidFill>
                            <a:schemeClr val="tx1"/>
                          </a:solidFill>
                          <a:effectLst/>
                          <a:latin typeface="+mn-lt"/>
                          <a:ea typeface="+mn-ea"/>
                          <a:cs typeface="+mn-cs"/>
                        </a:rPr>
                        <a:t>$270 million in funding for student mental health programs and support</a:t>
                      </a:r>
                      <a:r>
                        <a:rPr lang="en-US" sz="2000" b="0" i="0" u="none" strike="noStrike" kern="1200" baseline="0" dirty="0" smtClean="0">
                          <a:solidFill>
                            <a:schemeClr val="tx1"/>
                          </a:solidFill>
                          <a:effectLst/>
                          <a:latin typeface="+mn-lt"/>
                          <a:ea typeface="+mn-ea"/>
                          <a:cs typeface="+mn-cs"/>
                        </a:rPr>
                        <a:t> professionals.</a:t>
                      </a:r>
                      <a:endParaRPr lang="en-US" sz="2000" dirty="0" smtClean="0"/>
                    </a:p>
                    <a:p>
                      <a:endParaRPr lang="en-US" sz="2000" dirty="0"/>
                    </a:p>
                  </a:txBody>
                  <a:tcPr>
                    <a:solidFill>
                      <a:srgbClr val="B8DEF1"/>
                    </a:solidFill>
                  </a:tcPr>
                </a:tc>
                <a:extLst>
                  <a:ext uri="{0D108BD9-81ED-4DB2-BD59-A6C34878D82A}">
                    <a16:rowId xmlns:a16="http://schemas.microsoft.com/office/drawing/2014/main" val="1954584634"/>
                  </a:ext>
                </a:extLst>
              </a:tr>
              <a:tr h="808781">
                <a:tc>
                  <a:txBody>
                    <a:bodyPr/>
                    <a:lstStyle/>
                    <a:p>
                      <a:r>
                        <a:rPr lang="en-US" sz="2000" dirty="0" smtClean="0"/>
                        <a:t>$3,004,400 –</a:t>
                      </a:r>
                      <a:r>
                        <a:rPr lang="en-US" sz="2000" baseline="0" dirty="0" smtClean="0"/>
                        <a:t> for the </a:t>
                      </a:r>
                      <a:r>
                        <a:rPr lang="en-US" sz="2000" dirty="0" smtClean="0"/>
                        <a:t>988 Suicide &amp; Crisis Lifeline Support to cover operating costs of the state’s 988 Suicide &amp; Crisis Lifeline call center</a:t>
                      </a:r>
                      <a:endParaRPr lang="en-US" sz="2000" dirty="0"/>
                    </a:p>
                  </a:txBody>
                  <a:tcPr>
                    <a:solidFill>
                      <a:srgbClr val="B8DEF1"/>
                    </a:solidFill>
                  </a:tcPr>
                </a:tc>
                <a:extLst>
                  <a:ext uri="{0D108BD9-81ED-4DB2-BD59-A6C34878D82A}">
                    <a16:rowId xmlns:a16="http://schemas.microsoft.com/office/drawing/2014/main" val="3191776011"/>
                  </a:ext>
                </a:extLst>
              </a:tr>
              <a:tr h="559849">
                <a:tc>
                  <a:txBody>
                    <a:bodyPr/>
                    <a:lstStyle/>
                    <a:p>
                      <a:r>
                        <a:rPr lang="en-US" sz="2000" dirty="0" smtClean="0"/>
                        <a:t>Provide nearly</a:t>
                      </a:r>
                      <a:r>
                        <a:rPr lang="en-US" sz="2000" baseline="0" dirty="0" smtClean="0"/>
                        <a:t> $11 million </a:t>
                      </a:r>
                      <a:r>
                        <a:rPr lang="en-US" sz="2000" dirty="0" smtClean="0"/>
                        <a:t>for Medicaid to reimburse schools for telehealth origination costs.</a:t>
                      </a:r>
                      <a:endParaRPr lang="en-US" sz="2000" dirty="0"/>
                    </a:p>
                  </a:txBody>
                  <a:tcPr>
                    <a:solidFill>
                      <a:srgbClr val="B8DEF1"/>
                    </a:solidFill>
                  </a:tcPr>
                </a:tc>
                <a:extLst>
                  <a:ext uri="{0D108BD9-81ED-4DB2-BD59-A6C34878D82A}">
                    <a16:rowId xmlns:a16="http://schemas.microsoft.com/office/drawing/2014/main" val="2301466678"/>
                  </a:ext>
                </a:extLst>
              </a:tr>
              <a:tr h="1310751">
                <a:tc>
                  <a:txBody>
                    <a:bodyPr/>
                    <a:lstStyle/>
                    <a:p>
                      <a:r>
                        <a:rPr lang="en-US" sz="2000" dirty="0" smtClean="0"/>
                        <a:t>Wisconsin After 3 Program -</a:t>
                      </a:r>
                      <a:r>
                        <a:rPr lang="en-US" sz="2000" baseline="0" dirty="0" smtClean="0"/>
                        <a:t> </a:t>
                      </a:r>
                      <a:r>
                        <a:rPr lang="en-US" sz="2000" dirty="0" smtClean="0"/>
                        <a:t>Increase funding to the Boys and Girls Clubs by $500,000 TANF funding in each year for the Wisconsin After 3 program to improve the literacy skills and math proficiency for low-income children. Additionally, provide $1,300,000 GPR annually to support youth mental health and substance use prevention.</a:t>
                      </a:r>
                      <a:endParaRPr lang="en-US" sz="2000" dirty="0"/>
                    </a:p>
                  </a:txBody>
                  <a:tcPr>
                    <a:solidFill>
                      <a:srgbClr val="B8DEF1"/>
                    </a:solidFill>
                  </a:tcPr>
                </a:tc>
                <a:extLst>
                  <a:ext uri="{0D108BD9-81ED-4DB2-BD59-A6C34878D82A}">
                    <a16:rowId xmlns:a16="http://schemas.microsoft.com/office/drawing/2014/main" val="3612293816"/>
                  </a:ext>
                </a:extLst>
              </a:tr>
            </a:tbl>
          </a:graphicData>
        </a:graphic>
      </p:graphicFrame>
      <p:sp>
        <p:nvSpPr>
          <p:cNvPr id="6" name="Title 1"/>
          <p:cNvSpPr txBox="1">
            <a:spLocks/>
          </p:cNvSpPr>
          <p:nvPr/>
        </p:nvSpPr>
        <p:spPr>
          <a:xfrm>
            <a:off x="829848" y="101867"/>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MENTAL HEALTH</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85054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45" y="604909"/>
            <a:ext cx="10239269" cy="5613294"/>
          </a:xfrm>
          <a:prstGeom prst="rect">
            <a:avLst/>
          </a:prstGeom>
        </p:spPr>
      </p:pic>
      <p:pic>
        <p:nvPicPr>
          <p:cNvPr id="4" name="Picture 3"/>
          <p:cNvPicPr>
            <a:picLocks noChangeAspect="1"/>
          </p:cNvPicPr>
          <p:nvPr/>
        </p:nvPicPr>
        <p:blipFill>
          <a:blip r:embed="rId4"/>
          <a:stretch>
            <a:fillRect/>
          </a:stretch>
        </p:blipFill>
        <p:spPr>
          <a:xfrm>
            <a:off x="100208" y="125260"/>
            <a:ext cx="11974881" cy="6638795"/>
          </a:xfrm>
          <a:prstGeom prst="rect">
            <a:avLst/>
          </a:prstGeom>
        </p:spPr>
      </p:pic>
    </p:spTree>
    <p:extLst>
      <p:ext uri="{BB962C8B-B14F-4D97-AF65-F5344CB8AC3E}">
        <p14:creationId xmlns:p14="http://schemas.microsoft.com/office/powerpoint/2010/main" val="3148461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560" y="121921"/>
            <a:ext cx="11917680" cy="6614160"/>
          </a:xfrm>
          <a:prstGeom prst="rect">
            <a:avLst/>
          </a:prstGeom>
          <a:noFill/>
          <a:ln w="63500">
            <a:solidFill>
              <a:srgbClr val="FAD6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53182884"/>
              </p:ext>
            </p:extLst>
          </p:nvPr>
        </p:nvGraphicFramePr>
        <p:xfrm>
          <a:off x="289560" y="1460957"/>
          <a:ext cx="11663680" cy="5059680"/>
        </p:xfrm>
        <a:graphic>
          <a:graphicData uri="http://schemas.openxmlformats.org/drawingml/2006/table">
            <a:tbl>
              <a:tblPr firstRow="1" bandRow="1">
                <a:tableStyleId>{5C22544A-7EE6-4342-B048-85BDC9FD1C3A}</a:tableStyleId>
              </a:tblPr>
              <a:tblGrid>
                <a:gridCol w="11663680">
                  <a:extLst>
                    <a:ext uri="{9D8B030D-6E8A-4147-A177-3AD203B41FA5}">
                      <a16:colId xmlns:a16="http://schemas.microsoft.com/office/drawing/2014/main" val="2384223681"/>
                    </a:ext>
                  </a:extLst>
                </a:gridCol>
              </a:tblGrid>
              <a:tr h="388826">
                <a:tc>
                  <a:txBody>
                    <a:bodyPr/>
                    <a:lstStyle/>
                    <a:p>
                      <a:r>
                        <a:rPr lang="en-US" sz="2000" dirty="0" smtClean="0"/>
                        <a:t>Where</a:t>
                      </a:r>
                      <a:r>
                        <a:rPr lang="en-US" sz="2000" baseline="0" dirty="0" smtClean="0"/>
                        <a:t> Wisconsin is Currently</a:t>
                      </a:r>
                      <a:endParaRPr lang="en-US" sz="2000" dirty="0"/>
                    </a:p>
                  </a:txBody>
                  <a:tcPr/>
                </a:tc>
                <a:extLst>
                  <a:ext uri="{0D108BD9-81ED-4DB2-BD59-A6C34878D82A}">
                    <a16:rowId xmlns:a16="http://schemas.microsoft.com/office/drawing/2014/main" val="4087186864"/>
                  </a:ext>
                </a:extLst>
              </a:tr>
              <a:tr h="4576189">
                <a:tc>
                  <a:txBody>
                    <a:bodyPr/>
                    <a:lstStyle/>
                    <a:p>
                      <a:r>
                        <a:rPr lang="en-US" sz="2000" b="0" i="0" u="none" strike="noStrike" kern="1200" dirty="0" smtClean="0">
                          <a:solidFill>
                            <a:schemeClr val="dk1"/>
                          </a:solidFill>
                          <a:effectLst/>
                          <a:latin typeface="+mn-lt"/>
                          <a:ea typeface="+mn-ea"/>
                          <a:cs typeface="+mn-cs"/>
                        </a:rPr>
                        <a:t>On a given day in 2020, Wisconsin had </a:t>
                      </a:r>
                      <a:r>
                        <a:rPr lang="en-US" sz="2000" b="1" i="0" u="none" strike="noStrike" kern="1200" dirty="0" smtClean="0">
                          <a:solidFill>
                            <a:schemeClr val="dk1"/>
                          </a:solidFill>
                          <a:effectLst/>
                          <a:latin typeface="+mn-lt"/>
                          <a:ea typeface="+mn-ea"/>
                          <a:cs typeface="+mn-cs"/>
                        </a:rPr>
                        <a:t>4,515</a:t>
                      </a:r>
                      <a:r>
                        <a:rPr lang="en-US" sz="2000" b="0" i="0" u="none" strike="noStrike" kern="1200" dirty="0" smtClean="0">
                          <a:solidFill>
                            <a:schemeClr val="dk1"/>
                          </a:solidFill>
                          <a:effectLst/>
                          <a:latin typeface="+mn-lt"/>
                          <a:ea typeface="+mn-ea"/>
                          <a:cs typeface="+mn-cs"/>
                        </a:rPr>
                        <a:t> people sleeping in places not meant for human habitation,</a:t>
                      </a:r>
                      <a:r>
                        <a:rPr lang="en-US" sz="2000" b="0" i="0" u="none" strike="noStrike" kern="1200" baseline="0" dirty="0" smtClean="0">
                          <a:solidFill>
                            <a:schemeClr val="dk1"/>
                          </a:solidFill>
                          <a:effectLst/>
                          <a:latin typeface="+mn-lt"/>
                          <a:ea typeface="+mn-ea"/>
                          <a:cs typeface="+mn-cs"/>
                        </a:rPr>
                        <a:t> and a total of </a:t>
                      </a:r>
                      <a:r>
                        <a:rPr lang="en-US" sz="2000" b="1" i="0" u="none" strike="noStrike" kern="1200" dirty="0" smtClean="0">
                          <a:solidFill>
                            <a:schemeClr val="dk1"/>
                          </a:solidFill>
                          <a:effectLst/>
                          <a:latin typeface="+mn-lt"/>
                          <a:ea typeface="+mn-ea"/>
                          <a:cs typeface="+mn-cs"/>
                        </a:rPr>
                        <a:t>11,624</a:t>
                      </a:r>
                      <a:r>
                        <a:rPr lang="en-US" sz="2000" b="0" i="0" u="none" strike="noStrike" kern="1200" dirty="0" smtClean="0">
                          <a:solidFill>
                            <a:schemeClr val="dk1"/>
                          </a:solidFill>
                          <a:effectLst/>
                          <a:latin typeface="+mn-lt"/>
                          <a:ea typeface="+mn-ea"/>
                          <a:cs typeface="+mn-cs"/>
                        </a:rPr>
                        <a:t> people stayed in emergency shelters.</a:t>
                      </a:r>
                      <a:r>
                        <a:rPr lang="en-US" sz="2000" b="0" i="0" u="none" strike="noStrike" kern="1200" baseline="0" dirty="0" smtClean="0">
                          <a:solidFill>
                            <a:schemeClr val="dk1"/>
                          </a:solidFill>
                          <a:effectLst/>
                          <a:latin typeface="+mn-lt"/>
                          <a:ea typeface="+mn-ea"/>
                          <a:cs typeface="+mn-cs"/>
                        </a:rPr>
                        <a:t> </a:t>
                      </a:r>
                      <a:r>
                        <a:rPr lang="en-US" sz="2000" b="0" i="0" u="none" strike="noStrike" kern="1200" dirty="0" smtClean="0">
                          <a:solidFill>
                            <a:schemeClr val="dk1"/>
                          </a:solidFill>
                          <a:effectLst/>
                          <a:latin typeface="+mn-lt"/>
                          <a:ea typeface="+mn-ea"/>
                          <a:cs typeface="+mn-cs"/>
                        </a:rPr>
                        <a:t>Of these, 4,866 were located in Brown, Dane, and Milwaukee counties. </a:t>
                      </a:r>
                    </a:p>
                    <a:p>
                      <a:endParaRPr lang="en-US" sz="2000" b="0" i="0" u="none" strike="noStrike" kern="1200" dirty="0" smtClean="0">
                        <a:solidFill>
                          <a:srgbClr val="002974"/>
                        </a:solidFill>
                        <a:effectLst/>
                        <a:latin typeface="+mn-lt"/>
                        <a:ea typeface="+mn-ea"/>
                        <a:cs typeface="+mn-cs"/>
                      </a:endParaRPr>
                    </a:p>
                    <a:p>
                      <a:r>
                        <a:rPr lang="en-US" sz="2000" b="0" i="0" u="none" strike="noStrike" kern="1200" dirty="0" smtClean="0">
                          <a:solidFill>
                            <a:schemeClr val="dk1"/>
                          </a:solidFill>
                          <a:effectLst/>
                          <a:latin typeface="+mn-lt"/>
                          <a:ea typeface="+mn-ea"/>
                          <a:cs typeface="+mn-cs"/>
                        </a:rPr>
                        <a:t>In 2018-19, </a:t>
                      </a:r>
                      <a:r>
                        <a:rPr lang="en-US" sz="2000" b="1" i="0" u="none" strike="noStrike" kern="1200" dirty="0" smtClean="0">
                          <a:solidFill>
                            <a:schemeClr val="dk1"/>
                          </a:solidFill>
                          <a:effectLst/>
                          <a:latin typeface="+mn-lt"/>
                          <a:ea typeface="+mn-ea"/>
                          <a:cs typeface="+mn-cs"/>
                        </a:rPr>
                        <a:t>18,349</a:t>
                      </a:r>
                      <a:r>
                        <a:rPr lang="en-US" sz="2000" b="0" i="0" u="none" strike="noStrike" kern="1200" dirty="0" smtClean="0">
                          <a:solidFill>
                            <a:schemeClr val="dk1"/>
                          </a:solidFill>
                          <a:effectLst/>
                          <a:latin typeface="+mn-lt"/>
                          <a:ea typeface="+mn-ea"/>
                          <a:cs typeface="+mn-cs"/>
                        </a:rPr>
                        <a:t> children attending Wisconsin public schools lacked a fixed, regular, and adequate nighttime residence.</a:t>
                      </a:r>
                    </a:p>
                    <a:p>
                      <a:endParaRPr lang="en-US" sz="2000" b="0" i="0" u="none" strike="noStrike" kern="1200" dirty="0" smtClean="0">
                        <a:solidFill>
                          <a:schemeClr val="dk1"/>
                        </a:solidFill>
                        <a:effectLst/>
                        <a:latin typeface="+mn-lt"/>
                        <a:ea typeface="+mn-ea"/>
                        <a:cs typeface="+mn-cs"/>
                      </a:endParaRPr>
                    </a:p>
                    <a:p>
                      <a:r>
                        <a:rPr lang="en-US" sz="2000" b="0" i="0" u="none" strike="noStrike" kern="1200" dirty="0" smtClean="0">
                          <a:solidFill>
                            <a:schemeClr val="dk1"/>
                          </a:solidFill>
                          <a:effectLst/>
                          <a:latin typeface="+mn-lt"/>
                          <a:ea typeface="+mn-ea"/>
                          <a:cs typeface="+mn-cs"/>
                        </a:rPr>
                        <a:t>Wisconsin's housing shortage disproportionately impacts the lowest income households. Wisconsin has an estimated </a:t>
                      </a:r>
                      <a:r>
                        <a:rPr lang="en-US" sz="2000" b="1" i="0" u="none" strike="noStrike" kern="1200" dirty="0" smtClean="0">
                          <a:solidFill>
                            <a:schemeClr val="dk1"/>
                          </a:solidFill>
                          <a:effectLst/>
                          <a:latin typeface="+mn-lt"/>
                          <a:ea typeface="+mn-ea"/>
                          <a:cs typeface="+mn-cs"/>
                        </a:rPr>
                        <a:t>188,100 households </a:t>
                      </a:r>
                      <a:r>
                        <a:rPr lang="en-US" sz="2000" b="0" i="0" u="none" strike="noStrike" kern="1200" dirty="0" smtClean="0">
                          <a:solidFill>
                            <a:schemeClr val="dk1"/>
                          </a:solidFill>
                          <a:effectLst/>
                          <a:latin typeface="+mn-lt"/>
                          <a:ea typeface="+mn-ea"/>
                          <a:cs typeface="+mn-cs"/>
                        </a:rPr>
                        <a:t>earning less than 30% of median income, but </a:t>
                      </a:r>
                      <a:r>
                        <a:rPr lang="en-US" sz="2000" b="1" i="0" u="none" strike="noStrike" kern="1200" dirty="0" smtClean="0">
                          <a:solidFill>
                            <a:schemeClr val="dk1"/>
                          </a:solidFill>
                          <a:effectLst/>
                          <a:latin typeface="+mn-lt"/>
                          <a:ea typeface="+mn-ea"/>
                          <a:cs typeface="+mn-cs"/>
                        </a:rPr>
                        <a:t>only 69,000 homes</a:t>
                      </a:r>
                      <a:r>
                        <a:rPr lang="en-US" sz="2000" b="0" i="0" u="none" strike="noStrike" kern="1200" dirty="0" smtClean="0">
                          <a:solidFill>
                            <a:schemeClr val="dk1"/>
                          </a:solidFill>
                          <a:effectLst/>
                          <a:latin typeface="+mn-lt"/>
                          <a:ea typeface="+mn-ea"/>
                          <a:cs typeface="+mn-cs"/>
                        </a:rPr>
                        <a:t> are considered affordable for those families.</a:t>
                      </a:r>
                    </a:p>
                    <a:p>
                      <a:endParaRPr lang="en-US" sz="2000" b="0" i="0" u="none" strike="noStrike"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Black</a:t>
                      </a:r>
                      <a:r>
                        <a:rPr lang="en-US" sz="2000" baseline="0" dirty="0" smtClean="0"/>
                        <a:t> </a:t>
                      </a:r>
                      <a:r>
                        <a:rPr lang="en-US" sz="2000" dirty="0" smtClean="0"/>
                        <a:t>Wisconsinites are 11</a:t>
                      </a:r>
                      <a:r>
                        <a:rPr lang="en-US" sz="2000" baseline="0" dirty="0" smtClean="0"/>
                        <a:t> tim</a:t>
                      </a:r>
                      <a:r>
                        <a:rPr lang="en-US" sz="2000" dirty="0" smtClean="0"/>
                        <a:t>es as likely to experience homelessness than their white counterparts.</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According to the 2021 ‘point in time’ count, </a:t>
                      </a:r>
                      <a:r>
                        <a:rPr lang="en-US" sz="2000" b="1" u="none" kern="1200" dirty="0" smtClean="0">
                          <a:solidFill>
                            <a:schemeClr val="tx1"/>
                          </a:solidFill>
                          <a:effectLst/>
                          <a:latin typeface="+mn-lt"/>
                          <a:ea typeface="+mn-ea"/>
                          <a:cs typeface="+mn-cs"/>
                        </a:rPr>
                        <a:t>58 percent</a:t>
                      </a:r>
                      <a:r>
                        <a:rPr lang="en-US" sz="2000" kern="1200" dirty="0" smtClean="0">
                          <a:solidFill>
                            <a:schemeClr val="dk1"/>
                          </a:solidFill>
                          <a:effectLst/>
                          <a:latin typeface="+mn-lt"/>
                          <a:ea typeface="+mn-ea"/>
                          <a:cs typeface="+mn-cs"/>
                        </a:rPr>
                        <a:t> of homeless Milwaukeeans are Black, despite African Americans making up just </a:t>
                      </a:r>
                      <a:r>
                        <a:rPr lang="en-US" sz="2000" b="1" u="none" kern="1200" dirty="0" smtClean="0">
                          <a:solidFill>
                            <a:schemeClr val="dk1"/>
                          </a:solidFill>
                          <a:effectLst/>
                          <a:latin typeface="+mn-lt"/>
                          <a:ea typeface="+mn-ea"/>
                          <a:cs typeface="+mn-cs"/>
                        </a:rPr>
                        <a:t>38.7 percent</a:t>
                      </a:r>
                      <a:r>
                        <a:rPr lang="en-US" sz="2000" kern="1200" dirty="0" smtClean="0">
                          <a:solidFill>
                            <a:schemeClr val="dk1"/>
                          </a:solidFill>
                          <a:effectLst/>
                          <a:latin typeface="+mn-lt"/>
                          <a:ea typeface="+mn-ea"/>
                          <a:cs typeface="+mn-cs"/>
                        </a:rPr>
                        <a:t> of the city’s total population. In contrast, 36.9 percent of homeless people in Milwaukee are white, yet white Americans account for 44.4 percent of the city’s entire population.</a:t>
                      </a:r>
                    </a:p>
                  </a:txBody>
                  <a:tcPr>
                    <a:solidFill>
                      <a:srgbClr val="B8DEF1"/>
                    </a:solidFill>
                  </a:tcPr>
                </a:tc>
                <a:extLst>
                  <a:ext uri="{0D108BD9-81ED-4DB2-BD59-A6C34878D82A}">
                    <a16:rowId xmlns:a16="http://schemas.microsoft.com/office/drawing/2014/main" val="3254023120"/>
                  </a:ext>
                </a:extLst>
              </a:tr>
            </a:tbl>
          </a:graphicData>
        </a:graphic>
      </p:graphicFrame>
      <p:sp>
        <p:nvSpPr>
          <p:cNvPr id="6" name="Title 1"/>
          <p:cNvSpPr>
            <a:spLocks noGrp="1"/>
          </p:cNvSpPr>
          <p:nvPr>
            <p:ph type="title"/>
          </p:nvPr>
        </p:nvSpPr>
        <p:spPr>
          <a:xfrm>
            <a:off x="838200" y="243205"/>
            <a:ext cx="10515600" cy="1325563"/>
          </a:xfrm>
        </p:spPr>
        <p:txBody>
          <a:bodyPr>
            <a:normAutofit/>
          </a:bodyPr>
          <a:lstStyle/>
          <a:p>
            <a:pPr algn="ctr"/>
            <a:r>
              <a:rPr lang="en-US" sz="4800" b="1" dirty="0" smtClean="0">
                <a:solidFill>
                  <a:srgbClr val="002974"/>
                </a:solidFill>
                <a:latin typeface="Microsoft Sans Serif" panose="020B0604020202020204" pitchFamily="34" charset="0"/>
                <a:ea typeface="Microsoft Sans Serif" panose="020B0604020202020204" pitchFamily="34" charset="0"/>
                <a:cs typeface="Microsoft Sans Serif" panose="020B0604020202020204" pitchFamily="34" charset="0"/>
              </a:rPr>
              <a:t>HOUSING SECURITY</a:t>
            </a:r>
            <a:endParaRPr lang="en-US" sz="4800" b="1" dirty="0">
              <a:solidFill>
                <a:srgbClr val="00297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91214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42744474"/>
              </p:ext>
            </p:extLst>
          </p:nvPr>
        </p:nvGraphicFramePr>
        <p:xfrm>
          <a:off x="477520" y="1452874"/>
          <a:ext cx="11287759" cy="4936460"/>
        </p:xfrm>
        <a:graphic>
          <a:graphicData uri="http://schemas.openxmlformats.org/drawingml/2006/table">
            <a:tbl>
              <a:tblPr firstRow="1" bandRow="1">
                <a:tableStyleId>{5C22544A-7EE6-4342-B048-85BDC9FD1C3A}</a:tableStyleId>
              </a:tblPr>
              <a:tblGrid>
                <a:gridCol w="11287759">
                  <a:extLst>
                    <a:ext uri="{9D8B030D-6E8A-4147-A177-3AD203B41FA5}">
                      <a16:colId xmlns:a16="http://schemas.microsoft.com/office/drawing/2014/main" val="2384223681"/>
                    </a:ext>
                  </a:extLst>
                </a:gridCol>
              </a:tblGrid>
              <a:tr h="375812">
                <a:tc>
                  <a:txBody>
                    <a:bodyPr/>
                    <a:lstStyle/>
                    <a:p>
                      <a:r>
                        <a:rPr lang="en-US" sz="2200" dirty="0" smtClean="0"/>
                        <a:t>Where</a:t>
                      </a:r>
                      <a:r>
                        <a:rPr lang="en-US" sz="2200" baseline="0" dirty="0" smtClean="0"/>
                        <a:t> Wisconsin is Currently</a:t>
                      </a:r>
                      <a:endParaRPr lang="en-US" sz="2200" dirty="0"/>
                    </a:p>
                  </a:txBody>
                  <a:tcPr/>
                </a:tc>
                <a:extLst>
                  <a:ext uri="{0D108BD9-81ED-4DB2-BD59-A6C34878D82A}">
                    <a16:rowId xmlns:a16="http://schemas.microsoft.com/office/drawing/2014/main" val="4087186864"/>
                  </a:ext>
                </a:extLst>
              </a:tr>
              <a:tr h="4509740">
                <a:tc>
                  <a:txBody>
                    <a:bodyPr/>
                    <a:lstStyle/>
                    <a:p>
                      <a:r>
                        <a:rPr lang="en-US" sz="2200" kern="1200" dirty="0" smtClean="0">
                          <a:solidFill>
                            <a:schemeClr val="dk1"/>
                          </a:solidFill>
                          <a:effectLst/>
                          <a:latin typeface="+mn-lt"/>
                          <a:ea typeface="+mn-ea"/>
                          <a:cs typeface="+mn-cs"/>
                        </a:rPr>
                        <a:t>Wisconsin imprisons Black residents at a higher rate than any other state in the country at a rate of </a:t>
                      </a:r>
                      <a:r>
                        <a:rPr lang="en-US" sz="2200" b="1" kern="1200" dirty="0" smtClean="0">
                          <a:solidFill>
                            <a:schemeClr val="dk1"/>
                          </a:solidFill>
                          <a:effectLst/>
                          <a:latin typeface="+mn-lt"/>
                          <a:ea typeface="+mn-ea"/>
                          <a:cs typeface="+mn-cs"/>
                        </a:rPr>
                        <a:t>1 in 36 black adults. </a:t>
                      </a:r>
                      <a:r>
                        <a:rPr lang="en-US" sz="2200" kern="1200" dirty="0" smtClean="0">
                          <a:solidFill>
                            <a:schemeClr val="dk1"/>
                          </a:solidFill>
                          <a:effectLst/>
                          <a:latin typeface="+mn-lt"/>
                          <a:ea typeface="+mn-ea"/>
                          <a:cs typeface="+mn-cs"/>
                        </a:rPr>
                        <a:t/>
                      </a:r>
                      <a:br>
                        <a:rPr lang="en-US" sz="2200" kern="1200" dirty="0" smtClean="0">
                          <a:solidFill>
                            <a:schemeClr val="dk1"/>
                          </a:solidFill>
                          <a:effectLst/>
                          <a:latin typeface="+mn-lt"/>
                          <a:ea typeface="+mn-ea"/>
                          <a:cs typeface="+mn-cs"/>
                        </a:rPr>
                      </a:br>
                      <a:r>
                        <a:rPr lang="en-US" sz="2200" kern="1200" dirty="0" smtClean="0">
                          <a:solidFill>
                            <a:schemeClr val="dk1"/>
                          </a:solidFill>
                          <a:effectLst/>
                          <a:latin typeface="+mn-lt"/>
                          <a:ea typeface="+mn-ea"/>
                          <a:cs typeface="+mn-cs"/>
                        </a:rPr>
                        <a:t/>
                      </a:r>
                      <a:br>
                        <a:rPr lang="en-US" sz="2200" kern="1200" dirty="0" smtClean="0">
                          <a:solidFill>
                            <a:schemeClr val="dk1"/>
                          </a:solidFill>
                          <a:effectLst/>
                          <a:latin typeface="+mn-lt"/>
                          <a:ea typeface="+mn-ea"/>
                          <a:cs typeface="+mn-cs"/>
                        </a:rPr>
                      </a:br>
                      <a:r>
                        <a:rPr lang="en-US" sz="2200" kern="1200" dirty="0" smtClean="0">
                          <a:solidFill>
                            <a:schemeClr val="dk1"/>
                          </a:solidFill>
                          <a:effectLst/>
                          <a:latin typeface="+mn-lt"/>
                          <a:ea typeface="+mn-ea"/>
                          <a:cs typeface="+mn-cs"/>
                        </a:rPr>
                        <a:t>Black individuals comprise </a:t>
                      </a:r>
                      <a:r>
                        <a:rPr lang="en-US" sz="2200" b="1" kern="1200" dirty="0" smtClean="0">
                          <a:solidFill>
                            <a:schemeClr val="dk1"/>
                          </a:solidFill>
                          <a:effectLst/>
                          <a:latin typeface="+mn-lt"/>
                          <a:ea typeface="+mn-ea"/>
                          <a:cs typeface="+mn-cs"/>
                        </a:rPr>
                        <a:t>41.3% of the Wisconsin prison population</a:t>
                      </a:r>
                      <a:r>
                        <a:rPr lang="en-US" sz="2200" kern="1200" dirty="0" smtClean="0">
                          <a:solidFill>
                            <a:schemeClr val="dk1"/>
                          </a:solidFill>
                          <a:effectLst/>
                          <a:latin typeface="+mn-lt"/>
                          <a:ea typeface="+mn-ea"/>
                          <a:cs typeface="+mn-cs"/>
                        </a:rPr>
                        <a:t>, but just 7% of the state’s populatio</a:t>
                      </a:r>
                      <a:r>
                        <a:rPr lang="en-US" sz="2200" kern="1200" baseline="0" dirty="0" smtClean="0">
                          <a:solidFill>
                            <a:schemeClr val="dk1"/>
                          </a:solidFill>
                          <a:effectLst/>
                          <a:latin typeface="+mn-lt"/>
                          <a:ea typeface="+mn-ea"/>
                          <a:cs typeface="+mn-cs"/>
                        </a:rPr>
                        <a:t>n and are imprisoned </a:t>
                      </a:r>
                      <a:r>
                        <a:rPr lang="en-US" sz="2200" b="1" kern="1200" dirty="0" smtClean="0">
                          <a:solidFill>
                            <a:schemeClr val="dk1"/>
                          </a:solidFill>
                          <a:effectLst/>
                          <a:latin typeface="+mn-lt"/>
                          <a:ea typeface="+mn-ea"/>
                          <a:cs typeface="+mn-cs"/>
                        </a:rPr>
                        <a:t>12x times </a:t>
                      </a:r>
                      <a:r>
                        <a:rPr lang="en-US" sz="2200" kern="1200" dirty="0" smtClean="0">
                          <a:solidFill>
                            <a:schemeClr val="dk1"/>
                          </a:solidFill>
                          <a:effectLst/>
                          <a:latin typeface="+mn-lt"/>
                          <a:ea typeface="+mn-ea"/>
                          <a:cs typeface="+mn-cs"/>
                        </a:rPr>
                        <a:t>the rate of white Wisconsinites. There</a:t>
                      </a:r>
                      <a:r>
                        <a:rPr lang="en-US" sz="2200" kern="1200" baseline="0" dirty="0" smtClean="0">
                          <a:solidFill>
                            <a:schemeClr val="dk1"/>
                          </a:solidFill>
                          <a:effectLst/>
                          <a:latin typeface="+mn-lt"/>
                          <a:ea typeface="+mn-ea"/>
                          <a:cs typeface="+mn-cs"/>
                        </a:rPr>
                        <a:t> are currently </a:t>
                      </a:r>
                      <a:r>
                        <a:rPr lang="en-US" sz="2400" dirty="0" smtClean="0"/>
                        <a:t>19,865</a:t>
                      </a:r>
                      <a:r>
                        <a:rPr lang="en-US" sz="2200" kern="1200" baseline="0" dirty="0" smtClean="0">
                          <a:solidFill>
                            <a:schemeClr val="dk1"/>
                          </a:solidFill>
                          <a:effectLst/>
                          <a:latin typeface="+mn-lt"/>
                          <a:ea typeface="+mn-ea"/>
                          <a:cs typeface="+mn-cs"/>
                        </a:rPr>
                        <a:t> individuals in the care of Wisconsin Department of Corrections. Approx. 8,204 individuals are Black.</a:t>
                      </a:r>
                      <a:r>
                        <a:rPr lang="en-US" sz="2200" kern="1200" dirty="0" smtClean="0">
                          <a:solidFill>
                            <a:schemeClr val="dk1"/>
                          </a:solidFill>
                          <a:effectLst/>
                          <a:latin typeface="+mn-lt"/>
                          <a:ea typeface="+mn-ea"/>
                          <a:cs typeface="+mn-cs"/>
                        </a:rPr>
                        <a:t/>
                      </a:r>
                      <a:br>
                        <a:rPr lang="en-US" sz="2200" kern="1200" dirty="0" smtClean="0">
                          <a:solidFill>
                            <a:schemeClr val="dk1"/>
                          </a:solidFill>
                          <a:effectLst/>
                          <a:latin typeface="+mn-lt"/>
                          <a:ea typeface="+mn-ea"/>
                          <a:cs typeface="+mn-cs"/>
                        </a:rPr>
                      </a:br>
                      <a:endParaRPr lang="en-US" sz="2200" kern="1200" dirty="0" smtClean="0">
                        <a:solidFill>
                          <a:schemeClr val="dk1"/>
                        </a:solidFill>
                        <a:effectLst/>
                        <a:latin typeface="+mn-lt"/>
                        <a:ea typeface="+mn-ea"/>
                        <a:cs typeface="+mn-cs"/>
                      </a:endParaRPr>
                    </a:p>
                    <a:p>
                      <a:r>
                        <a:rPr lang="en-US" sz="2200" kern="1200" dirty="0" smtClean="0">
                          <a:solidFill>
                            <a:schemeClr val="dk1"/>
                          </a:solidFill>
                          <a:effectLst/>
                          <a:latin typeface="+mn-lt"/>
                          <a:ea typeface="+mn-ea"/>
                          <a:cs typeface="+mn-cs"/>
                        </a:rPr>
                        <a:t>A 2020 study by the Wisconsin Court System found that men of color, particularly Black and Native American men, are significantly more likely to receive prison sentences than their white counterparts — </a:t>
                      </a:r>
                      <a:r>
                        <a:rPr lang="en-US" sz="2200" b="1" kern="1200" dirty="0" smtClean="0">
                          <a:solidFill>
                            <a:schemeClr val="dk1"/>
                          </a:solidFill>
                          <a:effectLst/>
                          <a:latin typeface="+mn-lt"/>
                          <a:ea typeface="+mn-ea"/>
                          <a:cs typeface="+mn-cs"/>
                        </a:rPr>
                        <a:t>28% and 34%</a:t>
                      </a:r>
                      <a:r>
                        <a:rPr lang="en-US" sz="2200" kern="1200" dirty="0" smtClean="0">
                          <a:solidFill>
                            <a:schemeClr val="dk1"/>
                          </a:solidFill>
                          <a:effectLst/>
                          <a:latin typeface="+mn-lt"/>
                          <a:ea typeface="+mn-ea"/>
                          <a:cs typeface="+mn-cs"/>
                        </a:rPr>
                        <a:t> more likely, respectively, with white men 21% less likely than non-white men to receive a prison sentence.</a:t>
                      </a:r>
                    </a:p>
                  </a:txBody>
                  <a:tcPr>
                    <a:solidFill>
                      <a:srgbClr val="B8DEF1"/>
                    </a:solidFill>
                  </a:tcPr>
                </a:tc>
                <a:extLst>
                  <a:ext uri="{0D108BD9-81ED-4DB2-BD59-A6C34878D82A}">
                    <a16:rowId xmlns:a16="http://schemas.microsoft.com/office/drawing/2014/main" val="3254023120"/>
                  </a:ext>
                </a:extLst>
              </a:tr>
            </a:tbl>
          </a:graphicData>
        </a:graphic>
      </p:graphicFrame>
      <p:sp>
        <p:nvSpPr>
          <p:cNvPr id="6" name="Title 1"/>
          <p:cNvSpPr>
            <a:spLocks noGrp="1"/>
          </p:cNvSpPr>
          <p:nvPr>
            <p:ph type="title"/>
          </p:nvPr>
        </p:nvSpPr>
        <p:spPr>
          <a:xfrm>
            <a:off x="838200" y="243205"/>
            <a:ext cx="10515600" cy="1325563"/>
          </a:xfrm>
        </p:spPr>
        <p:txBody>
          <a:bodyPr>
            <a:normAutofit/>
          </a:bodyPr>
          <a:lstStyle/>
          <a:p>
            <a:pPr algn="ctr"/>
            <a:r>
              <a:rPr lang="en-US" sz="4800" b="1" dirty="0" smtClean="0">
                <a:solidFill>
                  <a:srgbClr val="002974"/>
                </a:solidFill>
                <a:latin typeface="Microsoft Sans Serif" panose="020B0604020202020204" pitchFamily="34" charset="0"/>
                <a:ea typeface="Microsoft Sans Serif" panose="020B0604020202020204" pitchFamily="34" charset="0"/>
                <a:cs typeface="Microsoft Sans Serif" panose="020B0604020202020204" pitchFamily="34" charset="0"/>
              </a:rPr>
              <a:t>CRIMINAL JUSTICE </a:t>
            </a:r>
            <a:endParaRPr lang="en-US" sz="4800" b="1" dirty="0">
              <a:solidFill>
                <a:srgbClr val="00297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Rectangle 1"/>
          <p:cNvSpPr/>
          <p:nvPr/>
        </p:nvSpPr>
        <p:spPr>
          <a:xfrm>
            <a:off x="203200" y="243205"/>
            <a:ext cx="11755120" cy="6421755"/>
          </a:xfrm>
          <a:prstGeom prst="rect">
            <a:avLst/>
          </a:prstGeom>
          <a:noFill/>
          <a:ln w="63500">
            <a:solidFill>
              <a:srgbClr val="FAD61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67919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415" y="188695"/>
            <a:ext cx="11821169" cy="6480610"/>
          </a:xfrm>
          <a:prstGeom prst="rect">
            <a:avLst/>
          </a:prstGeom>
        </p:spPr>
      </p:pic>
      <p:sp>
        <p:nvSpPr>
          <p:cNvPr id="3" name="Title 1"/>
          <p:cNvSpPr txBox="1">
            <a:spLocks/>
          </p:cNvSpPr>
          <p:nvPr/>
        </p:nvSpPr>
        <p:spPr>
          <a:xfrm>
            <a:off x="838199" y="4314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CRIMINAL JUSTICE</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9541248"/>
              </p:ext>
            </p:extLst>
          </p:nvPr>
        </p:nvGraphicFramePr>
        <p:xfrm>
          <a:off x="426719" y="1278891"/>
          <a:ext cx="11338560" cy="5173980"/>
        </p:xfrm>
        <a:graphic>
          <a:graphicData uri="http://schemas.openxmlformats.org/drawingml/2006/table">
            <a:tbl>
              <a:tblPr firstRow="1" bandRow="1">
                <a:tableStyleId>{5C22544A-7EE6-4342-B048-85BDC9FD1C3A}</a:tableStyleId>
              </a:tblPr>
              <a:tblGrid>
                <a:gridCol w="11338560">
                  <a:extLst>
                    <a:ext uri="{9D8B030D-6E8A-4147-A177-3AD203B41FA5}">
                      <a16:colId xmlns:a16="http://schemas.microsoft.com/office/drawing/2014/main" val="2384223681"/>
                    </a:ext>
                  </a:extLst>
                </a:gridCol>
              </a:tblGrid>
              <a:tr h="690570">
                <a:tc>
                  <a:txBody>
                    <a:bodyPr/>
                    <a:lstStyle/>
                    <a:p>
                      <a:pPr marR="0" lvl="0" algn="ctr">
                        <a:lnSpc>
                          <a:spcPct val="107000"/>
                        </a:lnSpc>
                        <a:spcBef>
                          <a:spcPts val="0"/>
                        </a:spcBef>
                        <a:spcAft>
                          <a:spcPts val="0"/>
                        </a:spcAft>
                      </a:pPr>
                      <a:r>
                        <a:rPr lang="en-US" sz="2200" dirty="0" smtClean="0">
                          <a:solidFill>
                            <a:srgbClr val="FAD61E"/>
                          </a:solidFill>
                          <a:latin typeface="Calibri" panose="020F0502020204030204" pitchFamily="34" charset="0"/>
                          <a:ea typeface="Calibri" panose="020F0502020204030204" pitchFamily="34" charset="0"/>
                          <a:cs typeface="Times New Roman" panose="02020603050405020304" pitchFamily="18" charset="0"/>
                        </a:rPr>
                        <a:t>Oakhill Correctional Institution Assisted Needs Facility for Males</a:t>
                      </a:r>
                    </a:p>
                    <a:p>
                      <a:pPr marR="0" lvl="0" algn="ctr">
                        <a:lnSpc>
                          <a:spcPct val="107000"/>
                        </a:lnSpc>
                        <a:spcBef>
                          <a:spcPts val="0"/>
                        </a:spcBef>
                        <a:spcAft>
                          <a:spcPts val="0"/>
                        </a:spcAft>
                      </a:pPr>
                      <a:r>
                        <a:rPr lang="en-US" sz="2200" dirty="0" smtClean="0">
                          <a:solidFill>
                            <a:srgbClr val="FAD61E"/>
                          </a:solidFill>
                          <a:latin typeface="Calibri" panose="020F0502020204030204" pitchFamily="34" charset="0"/>
                          <a:ea typeface="Calibri" panose="020F0502020204030204" pitchFamily="34" charset="0"/>
                          <a:cs typeface="Times New Roman" panose="02020603050405020304" pitchFamily="18" charset="0"/>
                        </a:rPr>
                        <a:t> (geriatric correctional facility) in Oregon WI</a:t>
                      </a:r>
                    </a:p>
                  </a:txBody>
                  <a:tcPr/>
                </a:tc>
                <a:extLst>
                  <a:ext uri="{0D108BD9-81ED-4DB2-BD59-A6C34878D82A}">
                    <a16:rowId xmlns:a16="http://schemas.microsoft.com/office/drawing/2014/main" val="4087186864"/>
                  </a:ext>
                </a:extLst>
              </a:tr>
              <a:tr h="4187499">
                <a:tc>
                  <a:txBody>
                    <a:bodyPr/>
                    <a:lstStyle/>
                    <a:p>
                      <a:pPr marR="0" lvl="0">
                        <a:lnSpc>
                          <a:spcPct val="107000"/>
                        </a:lnSpc>
                        <a:spcBef>
                          <a:spcPts val="0"/>
                        </a:spcBef>
                        <a:spcAft>
                          <a:spcPts val="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In 2017 Act 59, corrections was approved for $7,000,000 of borrowing to build a geriatric facility which would provide a </a:t>
                      </a:r>
                      <a:r>
                        <a:rPr lang="en-US" sz="2200" b="1" dirty="0" smtClean="0">
                          <a:latin typeface="Calibri" panose="020F0502020204030204" pitchFamily="34" charset="0"/>
                          <a:ea typeface="Calibri" panose="020F0502020204030204" pitchFamily="34" charset="0"/>
                          <a:cs typeface="Times New Roman" panose="02020603050405020304" pitchFamily="18" charset="0"/>
                        </a:rPr>
                        <a:t>65 bed barrack</a:t>
                      </a:r>
                      <a:r>
                        <a:rPr lang="en-US" sz="2200" dirty="0" smtClean="0">
                          <a:latin typeface="Calibri" panose="020F0502020204030204" pitchFamily="34" charset="0"/>
                          <a:ea typeface="Calibri" panose="020F0502020204030204" pitchFamily="34" charset="0"/>
                          <a:cs typeface="Times New Roman" panose="02020603050405020304" pitchFamily="18" charset="0"/>
                        </a:rPr>
                        <a:t>, bunk style housing unit with </a:t>
                      </a:r>
                      <a:r>
                        <a:rPr lang="en-US" sz="2200" b="1" dirty="0" smtClean="0">
                          <a:latin typeface="Calibri" panose="020F0502020204030204" pitchFamily="34" charset="0"/>
                          <a:ea typeface="Calibri" panose="020F0502020204030204" pitchFamily="34" charset="0"/>
                          <a:cs typeface="Times New Roman" panose="02020603050405020304" pitchFamily="18" charset="0"/>
                        </a:rPr>
                        <a:t>15 hospital beds and 50 standard beds </a:t>
                      </a:r>
                      <a:r>
                        <a:rPr lang="en-US" sz="2200" dirty="0" smtClean="0">
                          <a:latin typeface="Calibri" panose="020F0502020204030204" pitchFamily="34" charset="0"/>
                          <a:ea typeface="Calibri" panose="020F0502020204030204" pitchFamily="34" charset="0"/>
                          <a:cs typeface="Times New Roman" panose="02020603050405020304" pitchFamily="18" charset="0"/>
                        </a:rPr>
                        <a:t>will provide limited medical services for male inmates needing assistance with daily living activities. </a:t>
                      </a:r>
                      <a:br>
                        <a:rPr lang="en-US" sz="2200" dirty="0" smtClean="0">
                          <a:latin typeface="Calibri" panose="020F0502020204030204" pitchFamily="34" charset="0"/>
                          <a:ea typeface="Calibri" panose="020F0502020204030204" pitchFamily="34" charset="0"/>
                          <a:cs typeface="Times New Roman" panose="02020603050405020304" pitchFamily="18" charset="0"/>
                        </a:rPr>
                      </a:br>
                      <a:r>
                        <a:rPr lang="en-US" sz="2200" dirty="0" smtClean="0">
                          <a:latin typeface="Calibri" panose="020F0502020204030204" pitchFamily="34" charset="0"/>
                          <a:ea typeface="Calibri" panose="020F0502020204030204" pitchFamily="34" charset="0"/>
                          <a:cs typeface="Times New Roman" panose="02020603050405020304" pitchFamily="18" charset="0"/>
                        </a:rPr>
                        <a:t/>
                      </a:r>
                      <a:br>
                        <a:rPr lang="en-US" sz="2200" dirty="0" smtClean="0">
                          <a:latin typeface="Calibri" panose="020F0502020204030204" pitchFamily="34" charset="0"/>
                          <a:ea typeface="Calibri" panose="020F0502020204030204" pitchFamily="34" charset="0"/>
                          <a:cs typeface="Times New Roman" panose="02020603050405020304" pitchFamily="18" charset="0"/>
                        </a:rPr>
                      </a:br>
                      <a:r>
                        <a:rPr lang="en-US" sz="2200" dirty="0" smtClean="0">
                          <a:latin typeface="Calibri" panose="020F0502020204030204" pitchFamily="34" charset="0"/>
                          <a:ea typeface="Calibri" panose="020F0502020204030204" pitchFamily="34" charset="0"/>
                          <a:cs typeface="Times New Roman" panose="02020603050405020304" pitchFamily="18" charset="0"/>
                        </a:rPr>
                        <a:t>This facility is being created to address the rising number of inmates that need medical resources due to poor physical health, diminishing cognitive ability, and lack of mobility.  Basically any impairments that would prevent a inmate from functioning completely independent. </a:t>
                      </a:r>
                      <a:br>
                        <a:rPr lang="en-US" sz="2200" dirty="0" smtClean="0">
                          <a:latin typeface="Calibri" panose="020F0502020204030204" pitchFamily="34" charset="0"/>
                          <a:ea typeface="Calibri" panose="020F0502020204030204" pitchFamily="34" charset="0"/>
                          <a:cs typeface="Times New Roman" panose="02020603050405020304" pitchFamily="18" charset="0"/>
                        </a:rPr>
                      </a:br>
                      <a:r>
                        <a:rPr lang="en-US" sz="2200" dirty="0" smtClean="0">
                          <a:latin typeface="Calibri" panose="020F0502020204030204" pitchFamily="34" charset="0"/>
                          <a:ea typeface="Calibri" panose="020F0502020204030204" pitchFamily="34" charset="0"/>
                          <a:cs typeface="Times New Roman" panose="02020603050405020304" pitchFamily="18" charset="0"/>
                        </a:rPr>
                        <a:t/>
                      </a:r>
                      <a:br>
                        <a:rPr lang="en-US" sz="2200" dirty="0" smtClean="0">
                          <a:latin typeface="Calibri" panose="020F0502020204030204" pitchFamily="34" charset="0"/>
                          <a:ea typeface="Calibri" panose="020F0502020204030204" pitchFamily="34" charset="0"/>
                          <a:cs typeface="Times New Roman" panose="02020603050405020304" pitchFamily="18" charset="0"/>
                        </a:rPr>
                      </a:br>
                      <a:r>
                        <a:rPr lang="en-US" sz="2200" b="1" dirty="0" smtClean="0">
                          <a:latin typeface="Calibri" panose="020F0502020204030204" pitchFamily="34" charset="0"/>
                          <a:ea typeface="Calibri" panose="020F0502020204030204" pitchFamily="34" charset="0"/>
                          <a:cs typeface="Times New Roman" panose="02020603050405020304" pitchFamily="18" charset="0"/>
                        </a:rPr>
                        <a:t>The institutional population has a high geriatric population with 7.7% of male inmates and 4.2% of females being 60 years of age or older as of July 1, 2020. </a:t>
                      </a:r>
                      <a:r>
                        <a:rPr lang="en-US" sz="2200" dirty="0" smtClean="0">
                          <a:latin typeface="Calibri" panose="020F0502020204030204" pitchFamily="34" charset="0"/>
                          <a:ea typeface="Calibri" panose="020F0502020204030204" pitchFamily="34" charset="0"/>
                          <a:cs typeface="Times New Roman" panose="02020603050405020304" pitchFamily="18" charset="0"/>
                        </a:rPr>
                        <a:t>Because of this fact the new facility is expected to fill it’s 65 beds almost immediately upon opening its doors.</a:t>
                      </a:r>
                    </a:p>
                  </a:txBody>
                  <a:tcPr>
                    <a:solidFill>
                      <a:srgbClr val="B8DEF1"/>
                    </a:solidFill>
                  </a:tcPr>
                </a:tc>
                <a:extLst>
                  <a:ext uri="{0D108BD9-81ED-4DB2-BD59-A6C34878D82A}">
                    <a16:rowId xmlns:a16="http://schemas.microsoft.com/office/drawing/2014/main" val="3254023120"/>
                  </a:ext>
                </a:extLst>
              </a:tr>
            </a:tbl>
          </a:graphicData>
        </a:graphic>
      </p:graphicFrame>
    </p:spTree>
    <p:extLst>
      <p:ext uri="{BB962C8B-B14F-4D97-AF65-F5344CB8AC3E}">
        <p14:creationId xmlns:p14="http://schemas.microsoft.com/office/powerpoint/2010/main" val="128879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7786" y="125260"/>
            <a:ext cx="11912252" cy="6626269"/>
          </a:xfrm>
          <a:prstGeom prst="rect">
            <a:avLst/>
          </a:prstGeom>
        </p:spPr>
      </p:pic>
      <p:sp>
        <p:nvSpPr>
          <p:cNvPr id="2" name="Rectangle 1"/>
          <p:cNvSpPr/>
          <p:nvPr/>
        </p:nvSpPr>
        <p:spPr>
          <a:xfrm>
            <a:off x="3048000" y="2938289"/>
            <a:ext cx="6096000" cy="265457"/>
          </a:xfrm>
          <a:prstGeom prst="rect">
            <a:avLst/>
          </a:prstGeom>
        </p:spPr>
        <p:txBody>
          <a:bodyPr>
            <a:spAutoFit/>
          </a:bodyPr>
          <a:lstStyle/>
          <a:p>
            <a:pPr lvl="2">
              <a:lnSpc>
                <a:spcPct val="107000"/>
              </a:lnSpc>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16269647"/>
              </p:ext>
            </p:extLst>
          </p:nvPr>
        </p:nvGraphicFramePr>
        <p:xfrm>
          <a:off x="695429" y="713433"/>
          <a:ext cx="10801141" cy="5442986"/>
        </p:xfrm>
        <a:graphic>
          <a:graphicData uri="http://schemas.openxmlformats.org/drawingml/2006/table">
            <a:tbl>
              <a:tblPr firstRow="1" bandRow="1">
                <a:tableStyleId>{5C22544A-7EE6-4342-B048-85BDC9FD1C3A}</a:tableStyleId>
              </a:tblPr>
              <a:tblGrid>
                <a:gridCol w="10801141">
                  <a:extLst>
                    <a:ext uri="{9D8B030D-6E8A-4147-A177-3AD203B41FA5}">
                      <a16:colId xmlns:a16="http://schemas.microsoft.com/office/drawing/2014/main" val="2384223681"/>
                    </a:ext>
                  </a:extLst>
                </a:gridCol>
              </a:tblGrid>
              <a:tr h="748492">
                <a:tc>
                  <a:txBody>
                    <a:bodyPr/>
                    <a:lstStyle/>
                    <a:p>
                      <a:pPr marR="0" lvl="0" algn="ctr">
                        <a:lnSpc>
                          <a:spcPct val="107000"/>
                        </a:lnSpc>
                        <a:spcBef>
                          <a:spcPts val="0"/>
                        </a:spcBef>
                        <a:spcAft>
                          <a:spcPts val="0"/>
                        </a:spcAft>
                      </a:pPr>
                      <a:r>
                        <a:rPr lang="en-US" sz="4000" dirty="0" smtClean="0"/>
                        <a:t>CRIMINAL</a:t>
                      </a:r>
                      <a:r>
                        <a:rPr lang="en-US" sz="4000" baseline="0" dirty="0" smtClean="0"/>
                        <a:t> JUSTICE: </a:t>
                      </a:r>
                      <a:r>
                        <a:rPr lang="en-US" sz="4000" dirty="0" smtClean="0">
                          <a:solidFill>
                            <a:srgbClr val="FAD61E"/>
                          </a:solidFill>
                        </a:rPr>
                        <a:t>MENTAL</a:t>
                      </a:r>
                      <a:r>
                        <a:rPr lang="en-US" sz="4000" baseline="0" dirty="0" smtClean="0">
                          <a:solidFill>
                            <a:srgbClr val="FAD61E"/>
                          </a:solidFill>
                        </a:rPr>
                        <a:t> HEALTH FACILITIES</a:t>
                      </a:r>
                      <a:endParaRPr lang="en-US" sz="4000" dirty="0" smtClean="0">
                        <a:solidFill>
                          <a:srgbClr val="FAD61E"/>
                        </a:solidFill>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1"/>
                    </a:solidFill>
                  </a:tcPr>
                </a:tc>
                <a:extLst>
                  <a:ext uri="{0D108BD9-81ED-4DB2-BD59-A6C34878D82A}">
                    <a16:rowId xmlns:a16="http://schemas.microsoft.com/office/drawing/2014/main" val="4087186864"/>
                  </a:ext>
                </a:extLst>
              </a:tr>
              <a:tr h="4694494">
                <a:tc>
                  <a:txBody>
                    <a:bodyPr/>
                    <a:lstStyle/>
                    <a:p>
                      <a:pPr marL="0" marR="0" lvl="0" indent="0" algn="l">
                        <a:lnSpc>
                          <a:spcPct val="107000"/>
                        </a:lnSpc>
                        <a:spcBef>
                          <a:spcPts val="0"/>
                        </a:spcBef>
                        <a:spcAft>
                          <a:spcPts val="0"/>
                        </a:spcAft>
                        <a:buFont typeface="Symbol" panose="05050102010706020507" pitchFamily="18" charset="2"/>
                        <a:buNone/>
                      </a:pPr>
                      <a:r>
                        <a:rPr lang="en-US" sz="2000" dirty="0" smtClean="0"/>
                        <a:t>Wisconsin’s Department of Health Services runs two mental health facilities Mendota Mental Health Institute in Madison and Winnebago Mental Health Institute Oshkosh.</a:t>
                      </a:r>
                    </a:p>
                    <a:p>
                      <a:pPr marL="342900" marR="0" lvl="0" indent="-342900" algn="l">
                        <a:lnSpc>
                          <a:spcPct val="107000"/>
                        </a:lnSpc>
                        <a:spcBef>
                          <a:spcPts val="0"/>
                        </a:spcBef>
                        <a:spcAft>
                          <a:spcPts val="0"/>
                        </a:spcAft>
                        <a:buFont typeface="Symbol" panose="05050102010706020507" pitchFamily="18" charset="2"/>
                        <a:buChar char=""/>
                      </a:pPr>
                      <a:endParaRPr lang="en-US" sz="2000" dirty="0" smtClean="0"/>
                    </a:p>
                    <a:p>
                      <a:pPr marL="0" marR="0" lvl="0" indent="0" algn="l">
                        <a:lnSpc>
                          <a:spcPct val="107000"/>
                        </a:lnSpc>
                        <a:spcBef>
                          <a:spcPts val="0"/>
                        </a:spcBef>
                        <a:spcAft>
                          <a:spcPts val="0"/>
                        </a:spcAft>
                        <a:buFont typeface="Symbol" panose="05050102010706020507" pitchFamily="18" charset="2"/>
                        <a:buNone/>
                      </a:pPr>
                      <a:r>
                        <a:rPr lang="en-US" sz="2000" dirty="0" smtClean="0"/>
                        <a:t>Mendota Mental Health Institute – Is typically almost always used for individuals who have been committed as a result of a criminal proceeding, these individuals are known as forensic patients. However, they do have a unit for civil patients too. </a:t>
                      </a:r>
                      <a:br>
                        <a:rPr lang="en-US" sz="2000" dirty="0" smtClean="0"/>
                      </a:br>
                      <a:r>
                        <a:rPr lang="en-US" sz="2000" dirty="0" smtClean="0"/>
                        <a:t/>
                      </a:r>
                      <a:br>
                        <a:rPr lang="en-US" sz="2000" dirty="0" smtClean="0"/>
                      </a:br>
                      <a:r>
                        <a:rPr lang="en-US" sz="2000" dirty="0" smtClean="0"/>
                        <a:t>Forensic patients fall into one of three categories:</a:t>
                      </a:r>
                    </a:p>
                    <a:p>
                      <a:pPr marL="800100" lvl="1" indent="-342900" algn="l">
                        <a:lnSpc>
                          <a:spcPct val="107000"/>
                        </a:lnSpc>
                        <a:buFont typeface="+mj-lt"/>
                        <a:buAutoNum type="arabicPeriod"/>
                      </a:pPr>
                      <a:r>
                        <a:rPr lang="en-US" sz="2000" dirty="0" smtClean="0"/>
                        <a:t>Individuals found not guilty of a crime by reason of mental disease or defect</a:t>
                      </a:r>
                    </a:p>
                    <a:p>
                      <a:pPr marL="800100" lvl="1" indent="-342900" algn="l">
                        <a:lnSpc>
                          <a:spcPct val="107000"/>
                        </a:lnSpc>
                        <a:buFont typeface="+mj-lt"/>
                        <a:buAutoNum type="arabicPeriod"/>
                      </a:pPr>
                      <a:r>
                        <a:rPr lang="en-US" sz="2000" dirty="0" smtClean="0"/>
                        <a:t>Individuals who have been deemed not competent to stand trial for a criminal charge as a result of mental illness and for whom the court has ordered treatment to restore competency</a:t>
                      </a:r>
                    </a:p>
                    <a:p>
                      <a:pPr marL="800100" lvl="1" indent="-342900" algn="l">
                        <a:lnSpc>
                          <a:spcPct val="107000"/>
                        </a:lnSpc>
                        <a:spcAft>
                          <a:spcPts val="800"/>
                        </a:spcAft>
                        <a:buFont typeface="+mj-lt"/>
                        <a:buAutoNum type="arabicPeriod"/>
                      </a:pPr>
                      <a:r>
                        <a:rPr lang="en-US" sz="2000" dirty="0" smtClean="0"/>
                        <a:t>Individuals who are undergoing evaluation to determine competency to stand trial</a:t>
                      </a:r>
                      <a:endParaRPr lang="en-US" sz="2000" dirty="0">
                        <a:effectLst/>
                        <a:ea typeface="Calibri" panose="020F0502020204030204" pitchFamily="34" charset="0"/>
                        <a:cs typeface="Times New Roman" panose="02020603050405020304" pitchFamily="18" charset="0"/>
                      </a:endParaRPr>
                    </a:p>
                  </a:txBody>
                  <a:tcPr>
                    <a:solidFill>
                      <a:srgbClr val="B8DEF1"/>
                    </a:solidFill>
                  </a:tcPr>
                </a:tc>
                <a:extLst>
                  <a:ext uri="{0D108BD9-81ED-4DB2-BD59-A6C34878D82A}">
                    <a16:rowId xmlns:a16="http://schemas.microsoft.com/office/drawing/2014/main" val="3254023120"/>
                  </a:ext>
                </a:extLst>
              </a:tr>
            </a:tbl>
          </a:graphicData>
        </a:graphic>
      </p:graphicFrame>
    </p:spTree>
    <p:extLst>
      <p:ext uri="{BB962C8B-B14F-4D97-AF65-F5344CB8AC3E}">
        <p14:creationId xmlns:p14="http://schemas.microsoft.com/office/powerpoint/2010/main" val="143035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838" y="175364"/>
            <a:ext cx="11872129" cy="651994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55946335"/>
              </p:ext>
            </p:extLst>
          </p:nvPr>
        </p:nvGraphicFramePr>
        <p:xfrm>
          <a:off x="508000" y="364491"/>
          <a:ext cx="11247120" cy="6076125"/>
        </p:xfrm>
        <a:graphic>
          <a:graphicData uri="http://schemas.openxmlformats.org/drawingml/2006/table">
            <a:tbl>
              <a:tblPr firstRow="1" bandRow="1">
                <a:tableStyleId>{5C22544A-7EE6-4342-B048-85BDC9FD1C3A}</a:tableStyleId>
              </a:tblPr>
              <a:tblGrid>
                <a:gridCol w="11247120">
                  <a:extLst>
                    <a:ext uri="{9D8B030D-6E8A-4147-A177-3AD203B41FA5}">
                      <a16:colId xmlns:a16="http://schemas.microsoft.com/office/drawing/2014/main" val="2384223681"/>
                    </a:ext>
                  </a:extLst>
                </a:gridCol>
              </a:tblGrid>
              <a:tr h="690570">
                <a:tc>
                  <a:txBody>
                    <a:bodyPr/>
                    <a:lstStyle/>
                    <a:p>
                      <a:pPr marR="0" lvl="0" algn="ctr">
                        <a:lnSpc>
                          <a:spcPct val="107000"/>
                        </a:lnSpc>
                        <a:spcBef>
                          <a:spcPts val="0"/>
                        </a:spcBef>
                        <a:spcAft>
                          <a:spcPts val="0"/>
                        </a:spcAft>
                      </a:pPr>
                      <a:r>
                        <a:rPr lang="en-US" sz="4000" dirty="0" smtClean="0"/>
                        <a:t>CRIMINAL</a:t>
                      </a:r>
                      <a:r>
                        <a:rPr lang="en-US" sz="4000" baseline="0" dirty="0" smtClean="0"/>
                        <a:t> JUSTICE: </a:t>
                      </a:r>
                      <a:r>
                        <a:rPr lang="en-US" sz="4000" dirty="0" smtClean="0">
                          <a:solidFill>
                            <a:srgbClr val="FAD61E"/>
                          </a:solidFill>
                        </a:rPr>
                        <a:t>MENTAL</a:t>
                      </a:r>
                      <a:r>
                        <a:rPr lang="en-US" sz="4000" baseline="0" dirty="0" smtClean="0">
                          <a:solidFill>
                            <a:srgbClr val="FAD61E"/>
                          </a:solidFill>
                        </a:rPr>
                        <a:t> HEALTH FACILITIES</a:t>
                      </a:r>
                      <a:endParaRPr lang="en-US" sz="4000" dirty="0" smtClean="0">
                        <a:solidFill>
                          <a:srgbClr val="FAD61E"/>
                        </a:solidFill>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087186864"/>
                  </a:ext>
                </a:extLst>
              </a:tr>
              <a:tr h="4187499">
                <a:tc>
                  <a:txBody>
                    <a:bodyPr/>
                    <a:lstStyle/>
                    <a:p>
                      <a:pPr marL="0" indent="0">
                        <a:lnSpc>
                          <a:spcPct val="107000"/>
                        </a:lnSpc>
                        <a:buFont typeface="Symbol" panose="05050102010706020507" pitchFamily="18" charset="2"/>
                        <a:buNone/>
                      </a:pPr>
                      <a:r>
                        <a:rPr lang="en-US" sz="1800" dirty="0" smtClean="0">
                          <a:ea typeface="Calibri" panose="020F0502020204030204" pitchFamily="34" charset="0"/>
                          <a:cs typeface="Times New Roman" panose="02020603050405020304" pitchFamily="18" charset="0"/>
                        </a:rPr>
                        <a:t>The DHS</a:t>
                      </a:r>
                      <a:r>
                        <a:rPr lang="en-US" sz="1800" baseline="0" dirty="0" smtClean="0">
                          <a:ea typeface="Calibri" panose="020F0502020204030204" pitchFamily="34" charset="0"/>
                          <a:cs typeface="Times New Roman" panose="02020603050405020304" pitchFamily="18" charset="0"/>
                        </a:rPr>
                        <a:t> </a:t>
                      </a:r>
                      <a:r>
                        <a:rPr lang="en-US" sz="1800" dirty="0" smtClean="0">
                          <a:ea typeface="Calibri" panose="020F0502020204030204" pitchFamily="34" charset="0"/>
                          <a:cs typeface="Times New Roman" panose="02020603050405020304" pitchFamily="18" charset="0"/>
                        </a:rPr>
                        <a:t>operates the </a:t>
                      </a:r>
                      <a:r>
                        <a:rPr lang="en-US" sz="1800" b="1" dirty="0" smtClean="0">
                          <a:ea typeface="Calibri" panose="020F0502020204030204" pitchFamily="34" charset="0"/>
                          <a:cs typeface="Times New Roman" panose="02020603050405020304" pitchFamily="18" charset="0"/>
                        </a:rPr>
                        <a:t>Mendota Juvenile Treatment Center (MJTC) </a:t>
                      </a:r>
                      <a:r>
                        <a:rPr lang="en-US" sz="1800" dirty="0" smtClean="0">
                          <a:ea typeface="Calibri" panose="020F0502020204030204" pitchFamily="34" charset="0"/>
                          <a:cs typeface="Times New Roman" panose="02020603050405020304" pitchFamily="18" charset="0"/>
                        </a:rPr>
                        <a:t>which is located on the Mendota Campus. The Juvenile treatment center is a Type 1 facility that provides psychiatric evaluations and treatment for male juveniles transferred from the juvenile correctional facility whose behavior is extremely disruptive and have not responded well to standard services or treatment. MJTC has staffed 29 beds and since 2016, the department has operated a 14-bed unit for forensic adults within the MJCT building in a separate space not used for juveniles in that program.</a:t>
                      </a:r>
                      <a:endParaRPr lang="en-US" sz="1800" dirty="0" smtClean="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smtClean="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smtClean="0">
                          <a:ea typeface="Calibri" panose="020F0502020204030204" pitchFamily="34" charset="0"/>
                          <a:cs typeface="Times New Roman" panose="02020603050405020304" pitchFamily="18" charset="0"/>
                        </a:rPr>
                        <a:t>Winnebago Mental Health Institute </a:t>
                      </a:r>
                      <a:r>
                        <a:rPr lang="en-US" sz="1800" dirty="0" smtClean="0">
                          <a:ea typeface="Calibri" panose="020F0502020204030204" pitchFamily="34" charset="0"/>
                          <a:cs typeface="Times New Roman" panose="02020603050405020304" pitchFamily="18" charset="0"/>
                        </a:rPr>
                        <a:t>– Typically deals with patients who are admitted under a civil process who have been deemed a danger to themselves or others as a result of mental illness or drug addiction. This can be done on an emergency basis, time-limited basis under an emergency detention, or long term basis known as civil commitment.</a:t>
                      </a:r>
                    </a:p>
                    <a:p>
                      <a:pPr marL="342900" marR="0" lvl="0" indent="-342900">
                        <a:lnSpc>
                          <a:spcPct val="107000"/>
                        </a:lnSpc>
                        <a:spcBef>
                          <a:spcPts val="0"/>
                        </a:spcBef>
                        <a:spcAft>
                          <a:spcPts val="0"/>
                        </a:spcAft>
                        <a:buFont typeface="Symbol" panose="05050102010706020507" pitchFamily="18" charset="2"/>
                        <a:buChar char=""/>
                      </a:pPr>
                      <a:endParaRPr lang="en-US" sz="1800" dirty="0" smtClean="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1" dirty="0" smtClean="0">
                          <a:ea typeface="Calibri" panose="020F0502020204030204" pitchFamily="34" charset="0"/>
                          <a:cs typeface="Times New Roman" panose="02020603050405020304" pitchFamily="18" charset="0"/>
                        </a:rPr>
                        <a:t>The State also has Sand Ridge Secure Treatment Center (SRSTC) </a:t>
                      </a:r>
                      <a:r>
                        <a:rPr lang="en-US" sz="1800" dirty="0" smtClean="0">
                          <a:ea typeface="Calibri" panose="020F0502020204030204" pitchFamily="34" charset="0"/>
                          <a:cs typeface="Times New Roman" panose="02020603050405020304" pitchFamily="18" charset="0"/>
                        </a:rPr>
                        <a:t>located in Mauston- This facility houses our state’s civil commitment program for sexually violent person’s. but since 2018, the Department has also operated units for forensic patients at Sand Ridge, using those spaces not needed for the sexually violent person’s program. The Department has 2 units with 40 beds for forensic patients who would otherwise be on a waiting list for admission to Mendota.</a:t>
                      </a:r>
                      <a:br>
                        <a:rPr lang="en-US" sz="1800" dirty="0" smtClean="0">
                          <a:ea typeface="Calibri" panose="020F0502020204030204" pitchFamily="34" charset="0"/>
                          <a:cs typeface="Times New Roman" panose="02020603050405020304" pitchFamily="18" charset="0"/>
                        </a:rPr>
                      </a:br>
                      <a:endParaRPr lang="en-US" sz="1800" dirty="0" smtClean="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smtClean="0">
                          <a:ea typeface="Calibri" panose="020F0502020204030204" pitchFamily="34" charset="0"/>
                          <a:cs typeface="Times New Roman" panose="02020603050405020304" pitchFamily="18" charset="0"/>
                        </a:rPr>
                        <a:t>If we count all the beds including the 14 beds in MJTC, the 40 beds at Sand Ridge, Mendota has a total capacity of 313 beds for forensic patients.</a:t>
                      </a:r>
                      <a:endParaRPr lang="en-US" sz="1800" dirty="0">
                        <a:effectLst/>
                        <a:ea typeface="Calibri" panose="020F0502020204030204" pitchFamily="34" charset="0"/>
                        <a:cs typeface="Times New Roman" panose="02020603050405020304" pitchFamily="18" charset="0"/>
                      </a:endParaRPr>
                    </a:p>
                  </a:txBody>
                  <a:tcPr>
                    <a:solidFill>
                      <a:srgbClr val="B8DEF1"/>
                    </a:solidFill>
                  </a:tcPr>
                </a:tc>
                <a:extLst>
                  <a:ext uri="{0D108BD9-81ED-4DB2-BD59-A6C34878D82A}">
                    <a16:rowId xmlns:a16="http://schemas.microsoft.com/office/drawing/2014/main" val="3254023120"/>
                  </a:ext>
                </a:extLst>
              </a:tr>
            </a:tbl>
          </a:graphicData>
        </a:graphic>
      </p:graphicFrame>
    </p:spTree>
    <p:extLst>
      <p:ext uri="{BB962C8B-B14F-4D97-AF65-F5344CB8AC3E}">
        <p14:creationId xmlns:p14="http://schemas.microsoft.com/office/powerpoint/2010/main" val="3508930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8152418"/>
              </p:ext>
            </p:extLst>
          </p:nvPr>
        </p:nvGraphicFramePr>
        <p:xfrm>
          <a:off x="802640" y="1899748"/>
          <a:ext cx="10551160" cy="4058290"/>
        </p:xfrm>
        <a:graphic>
          <a:graphicData uri="http://schemas.openxmlformats.org/drawingml/2006/table">
            <a:tbl>
              <a:tblPr firstRow="1" bandRow="1">
                <a:tableStyleId>{5C22544A-7EE6-4342-B048-85BDC9FD1C3A}</a:tableStyleId>
              </a:tblPr>
              <a:tblGrid>
                <a:gridCol w="10551160">
                  <a:extLst>
                    <a:ext uri="{9D8B030D-6E8A-4147-A177-3AD203B41FA5}">
                      <a16:colId xmlns:a16="http://schemas.microsoft.com/office/drawing/2014/main" val="1520255915"/>
                    </a:ext>
                  </a:extLst>
                </a:gridCol>
              </a:tblGrid>
              <a:tr h="642657">
                <a:tc>
                  <a:txBody>
                    <a:bodyPr/>
                    <a:lstStyle/>
                    <a:p>
                      <a:r>
                        <a:rPr lang="en-US" sz="1800" dirty="0" smtClean="0"/>
                        <a:t>Gov. Evers’ Proposed 2023-25 State Budget</a:t>
                      </a:r>
                      <a:endParaRPr lang="en-US" sz="1800" dirty="0"/>
                    </a:p>
                  </a:txBody>
                  <a:tcPr/>
                </a:tc>
                <a:extLst>
                  <a:ext uri="{0D108BD9-81ED-4DB2-BD59-A6C34878D82A}">
                    <a16:rowId xmlns:a16="http://schemas.microsoft.com/office/drawing/2014/main" val="530712396"/>
                  </a:ext>
                </a:extLst>
              </a:tr>
              <a:tr h="642657">
                <a:tc>
                  <a:txBody>
                    <a:bodyPr/>
                    <a:lstStyle/>
                    <a:p>
                      <a:r>
                        <a:rPr lang="en-US" sz="1800" b="0" i="0" kern="1200" dirty="0" smtClean="0">
                          <a:solidFill>
                            <a:schemeClr val="dk1"/>
                          </a:solidFill>
                          <a:effectLst/>
                          <a:latin typeface="+mn-lt"/>
                          <a:ea typeface="+mn-ea"/>
                          <a:cs typeface="+mn-cs"/>
                        </a:rPr>
                        <a:t>Raise the age for adult corrections from 17 to 18</a:t>
                      </a:r>
                      <a:endParaRPr lang="en-US" sz="1800" b="0" dirty="0"/>
                    </a:p>
                  </a:txBody>
                  <a:tcPr>
                    <a:solidFill>
                      <a:srgbClr val="B8DEF1"/>
                    </a:solidFill>
                  </a:tcPr>
                </a:tc>
                <a:extLst>
                  <a:ext uri="{0D108BD9-81ED-4DB2-BD59-A6C34878D82A}">
                    <a16:rowId xmlns:a16="http://schemas.microsoft.com/office/drawing/2014/main" val="2407362093"/>
                  </a:ext>
                </a:extLst>
              </a:tr>
              <a:tr h="845005">
                <a:tc>
                  <a:txBody>
                    <a:bodyPr/>
                    <a:lstStyle/>
                    <a:p>
                      <a:r>
                        <a:rPr lang="en-US" sz="1800" b="0" i="0" kern="1200" dirty="0" smtClean="0">
                          <a:solidFill>
                            <a:schemeClr val="dk1"/>
                          </a:solidFill>
                          <a:effectLst/>
                          <a:latin typeface="+mn-lt"/>
                          <a:ea typeface="+mn-ea"/>
                          <a:cs typeface="+mn-cs"/>
                        </a:rPr>
                        <a:t>Create a Community Reinvestment Fund from tax revenue generated by legalizing marijuana</a:t>
                      </a:r>
                      <a:r>
                        <a:rPr lang="en-US" sz="1800" b="0" i="0" kern="1200" baseline="0" dirty="0" smtClean="0">
                          <a:solidFill>
                            <a:schemeClr val="dk1"/>
                          </a:solidFill>
                          <a:effectLst/>
                          <a:latin typeface="+mn-lt"/>
                          <a:ea typeface="+mn-ea"/>
                          <a:cs typeface="+mn-cs"/>
                        </a:rPr>
                        <a:t> to fund</a:t>
                      </a:r>
                      <a:r>
                        <a:rPr lang="en-US" dirty="0" smtClean="0"/>
                        <a:t> mental health and substance use disorder services</a:t>
                      </a:r>
                      <a:endParaRPr lang="en-US" sz="1800" b="0" dirty="0"/>
                    </a:p>
                  </a:txBody>
                  <a:tcPr>
                    <a:solidFill>
                      <a:srgbClr val="B8DEF1"/>
                    </a:solidFill>
                  </a:tcPr>
                </a:tc>
                <a:extLst>
                  <a:ext uri="{0D108BD9-81ED-4DB2-BD59-A6C34878D82A}">
                    <a16:rowId xmlns:a16="http://schemas.microsoft.com/office/drawing/2014/main" val="690976213"/>
                  </a:ext>
                </a:extLst>
              </a:tr>
              <a:tr h="642657">
                <a:tc>
                  <a:txBody>
                    <a:bodyPr/>
                    <a:lstStyle/>
                    <a:p>
                      <a:r>
                        <a:rPr lang="en-US" sz="1800" b="0" dirty="0" smtClean="0"/>
                        <a:t>Earned Release Program</a:t>
                      </a:r>
                      <a:r>
                        <a:rPr lang="en-US" sz="1800" b="0" baseline="0" dirty="0" smtClean="0"/>
                        <a:t> Expansion</a:t>
                      </a:r>
                      <a:endParaRPr lang="en-US" sz="1800" b="0" dirty="0"/>
                    </a:p>
                  </a:txBody>
                  <a:tcPr>
                    <a:solidFill>
                      <a:srgbClr val="B8DEF1"/>
                    </a:solidFill>
                  </a:tcPr>
                </a:tc>
                <a:extLst>
                  <a:ext uri="{0D108BD9-81ED-4DB2-BD59-A6C34878D82A}">
                    <a16:rowId xmlns:a16="http://schemas.microsoft.com/office/drawing/2014/main" val="3854140737"/>
                  </a:ext>
                </a:extLst>
              </a:tr>
              <a:tr h="642657">
                <a:tc>
                  <a:txBody>
                    <a:bodyPr/>
                    <a:lstStyle/>
                    <a:p>
                      <a:r>
                        <a:rPr lang="en-US" sz="1800" b="0" dirty="0" smtClean="0"/>
                        <a:t>Alternative to Revocation Expansion</a:t>
                      </a:r>
                      <a:endParaRPr lang="en-US" sz="1800" b="0" dirty="0"/>
                    </a:p>
                  </a:txBody>
                  <a:tcPr>
                    <a:solidFill>
                      <a:srgbClr val="B8DEF1"/>
                    </a:solidFill>
                  </a:tcPr>
                </a:tc>
                <a:extLst>
                  <a:ext uri="{0D108BD9-81ED-4DB2-BD59-A6C34878D82A}">
                    <a16:rowId xmlns:a16="http://schemas.microsoft.com/office/drawing/2014/main" val="3267136569"/>
                  </a:ext>
                </a:extLst>
              </a:tr>
              <a:tr h="642657">
                <a:tc>
                  <a:txBody>
                    <a:bodyPr/>
                    <a:lstStyle/>
                    <a:p>
                      <a:r>
                        <a:rPr lang="en-US" sz="1800" b="0" i="0" kern="1200" dirty="0" smtClean="0">
                          <a:solidFill>
                            <a:schemeClr val="tx1"/>
                          </a:solidFill>
                          <a:effectLst/>
                          <a:latin typeface="+mn-lt"/>
                          <a:ea typeface="+mn-ea"/>
                          <a:cs typeface="+mn-cs"/>
                        </a:rPr>
                        <a:t>Earned Release Compliance Credit </a:t>
                      </a:r>
                      <a:endParaRPr lang="en-US" sz="1800" b="0" dirty="0"/>
                    </a:p>
                  </a:txBody>
                  <a:tcPr>
                    <a:solidFill>
                      <a:srgbClr val="B8DEF1"/>
                    </a:solidFill>
                  </a:tcPr>
                </a:tc>
                <a:extLst>
                  <a:ext uri="{0D108BD9-81ED-4DB2-BD59-A6C34878D82A}">
                    <a16:rowId xmlns:a16="http://schemas.microsoft.com/office/drawing/2014/main" val="2765783402"/>
                  </a:ext>
                </a:extLst>
              </a:tr>
            </a:tbl>
          </a:graphicData>
        </a:graphic>
      </p:graphicFrame>
      <p:sp>
        <p:nvSpPr>
          <p:cNvPr id="7" name="Title 1"/>
          <p:cNvSpPr>
            <a:spLocks noGrp="1"/>
          </p:cNvSpPr>
          <p:nvPr>
            <p:ph type="title"/>
          </p:nvPr>
        </p:nvSpPr>
        <p:spPr>
          <a:xfrm>
            <a:off x="838200" y="243205"/>
            <a:ext cx="10515600" cy="1325563"/>
          </a:xfrm>
        </p:spPr>
        <p:txBody>
          <a:bodyPr>
            <a:normAutofit/>
          </a:bodyPr>
          <a:lstStyle/>
          <a:p>
            <a:pPr algn="ctr"/>
            <a:r>
              <a:rPr lang="en-US" sz="4800" b="1" dirty="0" smtClean="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rPr>
              <a:t>CRIMINAL JUSTICE</a:t>
            </a:r>
            <a:endParaRPr lang="en-US" sz="4800" b="1" dirty="0">
              <a:solidFill>
                <a:schemeClr val="accent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99645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505046"/>
      </a:dk2>
      <a:lt2>
        <a:srgbClr val="EEECE1"/>
      </a:lt2>
      <a:accent1>
        <a:srgbClr val="002060"/>
      </a:accent1>
      <a:accent2>
        <a:srgbClr val="8BB2FF"/>
      </a:accent2>
      <a:accent3>
        <a:srgbClr val="002060"/>
      </a:accent3>
      <a:accent4>
        <a:srgbClr val="8BB2FF"/>
      </a:accent4>
      <a:accent5>
        <a:srgbClr val="8BB2FF"/>
      </a:accent5>
      <a:accent6>
        <a:srgbClr val="002060"/>
      </a:accent6>
      <a:hlink>
        <a:srgbClr val="FFC000"/>
      </a:hlink>
      <a:folHlink>
        <a:srgbClr val="8BB2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rgbClr val="FAD61E"/>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97295</TotalTime>
  <Words>5497</Words>
  <Application>Microsoft Office PowerPoint</Application>
  <PresentationFormat>Widescreen</PresentationFormat>
  <Paragraphs>948</Paragraphs>
  <Slides>39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Calibri Light</vt:lpstr>
      <vt:lpstr>Cambria</vt:lpstr>
      <vt:lpstr>Candara</vt:lpstr>
      <vt:lpstr>Microsoft Sans Serif</vt:lpstr>
      <vt:lpstr>Symbol</vt:lpstr>
      <vt:lpstr>Times New Roman</vt:lpstr>
      <vt:lpstr>Trebuchet MS</vt:lpstr>
      <vt:lpstr>Wingdings 3</vt:lpstr>
      <vt:lpstr>Office Theme</vt:lpstr>
      <vt:lpstr>PowerPoint Presentation</vt:lpstr>
      <vt:lpstr>PowerPoint Presentation</vt:lpstr>
      <vt:lpstr>SOCIAL DETERMINANTS OF HEALTH</vt:lpstr>
      <vt:lpstr>HOUSING SECURITY</vt:lpstr>
      <vt:lpstr>CRIMINAL JUSTICE </vt:lpstr>
      <vt:lpstr>PowerPoint Presentation</vt:lpstr>
      <vt:lpstr>PowerPoint Presentation</vt:lpstr>
      <vt:lpstr>PowerPoint Presentation</vt:lpstr>
      <vt:lpstr>CRIMINAL JUSTICE</vt:lpstr>
      <vt:lpstr>PERSONAL SAFETY</vt:lpstr>
      <vt:lpstr>PERSONAL SAFETY</vt:lpstr>
      <vt:lpstr>MILWAUKEE CITYWIDE PART I CRIME</vt:lpstr>
      <vt:lpstr>CLEARANCE RATES </vt:lpstr>
      <vt:lpstr>GUN RECOVERIES</vt:lpstr>
      <vt:lpstr>PowerPoint Presentation</vt:lpstr>
      <vt:lpstr>PowerPoint Presentation</vt:lpstr>
      <vt:lpstr>PowerPoint Presentation</vt:lpstr>
      <vt:lpstr>CITYWIDE DISPATCHED CALLS FOR SERVICE</vt:lpstr>
      <vt:lpstr>CITYWIDE DISPATCHED  CALLS FOR SERVICE</vt:lpstr>
      <vt:lpstr>CITYWIDE CRASHES</vt:lpstr>
      <vt:lpstr>RECKLESS DRIVING</vt:lpstr>
      <vt:lpstr>TRAFFIC SAFETY UNIT </vt:lpstr>
      <vt:lpstr>MOTOR VEHICLE THEFTS &amp; RECOVERIES</vt:lpstr>
      <vt:lpstr>SHOTSPOTTER ACTIVATIONS</vt:lpstr>
      <vt:lpstr>DISPARITIES IN HEALTH</vt:lpstr>
      <vt:lpstr>PowerPoint Presentation</vt:lpstr>
      <vt:lpstr>PowerPoint Presentation</vt:lpstr>
      <vt:lpstr>DISPARITIES IN HEALTH: LEAD</vt:lpstr>
      <vt:lpstr>PowerPoint Presentation</vt:lpstr>
      <vt:lpstr>PowerPoint Presentation</vt:lpstr>
      <vt:lpstr>DISPARITIES IN HEALTH: SEXUAL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Wisconsin Legislature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Ullsvik, Christian</dc:creator>
  <cp:lastModifiedBy>Fox, Lacy</cp:lastModifiedBy>
  <cp:revision>393</cp:revision>
  <cp:lastPrinted>2023-02-28T20:32:13Z</cp:lastPrinted>
  <dcterms:created xsi:type="dcterms:W3CDTF">2018-01-08T16:34:08Z</dcterms:created>
  <dcterms:modified xsi:type="dcterms:W3CDTF">2023-03-20T19:28:54Z</dcterms:modified>
</cp:coreProperties>
</file>