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8"/>
  </p:sldMasterIdLst>
  <p:notesMasterIdLst>
    <p:notesMasterId r:id="rId50"/>
  </p:notesMasterIdLst>
  <p:handoutMasterIdLst>
    <p:handoutMasterId r:id="rId51"/>
  </p:handoutMasterIdLst>
  <p:sldIdLst>
    <p:sldId id="256" r:id="rId29"/>
    <p:sldId id="371" r:id="rId30"/>
    <p:sldId id="320" r:id="rId31"/>
    <p:sldId id="357" r:id="rId32"/>
    <p:sldId id="359" r:id="rId33"/>
    <p:sldId id="368" r:id="rId34"/>
    <p:sldId id="361" r:id="rId35"/>
    <p:sldId id="363" r:id="rId36"/>
    <p:sldId id="364" r:id="rId37"/>
    <p:sldId id="365" r:id="rId38"/>
    <p:sldId id="367" r:id="rId39"/>
    <p:sldId id="358" r:id="rId40"/>
    <p:sldId id="366" r:id="rId41"/>
    <p:sldId id="372" r:id="rId42"/>
    <p:sldId id="377" r:id="rId43"/>
    <p:sldId id="373" r:id="rId44"/>
    <p:sldId id="375" r:id="rId45"/>
    <p:sldId id="376" r:id="rId46"/>
    <p:sldId id="362" r:id="rId47"/>
    <p:sldId id="369" r:id="rId48"/>
    <p:sldId id="355" r:id="rId49"/>
  </p:sldIdLst>
  <p:sldSz cx="12188825"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52" userDrawn="1">
          <p15:clr>
            <a:srgbClr val="A4A3A4"/>
          </p15:clr>
        </p15:guide>
        <p15:guide id="3" orient="horz" pos="2924" userDrawn="1">
          <p15:clr>
            <a:srgbClr val="A4A3A4"/>
          </p15:clr>
        </p15:guide>
        <p15:guide id="4"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84767" autoAdjust="0"/>
  </p:normalViewPr>
  <p:slideViewPr>
    <p:cSldViewPr>
      <p:cViewPr varScale="1">
        <p:scale>
          <a:sx n="97" d="100"/>
          <a:sy n="97" d="100"/>
        </p:scale>
        <p:origin x="780" y="96"/>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6" d="100"/>
          <a:sy n="86" d="100"/>
        </p:scale>
        <p:origin x="3834" y="102"/>
      </p:cViewPr>
      <p:guideLst>
        <p:guide orient="horz" pos="2876"/>
        <p:guide pos="2152"/>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1.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presProps" Target="pres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8.xml"/><Relationship Id="rId4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dirty="0"/>
          </a:p>
        </p:txBody>
      </p:sp>
      <p:sp>
        <p:nvSpPr>
          <p:cNvPr id="3" name="Date Placeholder 2"/>
          <p:cNvSpPr>
            <a:spLocks noGrp="1"/>
          </p:cNvSpPr>
          <p:nvPr>
            <p:ph type="dt" sz="quarter" idx="1"/>
          </p:nvPr>
        </p:nvSpPr>
        <p:spPr>
          <a:xfrm>
            <a:off x="3956551" y="0"/>
            <a:ext cx="3026833" cy="464185"/>
          </a:xfrm>
          <a:prstGeom prst="rect">
            <a:avLst/>
          </a:prstGeom>
        </p:spPr>
        <p:txBody>
          <a:bodyPr vert="horz" lIns="92953" tIns="46477" rIns="92953" bIns="46477" rtlCol="0"/>
          <a:lstStyle>
            <a:lvl1pPr algn="r">
              <a:defRPr sz="1200"/>
            </a:lvl1pPr>
          </a:lstStyle>
          <a:p>
            <a:fld id="{128FCA9C-FF92-4024-BDEC-A6D3B663DC09}" type="datetimeFigureOut">
              <a:rPr lang="en-US"/>
              <a:t>4/27/2020</a:t>
            </a:fld>
            <a:endParaRPr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3" tIns="46477" rIns="92953" bIns="46477" rtlCol="0" anchor="b"/>
          <a:lstStyle>
            <a:lvl1pPr algn="l">
              <a:defRPr sz="1200"/>
            </a:lvl1pPr>
          </a:lstStyle>
          <a:p>
            <a:endParaRPr dirty="0"/>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53" tIns="46477" rIns="92953" bIns="46477"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dirty="0"/>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772AB877-E7B1-4681-847E-D0918612832B}" type="datetimeFigureOut">
              <a:rPr lang="en-US"/>
              <a:t>4/27/2020</a:t>
            </a:fld>
            <a:endParaRPr dirty="0"/>
          </a:p>
        </p:txBody>
      </p:sp>
      <p:sp>
        <p:nvSpPr>
          <p:cNvPr id="4" name="Slide Image Placeholder 3"/>
          <p:cNvSpPr>
            <a:spLocks noGrp="1" noRot="1" noChangeAspect="1"/>
          </p:cNvSpPr>
          <p:nvPr>
            <p:ph type="sldImg" idx="2"/>
          </p:nvPr>
        </p:nvSpPr>
        <p:spPr>
          <a:xfrm>
            <a:off x="400050" y="695325"/>
            <a:ext cx="6184900" cy="3481388"/>
          </a:xfrm>
          <a:prstGeom prst="rect">
            <a:avLst/>
          </a:prstGeom>
          <a:noFill/>
          <a:ln w="12700">
            <a:solidFill>
              <a:prstClr val="black"/>
            </a:solidFill>
          </a:ln>
        </p:spPr>
        <p:txBody>
          <a:bodyPr vert="horz" lIns="92953" tIns="46477" rIns="92953" bIns="46477" rtlCol="0" anchor="ctr"/>
          <a:lstStyle/>
          <a:p>
            <a:endParaRPr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490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a:t>1</a:t>
            </a:fld>
            <a:endParaRPr lang="en-US" dirty="0"/>
          </a:p>
        </p:txBody>
      </p:sp>
    </p:spTree>
    <p:extLst>
      <p:ext uri="{BB962C8B-B14F-4D97-AF65-F5344CB8AC3E}">
        <p14:creationId xmlns:p14="http://schemas.microsoft.com/office/powerpoint/2010/main" val="336903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dirty="0"/>
          </a:p>
        </p:txBody>
      </p:sp>
    </p:spTree>
    <p:extLst>
      <p:ext uri="{BB962C8B-B14F-4D97-AF65-F5344CB8AC3E}">
        <p14:creationId xmlns:p14="http://schemas.microsoft.com/office/powerpoint/2010/main" val="360420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dirty="0"/>
          </a:p>
        </p:txBody>
      </p:sp>
    </p:spTree>
    <p:extLst>
      <p:ext uri="{BB962C8B-B14F-4D97-AF65-F5344CB8AC3E}">
        <p14:creationId xmlns:p14="http://schemas.microsoft.com/office/powerpoint/2010/main" val="348734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dirty="0"/>
          </a:p>
        </p:txBody>
      </p:sp>
    </p:spTree>
    <p:extLst>
      <p:ext uri="{BB962C8B-B14F-4D97-AF65-F5344CB8AC3E}">
        <p14:creationId xmlns:p14="http://schemas.microsoft.com/office/powerpoint/2010/main" val="181717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dirty="0"/>
          </a:p>
        </p:txBody>
      </p:sp>
    </p:spTree>
    <p:extLst>
      <p:ext uri="{BB962C8B-B14F-4D97-AF65-F5344CB8AC3E}">
        <p14:creationId xmlns:p14="http://schemas.microsoft.com/office/powerpoint/2010/main" val="2389885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dirty="0"/>
          </a:p>
        </p:txBody>
      </p:sp>
    </p:spTree>
    <p:extLst>
      <p:ext uri="{BB962C8B-B14F-4D97-AF65-F5344CB8AC3E}">
        <p14:creationId xmlns:p14="http://schemas.microsoft.com/office/powerpoint/2010/main" val="409852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dirty="0"/>
          </a:p>
        </p:txBody>
      </p:sp>
    </p:spTree>
    <p:extLst>
      <p:ext uri="{BB962C8B-B14F-4D97-AF65-F5344CB8AC3E}">
        <p14:creationId xmlns:p14="http://schemas.microsoft.com/office/powerpoint/2010/main" val="269235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dirty="0"/>
          </a:p>
        </p:txBody>
      </p:sp>
    </p:spTree>
    <p:extLst>
      <p:ext uri="{BB962C8B-B14F-4D97-AF65-F5344CB8AC3E}">
        <p14:creationId xmlns:p14="http://schemas.microsoft.com/office/powerpoint/2010/main" val="285565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dirty="0"/>
          </a:p>
        </p:txBody>
      </p:sp>
    </p:spTree>
    <p:extLst>
      <p:ext uri="{BB962C8B-B14F-4D97-AF65-F5344CB8AC3E}">
        <p14:creationId xmlns:p14="http://schemas.microsoft.com/office/powerpoint/2010/main" val="318641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dirty="0"/>
          </a:p>
        </p:txBody>
      </p:sp>
    </p:spTree>
    <p:extLst>
      <p:ext uri="{BB962C8B-B14F-4D97-AF65-F5344CB8AC3E}">
        <p14:creationId xmlns:p14="http://schemas.microsoft.com/office/powerpoint/2010/main" val="271830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295998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26579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100060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142840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dirty="0"/>
          </a:p>
        </p:txBody>
      </p:sp>
    </p:spTree>
    <p:extLst>
      <p:ext uri="{BB962C8B-B14F-4D97-AF65-F5344CB8AC3E}">
        <p14:creationId xmlns:p14="http://schemas.microsoft.com/office/powerpoint/2010/main" val="263691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303600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dirty="0"/>
          </a:p>
        </p:txBody>
      </p:sp>
    </p:spTree>
    <p:extLst>
      <p:ext uri="{BB962C8B-B14F-4D97-AF65-F5344CB8AC3E}">
        <p14:creationId xmlns:p14="http://schemas.microsoft.com/office/powerpoint/2010/main" val="93334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dirty="0"/>
          </a:p>
        </p:txBody>
      </p:sp>
    </p:spTree>
    <p:extLst>
      <p:ext uri="{BB962C8B-B14F-4D97-AF65-F5344CB8AC3E}">
        <p14:creationId xmlns:p14="http://schemas.microsoft.com/office/powerpoint/2010/main" val="3876096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3048"/>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11273" y="6405305"/>
            <a:ext cx="11774405" cy="296237"/>
          </a:xfrm>
          <a:prstGeom prst="rect">
            <a:avLst/>
          </a:prstGeom>
          <a:solidFill>
            <a:srgbClr val="3F526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Straight Connector 6"/>
          <p:cNvSpPr>
            <a:spLocks noChangeShapeType="1"/>
          </p:cNvSpPr>
          <p:nvPr/>
        </p:nvSpPr>
        <p:spPr bwMode="auto">
          <a:xfrm>
            <a:off x="211273" y="1002163"/>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14FC9AB-56F7-4169-AE11-ED7F2CC67982}" type="datetime1">
              <a:rPr lang="en-US" smtClean="0"/>
              <a:t>4/27/2020</a:t>
            </a:fld>
            <a:endParaRPr lang="en-US" dirty="0"/>
          </a:p>
        </p:txBody>
      </p:sp>
      <p:sp>
        <p:nvSpPr>
          <p:cNvPr id="3" name="Footer Placeholder 2"/>
          <p:cNvSpPr>
            <a:spLocks noGrp="1"/>
          </p:cNvSpPr>
          <p:nvPr>
            <p:ph type="ftr" sz="quarter" idx="11"/>
          </p:nvPr>
        </p:nvSpPr>
        <p:spPr/>
        <p:txBody>
          <a:bodyPr/>
          <a:lstStyle/>
          <a:p>
            <a:r>
              <a:rPr lang="en-US" smtClean="0"/>
              <a:t>http://legis.wisconsin.gov/ltsb/gis/wise-decade/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6310" y="183711"/>
            <a:ext cx="827300" cy="818452"/>
          </a:xfrm>
          <a:prstGeom prst="rect">
            <a:avLst/>
          </a:prstGeom>
        </p:spPr>
      </p:pic>
      <p:sp>
        <p:nvSpPr>
          <p:cNvPr id="20" name="Title 6"/>
          <p:cNvSpPr txBox="1">
            <a:spLocks/>
          </p:cNvSpPr>
          <p:nvPr userDrawn="1"/>
        </p:nvSpPr>
        <p:spPr>
          <a:xfrm>
            <a:off x="402231" y="228600"/>
            <a:ext cx="11376237"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147" y="152400"/>
            <a:ext cx="11774405"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a:prstGeom prst="rect">
            <a:avLst/>
          </a:prstGeom>
        </p:spPr>
        <p:txBody>
          <a:bodyPr/>
          <a:lstStyle/>
          <a:p>
            <a:fld id="{F36C87F6-986D-49E6-AF40-1B3A1EE8064D}" type="slidenum">
              <a:rPr lang="en-US" smtClean="0"/>
              <a:t>‹#›</a:t>
            </a:fld>
            <a:endParaRPr lang="en-US" dirty="0"/>
          </a:p>
        </p:txBody>
      </p:sp>
      <p:sp>
        <p:nvSpPr>
          <p:cNvPr id="2" name="Title 1"/>
          <p:cNvSpPr>
            <a:spLocks noGrp="1"/>
          </p:cNvSpPr>
          <p:nvPr>
            <p:ph type="title"/>
          </p:nvPr>
        </p:nvSpPr>
        <p:spPr>
          <a:xfrm>
            <a:off x="3999458" y="5029200"/>
            <a:ext cx="7821163"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999458" y="609600"/>
            <a:ext cx="7821163"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7868" y="990600"/>
            <a:ext cx="3250353"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5526" y="6404984"/>
            <a:ext cx="4058879" cy="365760"/>
          </a:xfrm>
        </p:spPr>
        <p:txBody>
          <a:bodyPr/>
          <a:lstStyle/>
          <a:p>
            <a:fld id="{D73B3411-A0A5-4739-B735-562824B0BF43}" type="datetime1">
              <a:rPr lang="en-US" smtClean="0"/>
              <a:t>4/27/2020</a:t>
            </a:fld>
            <a:endParaRPr lang="en-US" dirty="0"/>
          </a:p>
        </p:txBody>
      </p:sp>
      <p:sp>
        <p:nvSpPr>
          <p:cNvPr id="6" name="Footer Placeholder 5"/>
          <p:cNvSpPr>
            <a:spLocks noGrp="1"/>
          </p:cNvSpPr>
          <p:nvPr>
            <p:ph type="ftr" sz="quarter" idx="11"/>
          </p:nvPr>
        </p:nvSpPr>
        <p:spPr>
          <a:xfrm>
            <a:off x="402231" y="6410848"/>
            <a:ext cx="4778019" cy="365760"/>
          </a:xfrm>
        </p:spPr>
        <p:txBody>
          <a:bodyPr/>
          <a:lstStyle/>
          <a:p>
            <a:r>
              <a:rPr lang="en-US" smtClean="0"/>
              <a:t>http://legis.wisconsin.gov/ltsb/gis/wise-decade/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5DDCA2-3D0D-4D75-AED4-AD6570507529}"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smtClean="0"/>
              <a:t>http://legis.wisconsin.gov/ltsb/gis/wise-decade/</a:t>
            </a:r>
            <a:endParaRPr lang="en-US" dirty="0"/>
          </a:p>
        </p:txBody>
      </p:sp>
      <p:sp>
        <p:nvSpPr>
          <p:cNvPr id="6" name="Slide Number Placeholder 5"/>
          <p:cNvSpPr>
            <a:spLocks noGrp="1"/>
          </p:cNvSpPr>
          <p:nvPr>
            <p:ph type="sldNum" sz="quarter" idx="12"/>
          </p:nvPr>
        </p:nvSpPr>
        <p:spPr>
          <a:xfrm>
            <a:off x="5789692" y="1040175"/>
            <a:ext cx="609441" cy="441325"/>
          </a:xfrm>
          <a:prstGeom prst="rect">
            <a:avLst/>
          </a:prstGeom>
        </p:spPr>
        <p:txBody>
          <a:bodyPr/>
          <a:lstStyle/>
          <a:p>
            <a:fld id="{F36C87F6-986D-49E6-AF40-1B3A1EE8064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4766" y="0"/>
            <a:ext cx="2844059"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0859"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7241" y="2925763"/>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3192" y="3020251"/>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18815" y="3009902"/>
            <a:ext cx="609441" cy="441325"/>
          </a:xfrm>
          <a:prstGeom prst="rect">
            <a:avLst/>
          </a:prstGeom>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a:xfrm>
            <a:off x="406294" y="304800"/>
            <a:ext cx="8735325"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8303C7-650C-44D1-93F4-FAA3FBD3898E}"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smtClean="0"/>
              <a:t>http://legis.wisconsin.gov/ltsb/gis/wise-decade/</a:t>
            </a:r>
            <a:endParaRPr lang="en-US" dirty="0"/>
          </a:p>
        </p:txBody>
      </p:sp>
      <p:sp>
        <p:nvSpPr>
          <p:cNvPr id="2" name="Vertical Title 1"/>
          <p:cNvSpPr>
            <a:spLocks noGrp="1"/>
          </p:cNvSpPr>
          <p:nvPr>
            <p:ph type="title" orient="vert"/>
          </p:nvPr>
        </p:nvSpPr>
        <p:spPr>
          <a:xfrm>
            <a:off x="9852634" y="304802"/>
            <a:ext cx="1929897"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3048"/>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11273" y="6406315"/>
            <a:ext cx="11774405" cy="296237"/>
          </a:xfrm>
          <a:prstGeom prst="rect">
            <a:avLst/>
          </a:prstGeom>
          <a:solidFill>
            <a:srgbClr val="3F526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Straight Connector 6"/>
          <p:cNvSpPr>
            <a:spLocks noChangeShapeType="1"/>
          </p:cNvSpPr>
          <p:nvPr/>
        </p:nvSpPr>
        <p:spPr bwMode="auto">
          <a:xfrm>
            <a:off x="211273" y="1002163"/>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4CD600C-FA69-440E-AFE5-34EC03BEE5AD}" type="datetime1">
              <a:rPr lang="en-US" smtClean="0"/>
              <a:t>4/27/2020</a:t>
            </a:fld>
            <a:endParaRPr lang="en-US" dirty="0"/>
          </a:p>
        </p:txBody>
      </p:sp>
      <p:sp>
        <p:nvSpPr>
          <p:cNvPr id="3" name="Footer Placeholder 2"/>
          <p:cNvSpPr>
            <a:spLocks noGrp="1"/>
          </p:cNvSpPr>
          <p:nvPr>
            <p:ph type="ftr" sz="quarter" idx="11"/>
          </p:nvPr>
        </p:nvSpPr>
        <p:spPr/>
        <p:txBody>
          <a:bodyPr/>
          <a:lstStyle>
            <a:lvl1pPr>
              <a:defRPr sz="1400"/>
            </a:lvl1pPr>
          </a:lstStyle>
          <a:p>
            <a:r>
              <a:rPr lang="en-US" dirty="0" smtClean="0"/>
              <a:t>http://legis.wisconsin.gov/ltsb/gis/wise-decade/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6310" y="183711"/>
            <a:ext cx="827300" cy="818452"/>
          </a:xfrm>
          <a:prstGeom prst="rect">
            <a:avLst/>
          </a:prstGeom>
        </p:spPr>
      </p:pic>
      <p:sp>
        <p:nvSpPr>
          <p:cNvPr id="20" name="Title 6"/>
          <p:cNvSpPr txBox="1">
            <a:spLocks/>
          </p:cNvSpPr>
          <p:nvPr userDrawn="1"/>
        </p:nvSpPr>
        <p:spPr>
          <a:xfrm>
            <a:off x="402231" y="178723"/>
            <a:ext cx="11376237"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sp>
        <p:nvSpPr>
          <p:cNvPr id="21" name="Content Placeholder 7"/>
          <p:cNvSpPr>
            <a:spLocks noGrp="1"/>
          </p:cNvSpPr>
          <p:nvPr>
            <p:ph sz="quarter" idx="12"/>
          </p:nvPr>
        </p:nvSpPr>
        <p:spPr>
          <a:xfrm>
            <a:off x="402231" y="1287781"/>
            <a:ext cx="11335607" cy="5029946"/>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320446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http://legis.wisconsin.gov/ltsb/gis/wise-decade/</a:t>
            </a:r>
            <a:endParaRPr lang="en-US" dirty="0"/>
          </a:p>
        </p:txBody>
      </p:sp>
      <p:sp>
        <p:nvSpPr>
          <p:cNvPr id="8" name="Content Placeholder 7"/>
          <p:cNvSpPr>
            <a:spLocks noGrp="1"/>
          </p:cNvSpPr>
          <p:nvPr>
            <p:ph sz="quarter" idx="1"/>
          </p:nvPr>
        </p:nvSpPr>
        <p:spPr>
          <a:xfrm>
            <a:off x="402231" y="1527048"/>
            <a:ext cx="11335607"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8812" y="204881"/>
            <a:ext cx="1063796" cy="1052419"/>
          </a:xfrm>
          <a:prstGeom prst="rect">
            <a:avLst/>
          </a:prstGeom>
        </p:spPr>
      </p:pic>
      <p:sp>
        <p:nvSpPr>
          <p:cNvPr id="4" name="Date Placeholder 3"/>
          <p:cNvSpPr>
            <a:spLocks noGrp="1"/>
          </p:cNvSpPr>
          <p:nvPr>
            <p:ph type="dt" sz="half" idx="10"/>
          </p:nvPr>
        </p:nvSpPr>
        <p:spPr/>
        <p:txBody>
          <a:bodyPr/>
          <a:lstStyle/>
          <a:p>
            <a:fld id="{3956765B-B3F5-439D-8A30-120985D9BC0A}" type="datetime1">
              <a:rPr lang="en-US" smtClean="0"/>
              <a:t>4/27/2020</a:t>
            </a:fld>
            <a:endParaRPr lang="en-US" dirty="0" smtClean="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1905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147" y="2286000"/>
            <a:ext cx="11774405"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10" y="142352"/>
            <a:ext cx="11774405"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093" y="2743200"/>
            <a:ext cx="863798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http://legis.wisconsin.gov/ltsb/gis/wise-decade/</a:t>
            </a:r>
            <a:endParaRPr lang="en-US" dirty="0"/>
          </a:p>
        </p:txBody>
      </p:sp>
      <p:sp>
        <p:nvSpPr>
          <p:cNvPr id="4" name="Date Placeholder 3"/>
          <p:cNvSpPr>
            <a:spLocks noGrp="1"/>
          </p:cNvSpPr>
          <p:nvPr>
            <p:ph type="dt" sz="half" idx="10"/>
          </p:nvPr>
        </p:nvSpPr>
        <p:spPr/>
        <p:txBody>
          <a:bodyPr/>
          <a:lstStyle/>
          <a:p>
            <a:fld id="{209B8722-BB59-4AA9-ABE2-68663BFF4594}" type="datetime1">
              <a:rPr lang="en-US" smtClean="0"/>
              <a:t>4/27/2020</a:t>
            </a:fld>
            <a:endParaRPr lang="en-US" dirty="0"/>
          </a:p>
        </p:txBody>
      </p:sp>
      <p:sp>
        <p:nvSpPr>
          <p:cNvPr id="8" name="Straight Connector 7"/>
          <p:cNvSpPr>
            <a:spLocks noChangeShapeType="1"/>
          </p:cNvSpPr>
          <p:nvPr/>
        </p:nvSpPr>
        <p:spPr bwMode="auto">
          <a:xfrm>
            <a:off x="203147" y="2438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89692" y="2199451"/>
            <a:ext cx="609441" cy="441325"/>
          </a:xfrm>
          <a:prstGeom prst="rect">
            <a:avLst/>
          </a:prstGeom>
        </p:spPr>
        <p:txBody>
          <a:bodyPr/>
          <a:lstStyle>
            <a:lvl1pPr>
              <a:defRPr>
                <a:solidFill>
                  <a:schemeClr val="accent3">
                    <a:shade val="75000"/>
                  </a:schemeClr>
                </a:solidFill>
              </a:defRPr>
            </a:lvl1pPr>
          </a:lstStyle>
          <a:p>
            <a:fld id="{F36C87F6-986D-49E6-AF40-1B3A1EE8064D}" type="slidenum">
              <a:rPr lang="en-US" smtClean="0"/>
              <a:t>‹#›</a:t>
            </a:fld>
            <a:endParaRPr lang="en-US" dirty="0"/>
          </a:p>
        </p:txBody>
      </p:sp>
      <p:sp>
        <p:nvSpPr>
          <p:cNvPr id="2" name="Title 1"/>
          <p:cNvSpPr>
            <a:spLocks noGrp="1"/>
          </p:cNvSpPr>
          <p:nvPr>
            <p:ph type="title"/>
          </p:nvPr>
        </p:nvSpPr>
        <p:spPr>
          <a:xfrm>
            <a:off x="962833" y="533400"/>
            <a:ext cx="10360501"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231" y="228600"/>
            <a:ext cx="11376237"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19589" y="6409944"/>
            <a:ext cx="4058879" cy="365760"/>
          </a:xfrm>
        </p:spPr>
        <p:txBody>
          <a:bodyPr/>
          <a:lstStyle/>
          <a:p>
            <a:fld id="{37025240-5B4A-487A-B2E7-E7CA591E3AA9}"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smtClean="0"/>
              <a:t>http://legis.wisconsin.gov/ltsb/gis/wise-decade/</a:t>
            </a:r>
            <a:endParaRPr lang="en-US" dirty="0"/>
          </a:p>
        </p:txBody>
      </p:sp>
      <p:sp>
        <p:nvSpPr>
          <p:cNvPr id="7" name="Slide Number Placeholder 6"/>
          <p:cNvSpPr>
            <a:spLocks noGrp="1"/>
          </p:cNvSpPr>
          <p:nvPr>
            <p:ph type="sldNum" sz="quarter" idx="12"/>
          </p:nvPr>
        </p:nvSpPr>
        <p:spPr>
          <a:xfrm>
            <a:off x="5789692" y="1040175"/>
            <a:ext cx="609441" cy="441325"/>
          </a:xfrm>
          <a:prstGeom prst="rect">
            <a:avLst/>
          </a:prstGeom>
        </p:spPr>
        <p:txBody>
          <a:bodyPr/>
          <a:lstStyle/>
          <a:p>
            <a:fld id="{F36C87F6-986D-49E6-AF40-1B3A1EE8064D}" type="slidenum">
              <a:rPr lang="en-US" smtClean="0"/>
              <a:t>‹#›</a:t>
            </a:fld>
            <a:endParaRPr lang="en-US" dirty="0"/>
          </a:p>
        </p:txBody>
      </p:sp>
      <p:sp>
        <p:nvSpPr>
          <p:cNvPr id="8" name="Straight Connector 7"/>
          <p:cNvSpPr>
            <a:spLocks noChangeShapeType="1"/>
          </p:cNvSpPr>
          <p:nvPr/>
        </p:nvSpPr>
        <p:spPr bwMode="auto">
          <a:xfrm flipV="1">
            <a:off x="6082523" y="1575653"/>
            <a:ext cx="11892"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231"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399133"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4413"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88825"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147" y="1371600"/>
            <a:ext cx="11774405"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13" y="6391656"/>
            <a:ext cx="11774405"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231" y="1524000"/>
            <a:ext cx="5385514"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6777" y="1524000"/>
            <a:ext cx="538763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5A26D0-4DFC-4B97-8772-E4B1A11DE62A}" type="datetime1">
              <a:rPr lang="en-US" smtClean="0"/>
              <a:t>4/27/2020</a:t>
            </a:fld>
            <a:endParaRPr lang="en-US" dirty="0"/>
          </a:p>
        </p:txBody>
      </p:sp>
      <p:sp>
        <p:nvSpPr>
          <p:cNvPr id="8" name="Footer Placeholder 7"/>
          <p:cNvSpPr>
            <a:spLocks noGrp="1"/>
          </p:cNvSpPr>
          <p:nvPr>
            <p:ph type="ftr" sz="quarter" idx="11"/>
          </p:nvPr>
        </p:nvSpPr>
        <p:spPr>
          <a:xfrm>
            <a:off x="406294" y="6409944"/>
            <a:ext cx="4773956" cy="365760"/>
          </a:xfrm>
        </p:spPr>
        <p:txBody>
          <a:bodyPr/>
          <a:lstStyle/>
          <a:p>
            <a:r>
              <a:rPr lang="en-US" smtClean="0"/>
              <a:t>http://legis.wisconsin.gov/ltsb/gis/wise-decade/</a:t>
            </a:r>
            <a:endParaRPr lang="en-US" dirty="0"/>
          </a:p>
        </p:txBody>
      </p:sp>
      <p:sp>
        <p:nvSpPr>
          <p:cNvPr id="15" name="Straight Connector 14"/>
          <p:cNvSpPr>
            <a:spLocks noChangeShapeType="1"/>
          </p:cNvSpPr>
          <p:nvPr/>
        </p:nvSpPr>
        <p:spPr bwMode="auto">
          <a:xfrm>
            <a:off x="203147" y="128016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231" y="2471383"/>
            <a:ext cx="5387461"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399133" y="2471383"/>
            <a:ext cx="5383398"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89692" y="1042417"/>
            <a:ext cx="609441" cy="441325"/>
          </a:xfrm>
          <a:prstGeom prst="rect">
            <a:avLst/>
          </a:prstGeom>
        </p:spPr>
        <p:txBody>
          <a:bodyPr/>
          <a:lstStyle>
            <a:lvl1pPr algn="ctr">
              <a:defRPr/>
            </a:lvl1pPr>
          </a:lstStyle>
          <a:p>
            <a:fld id="{F36C87F6-986D-49E6-AF40-1B3A1EE8064D}"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38FF22-4837-4B97-93E6-69BB7CC9D786}"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smtClean="0"/>
              <a:t>http://legis.wisconsin.gov/ltsb/gis/wise-decade/</a:t>
            </a:r>
            <a:endParaRPr lang="en-US" dirty="0" smtClean="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21" y="6407800"/>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147" y="158496"/>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lvl1pPr>
              <a:defRPr/>
            </a:lvl1pPr>
          </a:lstStyle>
          <a:p>
            <a:fld id="{42CAB2B1-F278-4F46-8D0A-0D313C818908}" type="datetime1">
              <a:rPr lang="en-US" smtClean="0"/>
              <a:t>4/27/2020</a:t>
            </a:fld>
            <a:endParaRPr lang="en-US" dirty="0" smtClean="0"/>
          </a:p>
        </p:txBody>
      </p:sp>
      <p:sp>
        <p:nvSpPr>
          <p:cNvPr id="3" name="Footer Placeholder 2"/>
          <p:cNvSpPr>
            <a:spLocks noGrp="1"/>
          </p:cNvSpPr>
          <p:nvPr>
            <p:ph type="ftr" sz="quarter" idx="11"/>
          </p:nvPr>
        </p:nvSpPr>
        <p:spPr/>
        <p:txBody>
          <a:bodyPr/>
          <a:lstStyle/>
          <a:p>
            <a:r>
              <a:rPr lang="en-US" smtClean="0"/>
              <a:t>http://legis.wisconsin.gov/ltsb/gis/wise-decade/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147" y="152400"/>
            <a:ext cx="11774405"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868" y="914400"/>
            <a:ext cx="314878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7868" y="1981201"/>
            <a:ext cx="314878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4515" y="685800"/>
            <a:ext cx="7516442"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a:prstGeom prst="rect">
            <a:avLst/>
          </a:prstGeom>
        </p:spPr>
        <p:txBody>
          <a:bodyPr/>
          <a:lstStyle>
            <a:lvl1pPr>
              <a:defRPr>
                <a:solidFill>
                  <a:schemeClr val="accent3">
                    <a:shade val="75000"/>
                  </a:schemeClr>
                </a:solidFill>
              </a:defRPr>
            </a:lvl1pPr>
          </a:lstStyle>
          <a:p>
            <a:fld id="{F36C87F6-986D-49E6-AF40-1B3A1EE8064D}" type="slidenum">
              <a:rPr lang="en-US" smtClean="0"/>
              <a:t>‹#›</a:t>
            </a:fld>
            <a:endParaRPr lang="en-US" dirty="0"/>
          </a:p>
        </p:txBody>
      </p:sp>
      <p:sp>
        <p:nvSpPr>
          <p:cNvPr id="21" name="Rectangle 20"/>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8D2CAF7-E957-48D5-86DA-448F31330720}" type="datetime1">
              <a:rPr lang="en-US" smtClean="0"/>
              <a:t>4/27/2020</a:t>
            </a:fld>
            <a:endParaRPr lang="en-US" dirty="0"/>
          </a:p>
        </p:txBody>
      </p:sp>
      <p:sp>
        <p:nvSpPr>
          <p:cNvPr id="6" name="Footer Placeholder 5"/>
          <p:cNvSpPr>
            <a:spLocks noGrp="1"/>
          </p:cNvSpPr>
          <p:nvPr>
            <p:ph type="ftr" sz="quarter" idx="11"/>
          </p:nvPr>
        </p:nvSpPr>
        <p:spPr>
          <a:xfrm>
            <a:off x="402231" y="6410848"/>
            <a:ext cx="4509865" cy="365760"/>
          </a:xfrm>
        </p:spPr>
        <p:txBody>
          <a:bodyPr/>
          <a:lstStyle/>
          <a:p>
            <a:r>
              <a:rPr lang="en-US" smtClean="0"/>
              <a:t>http://legis.wisconsin.gov/ltsb/gis/wise-decade/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88825" cy="17415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207209" y="6398644"/>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19589" y="6404984"/>
            <a:ext cx="4058879" cy="365760"/>
          </a:xfrm>
          <a:prstGeom prst="rect">
            <a:avLst/>
          </a:prstGeom>
        </p:spPr>
        <p:txBody>
          <a:bodyPr vert="horz"/>
          <a:lstStyle>
            <a:lvl1pPr algn="r" eaLnBrk="1" latinLnBrk="0" hangingPunct="1">
              <a:defRPr kumimoji="0" sz="1400">
                <a:solidFill>
                  <a:srgbClr val="FFFFFF"/>
                </a:solidFill>
              </a:defRPr>
            </a:lvl1pPr>
          </a:lstStyle>
          <a:p>
            <a:fld id="{E683D399-522F-4E8B-A953-9E0337EED321}" type="datetime1">
              <a:rPr lang="en-US" smtClean="0"/>
              <a:t>4/27/2020</a:t>
            </a:fld>
            <a:endParaRPr lang="en-US" dirty="0"/>
          </a:p>
        </p:txBody>
      </p:sp>
      <p:sp>
        <p:nvSpPr>
          <p:cNvPr id="3" name="Footer Placeholder 2"/>
          <p:cNvSpPr>
            <a:spLocks noGrp="1"/>
          </p:cNvSpPr>
          <p:nvPr>
            <p:ph type="ftr" sz="quarter" idx="3"/>
          </p:nvPr>
        </p:nvSpPr>
        <p:spPr>
          <a:xfrm>
            <a:off x="406294" y="6410848"/>
            <a:ext cx="4773956" cy="365760"/>
          </a:xfrm>
          <a:prstGeom prst="rect">
            <a:avLst/>
          </a:prstGeom>
        </p:spPr>
        <p:txBody>
          <a:bodyPr vert="horz"/>
          <a:lstStyle>
            <a:lvl1pPr algn="l" eaLnBrk="1" latinLnBrk="0" hangingPunct="1">
              <a:defRPr kumimoji="0" sz="1200">
                <a:solidFill>
                  <a:srgbClr val="FFFFFF"/>
                </a:solidFill>
              </a:defRPr>
            </a:lvl1pPr>
          </a:lstStyle>
          <a:p>
            <a:r>
              <a:rPr lang="en-US" smtClean="0"/>
              <a:t>http://legis.wisconsin.gov/ltsb/gis/wise-decade/</a:t>
            </a:r>
            <a:endParaRPr lang="en-US" dirty="0" smtClean="0"/>
          </a:p>
        </p:txBody>
      </p:sp>
      <p:sp>
        <p:nvSpPr>
          <p:cNvPr id="8" name="Rectangle 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99084" y="1828800"/>
            <a:ext cx="1177440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402231" y="228600"/>
            <a:ext cx="11376237" cy="11430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02231" y="1905000"/>
            <a:ext cx="11376237" cy="4218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51168" y="328894"/>
            <a:ext cx="827300" cy="81845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sldNum="0"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Ryan.Squires@legis.Wisconsin.gov" TargetMode="External"/><Relationship Id="rId2" Type="http://schemas.openxmlformats.org/officeDocument/2006/relationships/hyperlink" Target="mailto:GIS@legis.Wisconsin.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isedecade.legis.wisconsin.gov/"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7923212" y="6410848"/>
            <a:ext cx="4058879" cy="365760"/>
          </a:xfrm>
        </p:spPr>
        <p:txBody>
          <a:bodyPr/>
          <a:lstStyle/>
          <a:p>
            <a:fld id="{1460B55C-9C35-4D66-B8E0-93F3D5B3DCFE}" type="datetime1">
              <a:rPr lang="en-US" smtClean="0"/>
              <a:t>4/27/2020</a:t>
            </a:fld>
            <a:endParaRPr lang="en-US" dirty="0" smtClean="0"/>
          </a:p>
        </p:txBody>
      </p:sp>
      <p:sp>
        <p:nvSpPr>
          <p:cNvPr id="2" name="Title 1"/>
          <p:cNvSpPr>
            <a:spLocks noGrp="1"/>
          </p:cNvSpPr>
          <p:nvPr>
            <p:ph type="title"/>
          </p:nvPr>
        </p:nvSpPr>
        <p:spPr/>
        <p:txBody>
          <a:bodyPr/>
          <a:lstStyle/>
          <a:p>
            <a:r>
              <a:rPr lang="en-US" dirty="0" smtClean="0">
                <a:solidFill>
                  <a:schemeClr val="tx1">
                    <a:lumMod val="65000"/>
                    <a:lumOff val="35000"/>
                  </a:schemeClr>
                </a:solidFill>
              </a:rPr>
              <a:t>The 2020 Local Redistricting Project</a:t>
            </a:r>
            <a:br>
              <a:rPr lang="en-US" dirty="0" smtClean="0">
                <a:solidFill>
                  <a:schemeClr val="tx1">
                    <a:lumMod val="65000"/>
                    <a:lumOff val="35000"/>
                  </a:schemeClr>
                </a:solidFill>
              </a:rPr>
            </a:br>
            <a:endParaRPr lang="en-US" dirty="0">
              <a:solidFill>
                <a:schemeClr val="tx1">
                  <a:lumMod val="65000"/>
                  <a:lumOff val="35000"/>
                </a:schemeClr>
              </a:solidFill>
            </a:endParaRPr>
          </a:p>
        </p:txBody>
      </p:sp>
      <p:sp>
        <p:nvSpPr>
          <p:cNvPr id="3" name="TextBox 2"/>
          <p:cNvSpPr txBox="1"/>
          <p:nvPr/>
        </p:nvSpPr>
        <p:spPr>
          <a:xfrm>
            <a:off x="4570412" y="3135562"/>
            <a:ext cx="7689717" cy="1754326"/>
          </a:xfrm>
          <a:prstGeom prst="rect">
            <a:avLst/>
          </a:prstGeom>
          <a:noFill/>
        </p:spPr>
        <p:txBody>
          <a:bodyPr wrap="square" rtlCol="0">
            <a:spAutoFit/>
          </a:bodyPr>
          <a:lstStyle/>
          <a:p>
            <a:pPr algn="ctr"/>
            <a:r>
              <a:rPr lang="en-US" sz="2400" b="1" dirty="0" smtClean="0">
                <a:solidFill>
                  <a:schemeClr val="tx1">
                    <a:lumMod val="65000"/>
                    <a:lumOff val="35000"/>
                  </a:schemeClr>
                </a:solidFill>
              </a:rPr>
              <a:t>Legislative Technology Services Bureau</a:t>
            </a:r>
          </a:p>
          <a:p>
            <a:endParaRPr lang="en-US" sz="2400" dirty="0">
              <a:solidFill>
                <a:schemeClr val="tx1">
                  <a:lumMod val="65000"/>
                  <a:lumOff val="35000"/>
                </a:schemeClr>
              </a:solidFill>
            </a:endParaRPr>
          </a:p>
          <a:p>
            <a:r>
              <a:rPr lang="en-US" sz="2000" dirty="0" smtClean="0">
                <a:solidFill>
                  <a:schemeClr val="tx1">
                    <a:lumMod val="65000"/>
                    <a:lumOff val="35000"/>
                  </a:schemeClr>
                </a:solidFill>
              </a:rPr>
              <a:t>	</a:t>
            </a:r>
            <a:r>
              <a:rPr lang="en-US" sz="2000" b="1" dirty="0">
                <a:solidFill>
                  <a:schemeClr val="tx1">
                    <a:lumMod val="65000"/>
                    <a:lumOff val="35000"/>
                  </a:schemeClr>
                </a:solidFill>
              </a:rPr>
              <a:t>Ryan Squires 		</a:t>
            </a:r>
            <a:r>
              <a:rPr lang="en-US" sz="2000" dirty="0">
                <a:solidFill>
                  <a:schemeClr val="tx1">
                    <a:lumMod val="65000"/>
                    <a:lumOff val="35000"/>
                  </a:schemeClr>
                </a:solidFill>
              </a:rPr>
              <a:t>	</a:t>
            </a:r>
            <a:r>
              <a:rPr lang="en-US" sz="2000" i="1" dirty="0">
                <a:solidFill>
                  <a:schemeClr val="tx1">
                    <a:lumMod val="65000"/>
                    <a:lumOff val="35000"/>
                  </a:schemeClr>
                </a:solidFill>
              </a:rPr>
              <a:t>GIS </a:t>
            </a:r>
            <a:r>
              <a:rPr lang="en-US" sz="2000" i="1" dirty="0" smtClean="0">
                <a:solidFill>
                  <a:schemeClr val="tx1">
                    <a:lumMod val="65000"/>
                    <a:lumOff val="35000"/>
                  </a:schemeClr>
                </a:solidFill>
              </a:rPr>
              <a:t>Manager</a:t>
            </a:r>
          </a:p>
          <a:p>
            <a:r>
              <a:rPr lang="en-US" sz="2000" dirty="0" smtClean="0">
                <a:solidFill>
                  <a:schemeClr val="tx1">
                    <a:lumMod val="65000"/>
                    <a:lumOff val="35000"/>
                  </a:schemeClr>
                </a:solidFill>
              </a:rPr>
              <a:t>	</a:t>
            </a:r>
            <a:endParaRPr lang="en-US" dirty="0" smtClean="0"/>
          </a:p>
          <a:p>
            <a:r>
              <a:rPr lang="en-US" sz="2000" dirty="0" smtClean="0">
                <a:solidFill>
                  <a:schemeClr val="tx1">
                    <a:lumMod val="65000"/>
                    <a:lumOff val="35000"/>
                  </a:schemeClr>
                </a:solidFill>
              </a:rPr>
              <a:t>	</a:t>
            </a:r>
            <a:endParaRPr lang="en-US" dirty="0" smtClean="0"/>
          </a:p>
        </p:txBody>
      </p:sp>
      <p:sp>
        <p:nvSpPr>
          <p:cNvPr id="7" name="Title 1"/>
          <p:cNvSpPr txBox="1">
            <a:spLocks/>
          </p:cNvSpPr>
          <p:nvPr/>
        </p:nvSpPr>
        <p:spPr>
          <a:xfrm>
            <a:off x="608012" y="504668"/>
            <a:ext cx="10360501" cy="1752600"/>
          </a:xfrm>
          <a:prstGeom prst="rect">
            <a:avLst/>
          </a:prstGeom>
        </p:spPr>
        <p:txBody>
          <a:bodyPr vert="horz"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US" dirty="0" smtClean="0">
                <a:solidFill>
                  <a:schemeClr val="tx1">
                    <a:lumMod val="65000"/>
                    <a:lumOff val="35000"/>
                  </a:schemeClr>
                </a:solidFill>
              </a:rPr>
              <a:t>WISE-LR Software &amp; Pilot</a:t>
            </a:r>
            <a:br>
              <a:rPr lang="en-US" dirty="0" smtClean="0">
                <a:solidFill>
                  <a:schemeClr val="tx1">
                    <a:lumMod val="65000"/>
                    <a:lumOff val="35000"/>
                  </a:schemeClr>
                </a:solidFill>
              </a:rPr>
            </a:br>
            <a:endParaRPr lang="en-US" dirty="0">
              <a:solidFill>
                <a:schemeClr val="tx1">
                  <a:lumMod val="65000"/>
                  <a:lumOff val="35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251" t="12000" r="8248"/>
          <a:stretch/>
        </p:blipFill>
        <p:spPr>
          <a:xfrm>
            <a:off x="385895" y="2227771"/>
            <a:ext cx="4800600" cy="3840480"/>
          </a:xfrm>
          <a:prstGeom prst="rect">
            <a:avLst/>
          </a:prstGeom>
        </p:spPr>
      </p:pic>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5D4229C4-CC72-4EE0-8F03-083818A60B4B}" type="datetime1">
              <a:rPr lang="en-US" smtClean="0"/>
              <a:t>4/27/2020</a:t>
            </a:fld>
            <a:endParaRPr lang="en-US" dirty="0" smtClean="0"/>
          </a:p>
        </p:txBody>
      </p:sp>
      <p:sp>
        <p:nvSpPr>
          <p:cNvPr id="3" name="Content Placeholder 2"/>
          <p:cNvSpPr>
            <a:spLocks noGrp="1"/>
          </p:cNvSpPr>
          <p:nvPr>
            <p:ph sz="quarter" idx="4294967295"/>
          </p:nvPr>
        </p:nvSpPr>
        <p:spPr>
          <a:xfrm>
            <a:off x="628650" y="1527175"/>
            <a:ext cx="11560175" cy="4873625"/>
          </a:xfrm>
        </p:spPr>
        <p:txBody>
          <a:bodyPr>
            <a:normAutofit/>
          </a:bodyPr>
          <a:lstStyle/>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sz="3600" dirty="0">
                <a:solidFill>
                  <a:schemeClr val="tx1">
                    <a:lumMod val="65000"/>
                    <a:lumOff val="35000"/>
                  </a:schemeClr>
                </a:solidFill>
              </a:rPr>
              <a:t>Stage A: Aldermanic Districts</a:t>
            </a:r>
            <a:endParaRPr lang="en-US" dirty="0">
              <a:solidFill>
                <a:srgbClr val="C00000"/>
              </a:solidFill>
            </a:endParaRPr>
          </a:p>
        </p:txBody>
      </p:sp>
      <p:pic>
        <p:nvPicPr>
          <p:cNvPr id="6" name="Picture 5"/>
          <p:cNvPicPr>
            <a:picLocks noChangeAspect="1"/>
          </p:cNvPicPr>
          <p:nvPr/>
        </p:nvPicPr>
        <p:blipFill>
          <a:blip r:embed="rId3"/>
          <a:stretch>
            <a:fillRect/>
          </a:stretch>
        </p:blipFill>
        <p:spPr>
          <a:xfrm>
            <a:off x="2665412" y="1007090"/>
            <a:ext cx="6477000" cy="5280526"/>
          </a:xfrm>
          <a:prstGeom prst="rect">
            <a:avLst/>
          </a:prstGeom>
        </p:spPr>
      </p:pic>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3250797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6664ABFB-CAA9-43DA-9A36-ADBEBC851207}" type="datetime1">
              <a:rPr lang="en-US" smtClean="0"/>
              <a:t>4/27/2020</a:t>
            </a:fld>
            <a:endParaRPr lang="en-US" dirty="0" smtClean="0"/>
          </a:p>
        </p:txBody>
      </p:sp>
      <p:sp>
        <p:nvSpPr>
          <p:cNvPr id="3" name="Content Placeholder 2"/>
          <p:cNvSpPr>
            <a:spLocks noGrp="1"/>
          </p:cNvSpPr>
          <p:nvPr>
            <p:ph sz="quarter" idx="4294967295"/>
          </p:nvPr>
        </p:nvSpPr>
        <p:spPr>
          <a:xfrm>
            <a:off x="227012" y="1372782"/>
            <a:ext cx="11336338" cy="4572000"/>
          </a:xfrm>
        </p:spPr>
        <p:txBody>
          <a:bodyPr>
            <a:normAutofit/>
          </a:bodyPr>
          <a:lstStyle/>
          <a:p>
            <a:r>
              <a:rPr lang="en-US" dirty="0" smtClean="0">
                <a:solidFill>
                  <a:schemeClr val="tx1">
                    <a:lumMod val="65000"/>
                    <a:lumOff val="35000"/>
                  </a:schemeClr>
                </a:solidFill>
              </a:rPr>
              <a:t>Provided by LTSB to LIO, County Clerk, and Municipal Clerks and is unique to that single individual.</a:t>
            </a:r>
          </a:p>
          <a:p>
            <a:r>
              <a:rPr lang="en-US" dirty="0" smtClean="0">
                <a:solidFill>
                  <a:schemeClr val="tx1">
                    <a:lumMod val="65000"/>
                    <a:lumOff val="35000"/>
                  </a:schemeClr>
                </a:solidFill>
              </a:rPr>
              <a:t>Used to officially confirm Supervisory, Municipal and Aldermanic Plans once adopted, and to verify US Census Block Geography</a:t>
            </a:r>
          </a:p>
          <a:p>
            <a:pPr lvl="1"/>
            <a:r>
              <a:rPr lang="en-US" dirty="0" smtClean="0">
                <a:solidFill>
                  <a:schemeClr val="tx1">
                    <a:lumMod val="65000"/>
                    <a:lumOff val="35000"/>
                  </a:schemeClr>
                </a:solidFill>
              </a:rPr>
              <a:t>Plan’s Ordinance or Legal ID required to confirm</a:t>
            </a:r>
          </a:p>
          <a:p>
            <a:pPr lvl="1"/>
            <a:r>
              <a:rPr lang="en-US" dirty="0" smtClean="0">
                <a:solidFill>
                  <a:schemeClr val="tx1">
                    <a:lumMod val="65000"/>
                    <a:lumOff val="35000"/>
                  </a:schemeClr>
                </a:solidFill>
              </a:rPr>
              <a:t>Only the LIO’s code will work to </a:t>
            </a:r>
            <a:r>
              <a:rPr lang="en-US" dirty="0">
                <a:solidFill>
                  <a:schemeClr val="tx1">
                    <a:lumMod val="65000"/>
                    <a:lumOff val="35000"/>
                  </a:schemeClr>
                </a:solidFill>
              </a:rPr>
              <a:t>confirm block lines in Stage 0</a:t>
            </a:r>
          </a:p>
          <a:p>
            <a:pPr marL="274320" lvl="1" indent="0">
              <a:buNone/>
            </a:pP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p>
          <a:p>
            <a:endParaRPr lang="en-US" dirty="0" smtClean="0"/>
          </a:p>
          <a:p>
            <a:pPr marL="274320" lvl="1" indent="0">
              <a:buNone/>
            </a:pPr>
            <a:endParaRPr lang="en-US" dirty="0">
              <a:solidFill>
                <a:srgbClr val="FF0000"/>
              </a:solidFill>
            </a:endParaRPr>
          </a:p>
          <a:p>
            <a:pPr marL="0" indent="0">
              <a:buNone/>
            </a:pPr>
            <a:endParaRPr lang="en-US" dirty="0" smtClean="0"/>
          </a:p>
        </p:txBody>
      </p:sp>
      <p:sp>
        <p:nvSpPr>
          <p:cNvPr id="2" name="Title 1"/>
          <p:cNvSpPr>
            <a:spLocks noGrp="1"/>
          </p:cNvSpPr>
          <p:nvPr>
            <p:ph type="title" idx="4294967295"/>
          </p:nvPr>
        </p:nvSpPr>
        <p:spPr>
          <a:xfrm>
            <a:off x="0" y="228600"/>
            <a:ext cx="11377613" cy="758825"/>
          </a:xfrm>
        </p:spPr>
        <p:txBody>
          <a:bodyPr>
            <a:normAutofit/>
          </a:bodyPr>
          <a:lstStyle/>
          <a:p>
            <a:r>
              <a:rPr lang="en-US" dirty="0" smtClean="0">
                <a:solidFill>
                  <a:schemeClr val="tx1">
                    <a:lumMod val="65000"/>
                    <a:lumOff val="35000"/>
                  </a:schemeClr>
                </a:solidFill>
              </a:rPr>
              <a:t>Confirmation Credentials – Confirming a Plan</a:t>
            </a:r>
            <a:endParaRPr lang="en-US" dirty="0">
              <a:solidFill>
                <a:srgbClr val="C00000"/>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8012" y="4586748"/>
            <a:ext cx="3558581" cy="1487719"/>
          </a:xfrm>
          <a:prstGeom prst="rect">
            <a:avLst/>
          </a:prstGeom>
        </p:spPr>
      </p:pic>
      <p:pic>
        <p:nvPicPr>
          <p:cNvPr id="10" name="Picture 9"/>
          <p:cNvPicPr/>
          <p:nvPr/>
        </p:nvPicPr>
        <p:blipFill rotWithShape="1">
          <a:blip r:embed="rId4"/>
          <a:srcRect r="4402" b="8781"/>
          <a:stretch/>
        </p:blipFill>
        <p:spPr>
          <a:xfrm>
            <a:off x="4300419" y="4820437"/>
            <a:ext cx="3539230" cy="1020339"/>
          </a:xfrm>
          <a:prstGeom prst="rect">
            <a:avLst/>
          </a:prstGeom>
        </p:spPr>
      </p:pic>
      <p:pic>
        <p:nvPicPr>
          <p:cNvPr id="12" name="Picture 11"/>
          <p:cNvPicPr/>
          <p:nvPr/>
        </p:nvPicPr>
        <p:blipFill rotWithShape="1">
          <a:blip r:embed="rId5">
            <a:extLst>
              <a:ext uri="{28A0092B-C50C-407E-A947-70E740481C1C}">
                <a14:useLocalDpi xmlns:a14="http://schemas.microsoft.com/office/drawing/2010/main" val="0"/>
              </a:ext>
            </a:extLst>
          </a:blip>
          <a:srcRect l="2233" r="2403" b="2962"/>
          <a:stretch/>
        </p:blipFill>
        <p:spPr>
          <a:xfrm>
            <a:off x="8273114" y="3940886"/>
            <a:ext cx="3557304" cy="2427910"/>
          </a:xfrm>
          <a:prstGeom prst="rect">
            <a:avLst/>
          </a:prstGeom>
        </p:spPr>
      </p:pic>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1921367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AE137B2A-3E73-4742-A6EC-ED8739312B3F}" type="datetime1">
              <a:rPr lang="en-US" smtClean="0"/>
              <a:t>4/27/2020</a:t>
            </a:fld>
            <a:endParaRPr lang="en-US" dirty="0" smtClean="0"/>
          </a:p>
        </p:txBody>
      </p:sp>
      <p:sp>
        <p:nvSpPr>
          <p:cNvPr id="3" name="Content Placeholder 2"/>
          <p:cNvSpPr>
            <a:spLocks noGrp="1"/>
          </p:cNvSpPr>
          <p:nvPr>
            <p:ph sz="quarter" idx="4294967295"/>
          </p:nvPr>
        </p:nvSpPr>
        <p:spPr>
          <a:xfrm>
            <a:off x="303213" y="1219200"/>
            <a:ext cx="4343400" cy="4873625"/>
          </a:xfrm>
        </p:spPr>
        <p:txBody>
          <a:bodyPr>
            <a:normAutofit/>
          </a:bodyPr>
          <a:lstStyle/>
          <a:p>
            <a:pPr marL="0" indent="0">
              <a:spcBef>
                <a:spcPts val="2400"/>
              </a:spcBef>
              <a:buNone/>
            </a:pPr>
            <a:r>
              <a:rPr lang="en-US" sz="2200" dirty="0" smtClean="0">
                <a:solidFill>
                  <a:schemeClr val="tx1">
                    <a:lumMod val="65000"/>
                    <a:lumOff val="35000"/>
                  </a:schemeClr>
                </a:solidFill>
              </a:rPr>
              <a:t>WISE-LR Editor – Mapping application where all plans are drawn.</a:t>
            </a:r>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WISE-LR Editor</a:t>
            </a:r>
            <a:endParaRPr lang="en-US" dirty="0">
              <a:solidFill>
                <a:srgbClr val="C00000"/>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545124" y="2214118"/>
            <a:ext cx="1859577" cy="4110482"/>
          </a:xfrm>
          <a:prstGeom prst="rect">
            <a:avLst/>
          </a:prstGeom>
        </p:spPr>
      </p:pic>
      <p:sp>
        <p:nvSpPr>
          <p:cNvPr id="5" name="Footer Placeholder 4"/>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812" y="1503357"/>
            <a:ext cx="7156267" cy="4742615"/>
          </a:xfrm>
          <a:prstGeom prst="rect">
            <a:avLst/>
          </a:prstGeom>
        </p:spPr>
      </p:pic>
    </p:spTree>
    <p:extLst>
      <p:ext uri="{BB962C8B-B14F-4D97-AF65-F5344CB8AC3E}">
        <p14:creationId xmlns:p14="http://schemas.microsoft.com/office/powerpoint/2010/main" val="4179606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61AAC996-D2AD-428D-BEEC-44C91ED9B81D}" type="datetime1">
              <a:rPr lang="en-US" smtClean="0"/>
              <a:t>4/27/2020</a:t>
            </a:fld>
            <a:endParaRPr lang="en-US" dirty="0" smtClean="0"/>
          </a:p>
        </p:txBody>
      </p:sp>
      <p:sp>
        <p:nvSpPr>
          <p:cNvPr id="3" name="Content Placeholder 2"/>
          <p:cNvSpPr>
            <a:spLocks noGrp="1"/>
          </p:cNvSpPr>
          <p:nvPr>
            <p:ph sz="quarter" idx="4294967295"/>
          </p:nvPr>
        </p:nvSpPr>
        <p:spPr>
          <a:xfrm>
            <a:off x="303212" y="1097160"/>
            <a:ext cx="7131856" cy="4160640"/>
          </a:xfrm>
        </p:spPr>
        <p:txBody>
          <a:bodyPr>
            <a:normAutofit fontScale="85000" lnSpcReduction="20000"/>
          </a:bodyPr>
          <a:lstStyle/>
          <a:p>
            <a:pPr lvl="0"/>
            <a:r>
              <a:rPr lang="en-US" dirty="0"/>
              <a:t>Population </a:t>
            </a:r>
            <a:r>
              <a:rPr lang="en-US" sz="2100" dirty="0" smtClean="0"/>
              <a:t>(&amp; Demographics)</a:t>
            </a:r>
            <a:endParaRPr lang="en-US" dirty="0"/>
          </a:p>
          <a:p>
            <a:pPr lvl="1"/>
            <a:r>
              <a:rPr lang="en-US" dirty="0"/>
              <a:t>A</a:t>
            </a:r>
            <a:r>
              <a:rPr lang="en-US" dirty="0" smtClean="0"/>
              <a:t>ggregate count of </a:t>
            </a:r>
            <a:r>
              <a:rPr lang="en-US" dirty="0"/>
              <a:t>block </a:t>
            </a:r>
            <a:r>
              <a:rPr lang="en-US" dirty="0" smtClean="0"/>
              <a:t>population(s) assigned to </a:t>
            </a:r>
            <a:r>
              <a:rPr lang="en-US" dirty="0"/>
              <a:t>a district.</a:t>
            </a:r>
          </a:p>
          <a:p>
            <a:pPr lvl="0"/>
            <a:r>
              <a:rPr lang="en-US" dirty="0"/>
              <a:t>Valid Range</a:t>
            </a:r>
            <a:r>
              <a:rPr lang="en-US" sz="2100" dirty="0"/>
              <a:t> </a:t>
            </a:r>
            <a:r>
              <a:rPr lang="en-US" sz="2100" dirty="0" smtClean="0"/>
              <a:t>(Ward Plans) </a:t>
            </a:r>
            <a:endParaRPr lang="en-US" dirty="0" smtClean="0"/>
          </a:p>
          <a:p>
            <a:pPr lvl="1"/>
            <a:r>
              <a:rPr lang="en-US" dirty="0"/>
              <a:t>S</a:t>
            </a:r>
            <a:r>
              <a:rPr lang="en-US" dirty="0" smtClean="0"/>
              <a:t>tatutorily </a:t>
            </a:r>
            <a:r>
              <a:rPr lang="en-US" dirty="0" smtClean="0"/>
              <a:t>described range </a:t>
            </a:r>
            <a:r>
              <a:rPr lang="en-US" dirty="0"/>
              <a:t>that the </a:t>
            </a:r>
            <a:r>
              <a:rPr lang="en-US" dirty="0" smtClean="0"/>
              <a:t>ward </a:t>
            </a:r>
            <a:r>
              <a:rPr lang="en-US" dirty="0" smtClean="0"/>
              <a:t>population must fall within. </a:t>
            </a:r>
          </a:p>
          <a:p>
            <a:pPr lvl="0"/>
            <a:r>
              <a:rPr lang="en-US" dirty="0" smtClean="0"/>
              <a:t>Deviation from Ideal</a:t>
            </a:r>
            <a:r>
              <a:rPr lang="en-US" sz="2100" dirty="0" smtClean="0"/>
              <a:t> (Supervisory Plans)</a:t>
            </a:r>
            <a:endParaRPr lang="en-US" dirty="0" smtClean="0"/>
          </a:p>
          <a:p>
            <a:pPr lvl="1"/>
            <a:r>
              <a:rPr lang="en-US" dirty="0" smtClean="0"/>
              <a:t>The ideal population of a Supervisory District is the total population of the county divided by the number of districts. This field will show the count deviation from that ideal population.</a:t>
            </a:r>
            <a:endParaRPr lang="en-US" dirty="0" smtClean="0"/>
          </a:p>
          <a:p>
            <a:pPr lvl="0"/>
            <a:r>
              <a:rPr lang="en-US" dirty="0" smtClean="0"/>
              <a:t>% </a:t>
            </a:r>
            <a:r>
              <a:rPr lang="en-US" dirty="0" smtClean="0"/>
              <a:t>Deviation</a:t>
            </a:r>
          </a:p>
          <a:p>
            <a:pPr lvl="1"/>
            <a:r>
              <a:rPr lang="en-US" dirty="0" smtClean="0"/>
              <a:t>Indicates </a:t>
            </a:r>
            <a:r>
              <a:rPr lang="en-US" dirty="0" smtClean="0"/>
              <a:t>how far from the ideal division of the </a:t>
            </a:r>
            <a:r>
              <a:rPr lang="en-US" dirty="0"/>
              <a:t>population </a:t>
            </a:r>
            <a:r>
              <a:rPr lang="en-US" dirty="0" smtClean="0"/>
              <a:t>by the number of districts or wards. </a:t>
            </a:r>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Understanding the Attribute Table</a:t>
            </a:r>
            <a:endParaRPr lang="en-US" dirty="0">
              <a:solidFill>
                <a:srgbClr val="C00000"/>
              </a:solidFill>
            </a:endParaRP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435068" y="1085491"/>
            <a:ext cx="4343400" cy="2114550"/>
          </a:xfrm>
          <a:prstGeom prst="rect">
            <a:avLst/>
          </a:prstGeom>
        </p:spPr>
      </p:pic>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pic>
        <p:nvPicPr>
          <p:cNvPr id="7" name="Picture 6"/>
          <p:cNvPicPr>
            <a:picLocks noChangeAspect="1"/>
          </p:cNvPicPr>
          <p:nvPr/>
        </p:nvPicPr>
        <p:blipFill>
          <a:blip r:embed="rId4"/>
          <a:stretch>
            <a:fillRect/>
          </a:stretch>
        </p:blipFill>
        <p:spPr>
          <a:xfrm>
            <a:off x="318305" y="5162225"/>
            <a:ext cx="11460163" cy="1162375"/>
          </a:xfrm>
          <a:prstGeom prst="rect">
            <a:avLst/>
          </a:prstGeom>
        </p:spPr>
      </p:pic>
    </p:spTree>
    <p:extLst>
      <p:ext uri="{BB962C8B-B14F-4D97-AF65-F5344CB8AC3E}">
        <p14:creationId xmlns:p14="http://schemas.microsoft.com/office/powerpoint/2010/main" val="3311069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61AAC996-D2AD-428D-BEEC-44C91ED9B81D}" type="datetime1">
              <a:rPr lang="en-US" smtClean="0"/>
              <a:t>4/27/2020</a:t>
            </a:fld>
            <a:endParaRPr lang="en-US" dirty="0" smtClean="0"/>
          </a:p>
        </p:txBody>
      </p:sp>
      <p:sp>
        <p:nvSpPr>
          <p:cNvPr id="3" name="Content Placeholder 2"/>
          <p:cNvSpPr>
            <a:spLocks noGrp="1"/>
          </p:cNvSpPr>
          <p:nvPr>
            <p:ph sz="quarter" idx="4294967295"/>
          </p:nvPr>
        </p:nvSpPr>
        <p:spPr>
          <a:xfrm>
            <a:off x="303212" y="990600"/>
            <a:ext cx="5486400" cy="5521184"/>
          </a:xfrm>
        </p:spPr>
        <p:txBody>
          <a:bodyPr>
            <a:normAutofit/>
          </a:bodyPr>
          <a:lstStyle/>
          <a:p>
            <a:pPr lvl="0"/>
            <a:r>
              <a:rPr lang="en-US" dirty="0" smtClean="0"/>
              <a:t>Contiguity</a:t>
            </a:r>
          </a:p>
          <a:p>
            <a:pPr lvl="1"/>
            <a:r>
              <a:rPr lang="en-US" dirty="0" smtClean="0"/>
              <a:t>True or False – All blocks within a district (or ward) share a </a:t>
            </a:r>
            <a:r>
              <a:rPr lang="en-US" dirty="0"/>
              <a:t>boundary with (or touch) one </a:t>
            </a:r>
            <a:r>
              <a:rPr lang="en-US" dirty="0" smtClean="0"/>
              <a:t>another. In other words, the district is a single polygon area when ‘True’ or the district has blocks disconnected from the main district when ‘False’</a:t>
            </a:r>
          </a:p>
          <a:p>
            <a:pPr lvl="1"/>
            <a:r>
              <a:rPr lang="en-US" dirty="0"/>
              <a:t>While legally allowed, municipal islands (or actual islands) assigned to a district within the main municipality may show up as non-contiguous</a:t>
            </a:r>
            <a:r>
              <a:rPr lang="en-US" dirty="0" smtClean="0"/>
              <a:t>.</a:t>
            </a:r>
          </a:p>
          <a:p>
            <a:pPr lvl="1"/>
            <a:endParaRPr lang="en-US" dirty="0" smtClean="0"/>
          </a:p>
          <a:p>
            <a:pPr lvl="2"/>
            <a:endParaRPr lang="en-US" dirty="0"/>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Geometric Attributes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pic>
        <p:nvPicPr>
          <p:cNvPr id="6" name="Picture 5"/>
          <p:cNvPicPr>
            <a:picLocks noChangeAspect="1"/>
          </p:cNvPicPr>
          <p:nvPr/>
        </p:nvPicPr>
        <p:blipFill>
          <a:blip r:embed="rId3"/>
          <a:stretch>
            <a:fillRect/>
          </a:stretch>
        </p:blipFill>
        <p:spPr>
          <a:xfrm>
            <a:off x="5789612" y="1207614"/>
            <a:ext cx="5988856" cy="4928256"/>
          </a:xfrm>
          <a:prstGeom prst="rect">
            <a:avLst/>
          </a:prstGeom>
        </p:spPr>
      </p:pic>
    </p:spTree>
    <p:extLst>
      <p:ext uri="{BB962C8B-B14F-4D97-AF65-F5344CB8AC3E}">
        <p14:creationId xmlns:p14="http://schemas.microsoft.com/office/powerpoint/2010/main" val="242054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61AAC996-D2AD-428D-BEEC-44C91ED9B81D}" type="datetime1">
              <a:rPr lang="en-US" smtClean="0"/>
              <a:t>4/27/2020</a:t>
            </a:fld>
            <a:endParaRPr lang="en-US" dirty="0" smtClean="0"/>
          </a:p>
        </p:txBody>
      </p:sp>
      <p:sp>
        <p:nvSpPr>
          <p:cNvPr id="3" name="Content Placeholder 2"/>
          <p:cNvSpPr>
            <a:spLocks noGrp="1"/>
          </p:cNvSpPr>
          <p:nvPr>
            <p:ph sz="quarter" idx="4294967295"/>
          </p:nvPr>
        </p:nvSpPr>
        <p:spPr>
          <a:xfrm>
            <a:off x="303212" y="990600"/>
            <a:ext cx="6781800" cy="3505200"/>
          </a:xfrm>
        </p:spPr>
        <p:txBody>
          <a:bodyPr>
            <a:normAutofit/>
          </a:bodyPr>
          <a:lstStyle/>
          <a:p>
            <a:r>
              <a:rPr lang="en-US" sz="2800" dirty="0" smtClean="0"/>
              <a:t>Compactness Measurements</a:t>
            </a:r>
          </a:p>
          <a:p>
            <a:pPr lvl="1"/>
            <a:r>
              <a:rPr lang="en-US" sz="2400" dirty="0" smtClean="0"/>
              <a:t>A score between 0 and 1</a:t>
            </a:r>
          </a:p>
          <a:p>
            <a:pPr lvl="2"/>
            <a:r>
              <a:rPr lang="en-US" sz="2400" dirty="0" smtClean="0"/>
              <a:t>1 is most compact</a:t>
            </a:r>
          </a:p>
          <a:p>
            <a:pPr lvl="1"/>
            <a:r>
              <a:rPr lang="en-US" sz="2400" dirty="0" smtClean="0"/>
              <a:t>Three algorithms to select from:</a:t>
            </a:r>
          </a:p>
          <a:p>
            <a:pPr lvl="2"/>
            <a:r>
              <a:rPr lang="en-US" sz="2400" dirty="0" err="1" smtClean="0"/>
              <a:t>Polsby</a:t>
            </a:r>
            <a:r>
              <a:rPr lang="en-US" sz="2400" dirty="0" smtClean="0"/>
              <a:t>-Popper</a:t>
            </a:r>
          </a:p>
          <a:p>
            <a:pPr lvl="2"/>
            <a:r>
              <a:rPr lang="en-US" sz="2400" dirty="0" smtClean="0"/>
              <a:t>Schwartzberg</a:t>
            </a:r>
          </a:p>
          <a:p>
            <a:pPr lvl="2"/>
            <a:r>
              <a:rPr lang="en-US" sz="2400" dirty="0" smtClean="0"/>
              <a:t>Area-Convex Hull Ratio</a:t>
            </a:r>
            <a:endParaRPr lang="en-US" sz="2400" dirty="0"/>
          </a:p>
          <a:p>
            <a:pPr lvl="1"/>
            <a:endParaRPr lang="en-US" sz="2400" dirty="0" smtClean="0"/>
          </a:p>
          <a:p>
            <a:pPr lvl="2"/>
            <a:endParaRPr lang="en-US" sz="2400" dirty="0"/>
          </a:p>
          <a:p>
            <a:pPr marL="0" indent="0">
              <a:spcBef>
                <a:spcPts val="2400"/>
              </a:spcBef>
              <a:buNone/>
            </a:pPr>
            <a:endParaRPr lang="en-US" sz="2400" dirty="0" smtClean="0">
              <a:solidFill>
                <a:schemeClr val="tx1">
                  <a:lumMod val="65000"/>
                  <a:lumOff val="35000"/>
                </a:schemeClr>
              </a:solidFill>
            </a:endParaRPr>
          </a:p>
          <a:p>
            <a:pPr>
              <a:spcBef>
                <a:spcPts val="2400"/>
              </a:spcBef>
            </a:pPr>
            <a:endParaRPr lang="en-US" sz="2400" dirty="0" smtClean="0">
              <a:solidFill>
                <a:schemeClr val="tx1">
                  <a:lumMod val="65000"/>
                  <a:lumOff val="35000"/>
                </a:schemeClr>
              </a:solidFill>
            </a:endParaRPr>
          </a:p>
          <a:p>
            <a:pPr>
              <a:spcBef>
                <a:spcPts val="2400"/>
              </a:spcBef>
            </a:pPr>
            <a:endParaRPr lang="en-US" sz="2800" dirty="0"/>
          </a:p>
          <a:p>
            <a:pPr marL="0" indent="0">
              <a:buNone/>
            </a:pPr>
            <a:endParaRPr lang="en-US" sz="2800"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Geometric Attributes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pic>
        <p:nvPicPr>
          <p:cNvPr id="9" name="Picture 8"/>
          <p:cNvPicPr/>
          <p:nvPr/>
        </p:nvPicPr>
        <p:blipFill rotWithShape="1">
          <a:blip r:embed="rId3">
            <a:extLst>
              <a:ext uri="{28A0092B-C50C-407E-A947-70E740481C1C}">
                <a14:useLocalDpi xmlns:a14="http://schemas.microsoft.com/office/drawing/2010/main" val="0"/>
              </a:ext>
            </a:extLst>
          </a:blip>
          <a:srcRect l="2859" t="45820" r="82272" b="32819"/>
          <a:stretch/>
        </p:blipFill>
        <p:spPr bwMode="auto">
          <a:xfrm>
            <a:off x="5354849" y="3370208"/>
            <a:ext cx="4729480" cy="2341880"/>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flipV="1">
            <a:off x="7294774" y="4028703"/>
            <a:ext cx="1709420" cy="8686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5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7085012" y="2018897"/>
            <a:ext cx="4122798" cy="3912789"/>
          </a:xfrm>
          <a:prstGeom prst="rect">
            <a:avLst/>
          </a:prstGeom>
        </p:spPr>
      </p:pic>
      <p:sp>
        <p:nvSpPr>
          <p:cNvPr id="5" name="Date Placeholder 3"/>
          <p:cNvSpPr>
            <a:spLocks noGrp="1"/>
          </p:cNvSpPr>
          <p:nvPr>
            <p:ph type="dt" sz="half" idx="10"/>
          </p:nvPr>
        </p:nvSpPr>
        <p:spPr/>
        <p:txBody>
          <a:bodyPr/>
          <a:lstStyle/>
          <a:p>
            <a:fld id="{61AAC996-D2AD-428D-BEEC-44C91ED9B81D}" type="datetime1">
              <a:rPr lang="en-US" smtClean="0"/>
              <a:t>4/27/2020</a:t>
            </a:fld>
            <a:endParaRPr lang="en-US" dirty="0" smtClean="0"/>
          </a:p>
        </p:txBody>
      </p:sp>
      <p:sp>
        <p:nvSpPr>
          <p:cNvPr id="3" name="Content Placeholder 2"/>
          <p:cNvSpPr>
            <a:spLocks noGrp="1"/>
          </p:cNvSpPr>
          <p:nvPr>
            <p:ph sz="quarter" idx="4294967295"/>
          </p:nvPr>
        </p:nvSpPr>
        <p:spPr>
          <a:xfrm>
            <a:off x="294407" y="1245376"/>
            <a:ext cx="8086005" cy="1878824"/>
          </a:xfrm>
        </p:spPr>
        <p:txBody>
          <a:bodyPr>
            <a:normAutofit/>
          </a:bodyPr>
          <a:lstStyle/>
          <a:p>
            <a:r>
              <a:rPr lang="en-US" b="1" dirty="0" err="1" smtClean="0"/>
              <a:t>Polsby</a:t>
            </a:r>
            <a:r>
              <a:rPr lang="en-US" b="1" dirty="0" smtClean="0"/>
              <a:t>-Popper</a:t>
            </a:r>
            <a:r>
              <a:rPr lang="en-US" b="1" dirty="0"/>
              <a:t>: </a:t>
            </a:r>
            <a:r>
              <a:rPr lang="en-US" dirty="0"/>
              <a:t>measures is the ratio of the area (A) of the district to the area of a circle whose circumference is equal to the perimeter (P) of the </a:t>
            </a:r>
            <a:r>
              <a:rPr lang="en-US" dirty="0" smtClean="0"/>
              <a:t>district.</a:t>
            </a: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Compactness Measurements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pic>
        <p:nvPicPr>
          <p:cNvPr id="13" name="Picture 12"/>
          <p:cNvPicPr>
            <a:picLocks noChangeAspect="1"/>
          </p:cNvPicPr>
          <p:nvPr/>
        </p:nvPicPr>
        <p:blipFill>
          <a:blip r:embed="rId4"/>
          <a:stretch>
            <a:fillRect/>
          </a:stretch>
        </p:blipFill>
        <p:spPr>
          <a:xfrm>
            <a:off x="3122612" y="3237625"/>
            <a:ext cx="1764979" cy="826160"/>
          </a:xfrm>
          <a:prstGeom prst="rect">
            <a:avLst/>
          </a:prstGeom>
        </p:spPr>
      </p:pic>
      <p:sp>
        <p:nvSpPr>
          <p:cNvPr id="17" name="TextBox 16"/>
          <p:cNvSpPr txBox="1"/>
          <p:nvPr/>
        </p:nvSpPr>
        <p:spPr>
          <a:xfrm>
            <a:off x="6885678" y="5747020"/>
            <a:ext cx="4491935" cy="369332"/>
          </a:xfrm>
          <a:prstGeom prst="rect">
            <a:avLst/>
          </a:prstGeom>
          <a:noFill/>
        </p:spPr>
        <p:txBody>
          <a:bodyPr wrap="none" rtlCol="0">
            <a:spAutoFit/>
          </a:bodyPr>
          <a:lstStyle/>
          <a:p>
            <a:r>
              <a:rPr lang="en-US" dirty="0" smtClean="0"/>
              <a:t>Circumference Equal to District Perimeter</a:t>
            </a:r>
            <a:endParaRPr lang="en-US" dirty="0"/>
          </a:p>
        </p:txBody>
      </p:sp>
      <p:sp>
        <p:nvSpPr>
          <p:cNvPr id="18" name="TextBox 17"/>
          <p:cNvSpPr txBox="1"/>
          <p:nvPr/>
        </p:nvSpPr>
        <p:spPr>
          <a:xfrm>
            <a:off x="227508" y="6085684"/>
            <a:ext cx="4948791" cy="276999"/>
          </a:xfrm>
          <a:prstGeom prst="rect">
            <a:avLst/>
          </a:prstGeom>
          <a:noFill/>
        </p:spPr>
        <p:txBody>
          <a:bodyPr wrap="none" rtlCol="0">
            <a:spAutoFit/>
          </a:bodyPr>
          <a:lstStyle/>
          <a:p>
            <a:r>
              <a:rPr lang="en-US" sz="1200" i="1" dirty="0" smtClean="0">
                <a:solidFill>
                  <a:schemeClr val="tx1">
                    <a:lumMod val="50000"/>
                    <a:lumOff val="50000"/>
                  </a:schemeClr>
                </a:solidFill>
              </a:rPr>
              <a:t>Graphic Credit: </a:t>
            </a:r>
            <a:r>
              <a:rPr lang="en-US" sz="1200" i="1" dirty="0">
                <a:solidFill>
                  <a:schemeClr val="tx1">
                    <a:lumMod val="50000"/>
                    <a:lumOff val="50000"/>
                  </a:schemeClr>
                </a:solidFill>
              </a:rPr>
              <a:t>https://fisherzachary.github.io/public/r-output.html</a:t>
            </a:r>
          </a:p>
        </p:txBody>
      </p:sp>
    </p:spTree>
    <p:extLst>
      <p:ext uri="{BB962C8B-B14F-4D97-AF65-F5344CB8AC3E}">
        <p14:creationId xmlns:p14="http://schemas.microsoft.com/office/powerpoint/2010/main" val="35421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61AAC996-D2AD-428D-BEEC-44C91ED9B81D}" type="datetime1">
              <a:rPr lang="en-US" smtClean="0"/>
              <a:t>4/28/2020</a:t>
            </a:fld>
            <a:endParaRPr lang="en-US" dirty="0" smtClean="0"/>
          </a:p>
        </p:txBody>
      </p:sp>
      <p:sp>
        <p:nvSpPr>
          <p:cNvPr id="3" name="Content Placeholder 2"/>
          <p:cNvSpPr>
            <a:spLocks noGrp="1"/>
          </p:cNvSpPr>
          <p:nvPr>
            <p:ph sz="quarter" idx="4294967295"/>
          </p:nvPr>
        </p:nvSpPr>
        <p:spPr>
          <a:xfrm>
            <a:off x="227012" y="1097160"/>
            <a:ext cx="7924800" cy="1722240"/>
          </a:xfrm>
        </p:spPr>
        <p:txBody>
          <a:bodyPr>
            <a:normAutofit/>
          </a:bodyPr>
          <a:lstStyle/>
          <a:p>
            <a:r>
              <a:rPr lang="en-US" b="1" dirty="0" smtClean="0"/>
              <a:t>Schwartzberg</a:t>
            </a:r>
            <a:r>
              <a:rPr lang="en-US" b="1" dirty="0"/>
              <a:t>: </a:t>
            </a:r>
            <a:r>
              <a:rPr lang="en-US" dirty="0"/>
              <a:t>ratio of the perimeter (P) of the district to the circumference of a circle whose area is equal to the area of the district (A</a:t>
            </a:r>
            <a:r>
              <a:rPr lang="en-US" dirty="0" smtClean="0"/>
              <a:t>).</a:t>
            </a:r>
            <a:endParaRPr lang="en-US" dirty="0"/>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Compactness Measurements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pic>
        <p:nvPicPr>
          <p:cNvPr id="14" name="Picture 13"/>
          <p:cNvPicPr>
            <a:picLocks noChangeAspect="1"/>
          </p:cNvPicPr>
          <p:nvPr/>
        </p:nvPicPr>
        <p:blipFill>
          <a:blip r:embed="rId3"/>
          <a:stretch>
            <a:fillRect/>
          </a:stretch>
        </p:blipFill>
        <p:spPr>
          <a:xfrm>
            <a:off x="2817812" y="2892006"/>
            <a:ext cx="2553192" cy="1361703"/>
          </a:xfrm>
          <a:prstGeom prst="rect">
            <a:avLst/>
          </a:prstGeom>
        </p:spPr>
      </p:pic>
      <p:pic>
        <p:nvPicPr>
          <p:cNvPr id="6" name="Picture 5"/>
          <p:cNvPicPr>
            <a:picLocks noChangeAspect="1"/>
          </p:cNvPicPr>
          <p:nvPr/>
        </p:nvPicPr>
        <p:blipFill>
          <a:blip r:embed="rId4"/>
          <a:stretch>
            <a:fillRect/>
          </a:stretch>
        </p:blipFill>
        <p:spPr>
          <a:xfrm>
            <a:off x="7542212" y="2438400"/>
            <a:ext cx="3400425" cy="3486150"/>
          </a:xfrm>
          <a:prstGeom prst="rect">
            <a:avLst/>
          </a:prstGeom>
        </p:spPr>
      </p:pic>
      <p:sp>
        <p:nvSpPr>
          <p:cNvPr id="11" name="TextBox 10"/>
          <p:cNvSpPr txBox="1"/>
          <p:nvPr/>
        </p:nvSpPr>
        <p:spPr>
          <a:xfrm>
            <a:off x="227508" y="6085684"/>
            <a:ext cx="4985660" cy="276999"/>
          </a:xfrm>
          <a:prstGeom prst="rect">
            <a:avLst/>
          </a:prstGeom>
          <a:noFill/>
        </p:spPr>
        <p:txBody>
          <a:bodyPr wrap="none" rtlCol="0">
            <a:spAutoFit/>
          </a:bodyPr>
          <a:lstStyle/>
          <a:p>
            <a:r>
              <a:rPr lang="en-US" sz="1200" i="1" dirty="0">
                <a:solidFill>
                  <a:schemeClr val="tx1">
                    <a:lumMod val="50000"/>
                    <a:lumOff val="50000"/>
                  </a:schemeClr>
                </a:solidFill>
              </a:rPr>
              <a:t>Graphic </a:t>
            </a:r>
            <a:r>
              <a:rPr lang="en-US" sz="1200" i="1" dirty="0" smtClean="0">
                <a:solidFill>
                  <a:schemeClr val="tx1">
                    <a:lumMod val="50000"/>
                    <a:lumOff val="50000"/>
                  </a:schemeClr>
                </a:solidFill>
              </a:rPr>
              <a:t>Credit: </a:t>
            </a:r>
            <a:r>
              <a:rPr lang="en-US" sz="1200" i="1" dirty="0">
                <a:solidFill>
                  <a:schemeClr val="tx1">
                    <a:lumMod val="50000"/>
                    <a:lumOff val="50000"/>
                  </a:schemeClr>
                </a:solidFill>
              </a:rPr>
              <a:t>https://fisherzachary.github.io/public/r-output.html</a:t>
            </a:r>
          </a:p>
        </p:txBody>
      </p:sp>
      <p:sp>
        <p:nvSpPr>
          <p:cNvPr id="12" name="TextBox 11"/>
          <p:cNvSpPr txBox="1"/>
          <p:nvPr/>
        </p:nvSpPr>
        <p:spPr>
          <a:xfrm>
            <a:off x="7017295" y="5809445"/>
            <a:ext cx="4450257" cy="369332"/>
          </a:xfrm>
          <a:prstGeom prst="rect">
            <a:avLst/>
          </a:prstGeom>
          <a:noFill/>
        </p:spPr>
        <p:txBody>
          <a:bodyPr wrap="none" rtlCol="0">
            <a:spAutoFit/>
          </a:bodyPr>
          <a:lstStyle/>
          <a:p>
            <a:r>
              <a:rPr lang="en-US" dirty="0" smtClean="0"/>
              <a:t>Circle with Area Equivalent to the District</a:t>
            </a:r>
            <a:endParaRPr lang="en-US" dirty="0"/>
          </a:p>
        </p:txBody>
      </p:sp>
    </p:spTree>
    <p:extLst>
      <p:ext uri="{BB962C8B-B14F-4D97-AF65-F5344CB8AC3E}">
        <p14:creationId xmlns:p14="http://schemas.microsoft.com/office/powerpoint/2010/main" val="135478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61AAC996-D2AD-428D-BEEC-44C91ED9B81D}" type="datetime1">
              <a:rPr lang="en-US" smtClean="0"/>
              <a:t>4/27/2020</a:t>
            </a:fld>
            <a:endParaRPr lang="en-US" dirty="0" smtClean="0"/>
          </a:p>
        </p:txBody>
      </p:sp>
      <p:sp>
        <p:nvSpPr>
          <p:cNvPr id="3" name="Content Placeholder 2"/>
          <p:cNvSpPr>
            <a:spLocks noGrp="1"/>
          </p:cNvSpPr>
          <p:nvPr>
            <p:ph sz="quarter" idx="4294967295"/>
          </p:nvPr>
        </p:nvSpPr>
        <p:spPr>
          <a:xfrm>
            <a:off x="227508" y="1218151"/>
            <a:ext cx="7848600" cy="5307824"/>
          </a:xfrm>
        </p:spPr>
        <p:txBody>
          <a:bodyPr>
            <a:normAutofit/>
          </a:bodyPr>
          <a:lstStyle/>
          <a:p>
            <a:r>
              <a:rPr lang="en-US" b="1" dirty="0" smtClean="0"/>
              <a:t>Area/Convex Hull: </a:t>
            </a:r>
            <a:r>
              <a:rPr lang="en-US" dirty="0" smtClean="0"/>
              <a:t>compares the area of the district (A) to the area of the smallest bounding convex polygon (C). The score penalizes for boundary contortions, but grants flexibility as any non-concave polygon is seen as ideal.</a:t>
            </a:r>
          </a:p>
          <a:p>
            <a:pPr lvl="2"/>
            <a:endParaRPr lang="en-US" dirty="0"/>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Compactness Measurements</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pic>
        <p:nvPicPr>
          <p:cNvPr id="15" name="Picture 14"/>
          <p:cNvPicPr>
            <a:picLocks noChangeAspect="1"/>
          </p:cNvPicPr>
          <p:nvPr/>
        </p:nvPicPr>
        <p:blipFill>
          <a:blip r:embed="rId3"/>
          <a:stretch>
            <a:fillRect/>
          </a:stretch>
        </p:blipFill>
        <p:spPr>
          <a:xfrm>
            <a:off x="3275012" y="3733800"/>
            <a:ext cx="1185620" cy="1295400"/>
          </a:xfrm>
          <a:prstGeom prst="rect">
            <a:avLst/>
          </a:prstGeom>
        </p:spPr>
      </p:pic>
      <p:pic>
        <p:nvPicPr>
          <p:cNvPr id="7" name="Picture 6"/>
          <p:cNvPicPr>
            <a:picLocks noChangeAspect="1"/>
          </p:cNvPicPr>
          <p:nvPr/>
        </p:nvPicPr>
        <p:blipFill>
          <a:blip r:embed="rId4"/>
          <a:stretch>
            <a:fillRect/>
          </a:stretch>
        </p:blipFill>
        <p:spPr>
          <a:xfrm>
            <a:off x="7331694" y="2286000"/>
            <a:ext cx="3295650" cy="3629025"/>
          </a:xfrm>
          <a:prstGeom prst="rect">
            <a:avLst/>
          </a:prstGeom>
        </p:spPr>
      </p:pic>
      <p:sp>
        <p:nvSpPr>
          <p:cNvPr id="10" name="TextBox 9"/>
          <p:cNvSpPr txBox="1"/>
          <p:nvPr/>
        </p:nvSpPr>
        <p:spPr>
          <a:xfrm>
            <a:off x="227508" y="6085684"/>
            <a:ext cx="4948791" cy="276999"/>
          </a:xfrm>
          <a:prstGeom prst="rect">
            <a:avLst/>
          </a:prstGeom>
          <a:noFill/>
        </p:spPr>
        <p:txBody>
          <a:bodyPr wrap="none" rtlCol="0">
            <a:spAutoFit/>
          </a:bodyPr>
          <a:lstStyle/>
          <a:p>
            <a:r>
              <a:rPr lang="en-US" sz="1200" i="1" dirty="0" smtClean="0">
                <a:solidFill>
                  <a:schemeClr val="tx1">
                    <a:lumMod val="50000"/>
                    <a:lumOff val="50000"/>
                  </a:schemeClr>
                </a:solidFill>
              </a:rPr>
              <a:t>Graphic Credit: </a:t>
            </a:r>
            <a:r>
              <a:rPr lang="en-US" sz="1200" i="1" dirty="0">
                <a:solidFill>
                  <a:schemeClr val="tx1">
                    <a:lumMod val="50000"/>
                    <a:lumOff val="50000"/>
                  </a:schemeClr>
                </a:solidFill>
              </a:rPr>
              <a:t>https://fisherzachary.github.io/public/r-output.html</a:t>
            </a:r>
          </a:p>
        </p:txBody>
      </p:sp>
      <p:sp>
        <p:nvSpPr>
          <p:cNvPr id="11" name="TextBox 10"/>
          <p:cNvSpPr txBox="1"/>
          <p:nvPr/>
        </p:nvSpPr>
        <p:spPr>
          <a:xfrm>
            <a:off x="8481058" y="5784576"/>
            <a:ext cx="1446230" cy="369332"/>
          </a:xfrm>
          <a:prstGeom prst="rect">
            <a:avLst/>
          </a:prstGeom>
          <a:noFill/>
        </p:spPr>
        <p:txBody>
          <a:bodyPr wrap="none" rtlCol="0">
            <a:spAutoFit/>
          </a:bodyPr>
          <a:lstStyle/>
          <a:p>
            <a:r>
              <a:rPr lang="en-US" dirty="0" smtClean="0"/>
              <a:t>Convex Hull</a:t>
            </a:r>
            <a:endParaRPr lang="en-US" dirty="0"/>
          </a:p>
        </p:txBody>
      </p:sp>
    </p:spTree>
    <p:extLst>
      <p:ext uri="{BB962C8B-B14F-4D97-AF65-F5344CB8AC3E}">
        <p14:creationId xmlns:p14="http://schemas.microsoft.com/office/powerpoint/2010/main" val="3469054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1102EA3E-C2FC-414F-AFFF-91DE3469ED1C}" type="datetime1">
              <a:rPr lang="en-US" smtClean="0"/>
              <a:t>4/27/2020</a:t>
            </a:fld>
            <a:endParaRPr lang="en-US" dirty="0" smtClean="0"/>
          </a:p>
        </p:txBody>
      </p:sp>
      <p:sp>
        <p:nvSpPr>
          <p:cNvPr id="3" name="Content Placeholder 2"/>
          <p:cNvSpPr>
            <a:spLocks noGrp="1"/>
          </p:cNvSpPr>
          <p:nvPr>
            <p:ph sz="quarter" idx="4294967295"/>
          </p:nvPr>
        </p:nvSpPr>
        <p:spPr>
          <a:xfrm>
            <a:off x="2634603" y="1251140"/>
            <a:ext cx="3922713" cy="5057775"/>
          </a:xfrm>
        </p:spPr>
        <p:txBody>
          <a:bodyPr>
            <a:normAutofit/>
          </a:bodyPr>
          <a:lstStyle/>
          <a:p>
            <a:pPr marL="0" indent="0">
              <a:spcBef>
                <a:spcPts val="2400"/>
              </a:spcBef>
              <a:buNone/>
            </a:pPr>
            <a:r>
              <a:rPr lang="en-US" sz="2200" dirty="0" smtClean="0">
                <a:solidFill>
                  <a:schemeClr val="tx1">
                    <a:lumMod val="65000"/>
                    <a:lumOff val="35000"/>
                  </a:schemeClr>
                </a:solidFill>
              </a:rPr>
              <a:t>WISE-LR Editor</a:t>
            </a:r>
          </a:p>
          <a:p>
            <a:pPr lvl="1"/>
            <a:r>
              <a:rPr lang="en-US" sz="2400" dirty="0"/>
              <a:t>Public </a:t>
            </a:r>
            <a:r>
              <a:rPr lang="en-US" sz="2400" dirty="0" smtClean="0"/>
              <a:t>Share URL</a:t>
            </a:r>
            <a:endParaRPr lang="en-US" sz="2400" dirty="0"/>
          </a:p>
          <a:p>
            <a:pPr lvl="2"/>
            <a:r>
              <a:rPr lang="en-US" dirty="0"/>
              <a:t>Only visible within WISE-LR to other county users if plan is SHARED</a:t>
            </a:r>
          </a:p>
          <a:p>
            <a:pPr lvl="1"/>
            <a:r>
              <a:rPr lang="en-US" sz="2400" dirty="0"/>
              <a:t>Private </a:t>
            </a:r>
            <a:r>
              <a:rPr lang="en-US" sz="2400" dirty="0" smtClean="0"/>
              <a:t>Share URL</a:t>
            </a:r>
            <a:endParaRPr lang="en-US" sz="2400" dirty="0"/>
          </a:p>
          <a:p>
            <a:pPr lvl="2"/>
            <a:r>
              <a:rPr lang="en-US" dirty="0"/>
              <a:t>Distributes UNSHARED plans; always visible. </a:t>
            </a:r>
          </a:p>
          <a:p>
            <a:pPr lvl="2"/>
            <a:r>
              <a:rPr lang="en-US" dirty="0"/>
              <a:t>Anyone with access to this </a:t>
            </a:r>
            <a:r>
              <a:rPr lang="en-US" dirty="0" err="1"/>
              <a:t>url</a:t>
            </a:r>
            <a:r>
              <a:rPr lang="en-US" dirty="0"/>
              <a:t> will be able to see your plan. Be careful with how this </a:t>
            </a:r>
            <a:r>
              <a:rPr lang="en-US" dirty="0" smtClean="0"/>
              <a:t>is distributed.</a:t>
            </a:r>
            <a:endParaRPr lang="en-US" dirty="0"/>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Sharing Plans</a:t>
            </a:r>
            <a:endParaRPr lang="en-US" dirty="0">
              <a:solidFill>
                <a:srgbClr val="C00000"/>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92774" y="1074999"/>
            <a:ext cx="2367280" cy="5241290"/>
          </a:xfrm>
          <a:prstGeom prst="rect">
            <a:avLst/>
          </a:prstGeom>
        </p:spPr>
      </p:pic>
      <p:sp>
        <p:nvSpPr>
          <p:cNvPr id="8" name="Content Placeholder 2"/>
          <p:cNvSpPr txBox="1">
            <a:spLocks/>
          </p:cNvSpPr>
          <p:nvPr/>
        </p:nvSpPr>
        <p:spPr>
          <a:xfrm>
            <a:off x="6557316" y="1193252"/>
            <a:ext cx="5350767" cy="48737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2400"/>
              </a:spcBef>
              <a:buNone/>
            </a:pPr>
            <a:r>
              <a:rPr lang="en-US" sz="2200" dirty="0" smtClean="0">
                <a:solidFill>
                  <a:schemeClr val="tx1">
                    <a:lumMod val="65000"/>
                    <a:lumOff val="35000"/>
                  </a:schemeClr>
                </a:solidFill>
              </a:rPr>
              <a:t>WISE-LR Viewer – </a:t>
            </a:r>
            <a:r>
              <a:rPr lang="en-US" sz="2000" dirty="0" smtClean="0"/>
              <a:t>What </a:t>
            </a:r>
            <a:r>
              <a:rPr lang="en-US" sz="2000" dirty="0"/>
              <a:t>people see if they open a shared </a:t>
            </a:r>
            <a:r>
              <a:rPr lang="en-US" sz="2000" dirty="0" err="1" smtClean="0"/>
              <a:t>url</a:t>
            </a:r>
            <a:r>
              <a:rPr lang="en-US" sz="2000" dirty="0" smtClean="0"/>
              <a:t>.</a:t>
            </a:r>
          </a:p>
          <a:p>
            <a:pPr lvl="1"/>
            <a:r>
              <a:rPr lang="en-US" sz="2400" dirty="0"/>
              <a:t>Share pane: can send an email to someone with the plan’s </a:t>
            </a:r>
            <a:r>
              <a:rPr lang="en-US" sz="2400" dirty="0" smtClean="0"/>
              <a:t>data</a:t>
            </a:r>
            <a:endParaRPr lang="en-US" dirty="0"/>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smtClean="0"/>
          </a:p>
          <a:p>
            <a:pPr marL="0" indent="0">
              <a:buFont typeface="Wingdings 2"/>
              <a:buNone/>
            </a:pPr>
            <a:endParaRPr lang="en-US" dirty="0"/>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8151812" y="3581400"/>
            <a:ext cx="2486660" cy="2441575"/>
          </a:xfrm>
          <a:prstGeom prst="rect">
            <a:avLst/>
          </a:prstGeom>
        </p:spPr>
      </p:pic>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3983111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92F8C7A-198C-4A66-AAAC-852B94CED5B9}" type="datetime1">
              <a:rPr lang="en-US" smtClean="0"/>
              <a:t>4/27/2020</a:t>
            </a:fld>
            <a:endParaRPr lang="en-US" dirty="0" smtClean="0"/>
          </a:p>
        </p:txBody>
      </p:sp>
      <p:sp>
        <p:nvSpPr>
          <p:cNvPr id="3" name="Content Placeholder 2"/>
          <p:cNvSpPr>
            <a:spLocks noGrp="1"/>
          </p:cNvSpPr>
          <p:nvPr>
            <p:ph sz="quarter" idx="4294967295"/>
          </p:nvPr>
        </p:nvSpPr>
        <p:spPr>
          <a:xfrm>
            <a:off x="227012" y="1335086"/>
            <a:ext cx="6607175" cy="4873625"/>
          </a:xfrm>
        </p:spPr>
        <p:txBody>
          <a:bodyPr>
            <a:normAutofit fontScale="92500" lnSpcReduction="10000"/>
          </a:bodyPr>
          <a:lstStyle/>
          <a:p>
            <a:pPr marL="388620" indent="-342900">
              <a:spcBef>
                <a:spcPts val="1200"/>
              </a:spcBef>
            </a:pPr>
            <a:r>
              <a:rPr lang="en-US" sz="2600" dirty="0" smtClean="0"/>
              <a:t>Username for every user is your county name</a:t>
            </a:r>
          </a:p>
          <a:p>
            <a:pPr marL="662940" lvl="1" indent="-342900">
              <a:spcBef>
                <a:spcPts val="1200"/>
              </a:spcBef>
            </a:pPr>
            <a:r>
              <a:rPr lang="en-US" sz="2100" dirty="0" smtClean="0"/>
              <a:t>e.g. “Dane”, “Iowa”, “</a:t>
            </a:r>
            <a:r>
              <a:rPr lang="en-US" sz="2100" dirty="0" err="1" smtClean="0"/>
              <a:t>Eau_Claire</a:t>
            </a:r>
            <a:r>
              <a:rPr lang="en-US" sz="2100" dirty="0" smtClean="0"/>
              <a:t>”</a:t>
            </a:r>
          </a:p>
          <a:p>
            <a:pPr marL="388620" indent="-342900">
              <a:spcBef>
                <a:spcPts val="1200"/>
              </a:spcBef>
            </a:pPr>
            <a:r>
              <a:rPr lang="en-US" sz="2600" dirty="0" smtClean="0"/>
              <a:t>Normal WISE-Decade Password</a:t>
            </a:r>
          </a:p>
          <a:p>
            <a:pPr marL="662940" lvl="1" indent="-342900">
              <a:spcBef>
                <a:spcPts val="1200"/>
              </a:spcBef>
            </a:pPr>
            <a:r>
              <a:rPr lang="en-US" sz="1900" dirty="0"/>
              <a:t>Allows access to entire WISE-Decade platform</a:t>
            </a:r>
          </a:p>
          <a:p>
            <a:pPr marL="662940" lvl="1" indent="-342900">
              <a:spcBef>
                <a:spcPts val="1200"/>
              </a:spcBef>
            </a:pPr>
            <a:r>
              <a:rPr lang="en-US" sz="1900" dirty="0" smtClean="0"/>
              <a:t>Sent to County Clerk, LIO, &amp; their designees twice a year for BAS/Ward, Parcel, Foundational layer collections.</a:t>
            </a:r>
          </a:p>
          <a:p>
            <a:pPr marL="388620" indent="-342900">
              <a:spcBef>
                <a:spcPts val="1200"/>
              </a:spcBef>
            </a:pPr>
            <a:r>
              <a:rPr lang="en-US" sz="2400" dirty="0" smtClean="0"/>
              <a:t>WISE-LR Only Password</a:t>
            </a:r>
          </a:p>
          <a:p>
            <a:pPr marL="662940" lvl="1" indent="-342900">
              <a:spcBef>
                <a:spcPts val="1200"/>
              </a:spcBef>
            </a:pPr>
            <a:r>
              <a:rPr lang="en-US" sz="1900" dirty="0" smtClean="0"/>
              <a:t>Only allows access to the WISE-LR system</a:t>
            </a:r>
          </a:p>
          <a:p>
            <a:pPr marL="662940" lvl="1" indent="-342900">
              <a:spcBef>
                <a:spcPts val="1200"/>
              </a:spcBef>
            </a:pPr>
            <a:r>
              <a:rPr lang="en-US" sz="1900" dirty="0" smtClean="0"/>
              <a:t>Send to Municipal users, or any County user outside of the County Clerk and LIO. This is to ensure that only designated county officials may change or submit to unrelated programs.</a:t>
            </a:r>
          </a:p>
          <a:p>
            <a:pPr marL="45720" indent="0">
              <a:spcBef>
                <a:spcPts val="1200"/>
              </a:spcBef>
              <a:buNone/>
            </a:pPr>
            <a:endParaRPr lang="en-US" sz="2600" dirty="0">
              <a:solidFill>
                <a:schemeClr val="tx1">
                  <a:lumMod val="65000"/>
                  <a:lumOff val="35000"/>
                </a:schemeClr>
              </a:solidFill>
            </a:endParaRPr>
          </a:p>
          <a:p>
            <a:pPr marL="45720" indent="0">
              <a:spcBef>
                <a:spcPts val="1200"/>
              </a:spcBef>
              <a:buNone/>
            </a:pPr>
            <a:endParaRPr lang="en-US" sz="2200" dirty="0"/>
          </a:p>
          <a:p>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Logging into WISE-LR</a:t>
            </a:r>
            <a:endParaRPr lang="en-US" dirty="0">
              <a:solidFill>
                <a:schemeClr val="tx1">
                  <a:lumMod val="65000"/>
                  <a:lumOff val="35000"/>
                </a:schemeClr>
              </a:solidFill>
            </a:endParaRPr>
          </a:p>
        </p:txBody>
      </p:sp>
      <p:pic>
        <p:nvPicPr>
          <p:cNvPr id="6" name="Picture 5"/>
          <p:cNvPicPr>
            <a:picLocks noChangeAspect="1"/>
          </p:cNvPicPr>
          <p:nvPr/>
        </p:nvPicPr>
        <p:blipFill>
          <a:blip r:embed="rId3"/>
          <a:stretch>
            <a:fillRect/>
          </a:stretch>
        </p:blipFill>
        <p:spPr>
          <a:xfrm>
            <a:off x="7015015" y="1752600"/>
            <a:ext cx="4744648" cy="4038599"/>
          </a:xfrm>
          <a:prstGeom prst="rect">
            <a:avLst/>
          </a:prstGeom>
        </p:spPr>
      </p:pic>
      <p:sp>
        <p:nvSpPr>
          <p:cNvPr id="4" name="Footer Placeholder 3"/>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1333110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Inter-government dress rehearsal of Local Redistricting</a:t>
            </a:r>
          </a:p>
          <a:p>
            <a:pPr lvl="1"/>
            <a:r>
              <a:rPr lang="en-US" dirty="0" smtClean="0"/>
              <a:t>Use the opportunity to plan your redistricting for 2021</a:t>
            </a:r>
          </a:p>
          <a:p>
            <a:r>
              <a:rPr lang="en-US" dirty="0" smtClean="0"/>
              <a:t>Reduced time table to allow for busy clerk schedules</a:t>
            </a:r>
          </a:p>
          <a:p>
            <a:pPr lvl="1"/>
            <a:r>
              <a:rPr lang="en-US" b="1" dirty="0" smtClean="0"/>
              <a:t>Three 14-day stages </a:t>
            </a:r>
            <a:r>
              <a:rPr lang="en-US" dirty="0" smtClean="0"/>
              <a:t>instead of three 60-day stages</a:t>
            </a:r>
          </a:p>
          <a:p>
            <a:pPr marL="0" indent="0">
              <a:buNone/>
            </a:pPr>
            <a:endParaRPr lang="en-US" dirty="0" smtClean="0"/>
          </a:p>
          <a:p>
            <a:r>
              <a:rPr lang="en-US" dirty="0" smtClean="0"/>
              <a:t>Stage 1: June 1</a:t>
            </a:r>
            <a:r>
              <a:rPr lang="en-US" baseline="30000" dirty="0" smtClean="0"/>
              <a:t>st</a:t>
            </a:r>
            <a:r>
              <a:rPr lang="en-US" dirty="0" smtClean="0"/>
              <a:t>, 2020</a:t>
            </a:r>
          </a:p>
          <a:p>
            <a:r>
              <a:rPr lang="en-US" dirty="0" smtClean="0"/>
              <a:t>Stage 2: June </a:t>
            </a:r>
            <a:r>
              <a:rPr lang="en-US" dirty="0" smtClean="0"/>
              <a:t>15</a:t>
            </a:r>
            <a:r>
              <a:rPr lang="en-US" baseline="30000" dirty="0" smtClean="0"/>
              <a:t>th</a:t>
            </a:r>
            <a:r>
              <a:rPr lang="en-US" dirty="0" smtClean="0"/>
              <a:t>, 2020</a:t>
            </a:r>
          </a:p>
          <a:p>
            <a:r>
              <a:rPr lang="en-US" dirty="0" smtClean="0"/>
              <a:t>Stage 3: </a:t>
            </a:r>
            <a:r>
              <a:rPr lang="en-US" dirty="0" smtClean="0"/>
              <a:t>June 29</a:t>
            </a:r>
            <a:r>
              <a:rPr lang="en-US" baseline="30000" dirty="0" smtClean="0"/>
              <a:t>th</a:t>
            </a:r>
            <a:r>
              <a:rPr lang="en-US" dirty="0" smtClean="0"/>
              <a:t>, </a:t>
            </a:r>
            <a:r>
              <a:rPr lang="en-US" dirty="0" smtClean="0"/>
              <a:t>2020</a:t>
            </a:r>
          </a:p>
        </p:txBody>
      </p:sp>
      <p:sp>
        <p:nvSpPr>
          <p:cNvPr id="3" name="Title 1"/>
          <p:cNvSpPr txBox="1">
            <a:spLocks/>
          </p:cNvSpPr>
          <p:nvPr/>
        </p:nvSpPr>
        <p:spPr>
          <a:xfrm>
            <a:off x="0" y="228600"/>
            <a:ext cx="11377613" cy="758825"/>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tx1">
                    <a:lumMod val="65000"/>
                    <a:lumOff val="35000"/>
                  </a:schemeClr>
                </a:solidFill>
              </a:rPr>
              <a:t>Pilot Program</a:t>
            </a:r>
            <a:endParaRPr lang="en-US" dirty="0">
              <a:solidFill>
                <a:srgbClr val="C00000"/>
              </a:solidFill>
            </a:endParaRPr>
          </a:p>
        </p:txBody>
      </p:sp>
      <p:sp>
        <p:nvSpPr>
          <p:cNvPr id="4" name="Date Placeholder 3"/>
          <p:cNvSpPr>
            <a:spLocks noGrp="1"/>
          </p:cNvSpPr>
          <p:nvPr>
            <p:ph type="dt" sz="half" idx="10"/>
          </p:nvPr>
        </p:nvSpPr>
        <p:spPr/>
        <p:txBody>
          <a:bodyPr/>
          <a:lstStyle/>
          <a:p>
            <a:fld id="{DB241F5B-9748-4B38-BBA4-15EF8D68A358}"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smtClean="0"/>
              <a:t>https://</a:t>
            </a:r>
            <a:r>
              <a:rPr lang="en-US" dirty="0" smtClean="0"/>
              <a:t>legis.wisconsin.gov/ltsb/gis/wise-decade/</a:t>
            </a:r>
            <a:endParaRPr lang="en-US" dirty="0"/>
          </a:p>
        </p:txBody>
      </p:sp>
    </p:spTree>
    <p:extLst>
      <p:ext uri="{BB962C8B-B14F-4D97-AF65-F5344CB8AC3E}">
        <p14:creationId xmlns:p14="http://schemas.microsoft.com/office/powerpoint/2010/main" val="3808333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B964EF-57CF-4794-AB94-0B8605647802}" type="datetime1">
              <a:rPr lang="en-US" smtClean="0"/>
              <a:t>4/27/2020</a:t>
            </a:fld>
            <a:endParaRPr lang="en-US" dirty="0" smtClean="0"/>
          </a:p>
        </p:txBody>
      </p:sp>
      <p:sp>
        <p:nvSpPr>
          <p:cNvPr id="3" name="Content Placeholder 2"/>
          <p:cNvSpPr>
            <a:spLocks noGrp="1"/>
          </p:cNvSpPr>
          <p:nvPr>
            <p:ph sz="quarter" idx="4294967295"/>
          </p:nvPr>
        </p:nvSpPr>
        <p:spPr>
          <a:xfrm>
            <a:off x="462665" y="1410204"/>
            <a:ext cx="11336338" cy="4572000"/>
          </a:xfrm>
        </p:spPr>
        <p:txBody>
          <a:bodyPr/>
          <a:lstStyle/>
          <a:p>
            <a:pPr marL="0" indent="0">
              <a:buNone/>
            </a:pPr>
            <a:r>
              <a:rPr lang="en-US" sz="2400" dirty="0" smtClean="0">
                <a:solidFill>
                  <a:schemeClr val="tx1">
                    <a:lumMod val="65000"/>
                    <a:lumOff val="35000"/>
                  </a:schemeClr>
                </a:solidFill>
              </a:rPr>
              <a:t>Legislative </a:t>
            </a:r>
            <a:r>
              <a:rPr lang="en-US" sz="2400" dirty="0">
                <a:solidFill>
                  <a:schemeClr val="tx1">
                    <a:lumMod val="65000"/>
                    <a:lumOff val="35000"/>
                  </a:schemeClr>
                </a:solidFill>
              </a:rPr>
              <a:t>Technology Services Bureau</a:t>
            </a:r>
          </a:p>
          <a:p>
            <a:pPr marL="0" indent="0">
              <a:buNone/>
            </a:pPr>
            <a:endParaRPr lang="en-US" sz="2400" dirty="0" smtClean="0">
              <a:solidFill>
                <a:schemeClr val="tx1">
                  <a:lumMod val="65000"/>
                  <a:lumOff val="35000"/>
                </a:schemeClr>
              </a:solidFill>
            </a:endParaRPr>
          </a:p>
          <a:p>
            <a:pPr marL="0" indent="0">
              <a:buNone/>
            </a:pPr>
            <a:r>
              <a:rPr lang="en-US" sz="2400" dirty="0" smtClean="0">
                <a:solidFill>
                  <a:schemeClr val="tx1">
                    <a:lumMod val="65000"/>
                    <a:lumOff val="35000"/>
                  </a:schemeClr>
                </a:solidFill>
              </a:rPr>
              <a:t>General </a:t>
            </a:r>
            <a:r>
              <a:rPr lang="en-US" sz="2400" dirty="0">
                <a:solidFill>
                  <a:schemeClr val="tx1">
                    <a:lumMod val="65000"/>
                    <a:lumOff val="35000"/>
                  </a:schemeClr>
                </a:solidFill>
              </a:rPr>
              <a:t>LTSB GIS Line</a:t>
            </a:r>
          </a:p>
          <a:p>
            <a:pPr marL="0" indent="0">
              <a:buNone/>
            </a:pPr>
            <a:r>
              <a:rPr lang="en-US" sz="2400" dirty="0">
                <a:solidFill>
                  <a:schemeClr val="tx1">
                    <a:lumMod val="65000"/>
                    <a:lumOff val="35000"/>
                  </a:schemeClr>
                </a:solidFill>
              </a:rPr>
              <a:t>608-283-1830</a:t>
            </a:r>
          </a:p>
          <a:p>
            <a:pPr marL="0" indent="0">
              <a:buNone/>
            </a:pPr>
            <a:r>
              <a:rPr lang="en-US" sz="2400" dirty="0">
                <a:solidFill>
                  <a:schemeClr val="tx1">
                    <a:lumMod val="65000"/>
                    <a:lumOff val="35000"/>
                  </a:schemeClr>
                </a:solidFill>
                <a:hlinkClick r:id="rId2"/>
              </a:rPr>
              <a:t>GIS@legis.Wisconsin.gov</a:t>
            </a:r>
            <a:endParaRPr lang="en-US" sz="2400" dirty="0">
              <a:solidFill>
                <a:schemeClr val="tx1">
                  <a:lumMod val="65000"/>
                  <a:lumOff val="35000"/>
                </a:schemeClr>
              </a:solidFill>
            </a:endParaRPr>
          </a:p>
          <a:p>
            <a:pPr marL="0" indent="0">
              <a:buNone/>
            </a:pPr>
            <a:endParaRPr lang="en-US" sz="2400" dirty="0">
              <a:solidFill>
                <a:schemeClr val="tx1">
                  <a:lumMod val="65000"/>
                  <a:lumOff val="35000"/>
                </a:schemeClr>
              </a:solidFill>
            </a:endParaRPr>
          </a:p>
          <a:p>
            <a:pPr marL="0" indent="0">
              <a:buNone/>
            </a:pPr>
            <a:r>
              <a:rPr lang="en-US" sz="2000" dirty="0" smtClean="0">
                <a:solidFill>
                  <a:schemeClr val="tx1">
                    <a:lumMod val="65000"/>
                    <a:lumOff val="35000"/>
                  </a:schemeClr>
                </a:solidFill>
              </a:rPr>
              <a:t>Ryan Squires</a:t>
            </a:r>
          </a:p>
          <a:p>
            <a:pPr marL="0" indent="0">
              <a:buNone/>
            </a:pPr>
            <a:r>
              <a:rPr lang="en-US" sz="2000" dirty="0" smtClean="0">
                <a:solidFill>
                  <a:schemeClr val="tx1">
                    <a:lumMod val="65000"/>
                    <a:lumOff val="35000"/>
                  </a:schemeClr>
                </a:solidFill>
              </a:rPr>
              <a:t>608-283-1814</a:t>
            </a:r>
          </a:p>
          <a:p>
            <a:pPr marL="0" indent="0">
              <a:buNone/>
            </a:pPr>
            <a:r>
              <a:rPr lang="en-US" sz="2000" dirty="0" smtClean="0">
                <a:solidFill>
                  <a:schemeClr val="tx1">
                    <a:lumMod val="65000"/>
                    <a:lumOff val="35000"/>
                  </a:schemeClr>
                </a:solidFill>
                <a:hlinkClick r:id="rId3"/>
              </a:rPr>
              <a:t>Ryan.Squires@legis.Wisconsin.gov</a:t>
            </a:r>
            <a:endParaRPr lang="en-US" sz="2000" dirty="0" smtClean="0">
              <a:solidFill>
                <a:schemeClr val="tx1">
                  <a:lumMod val="65000"/>
                  <a:lumOff val="35000"/>
                </a:schemeClr>
              </a:solidFill>
            </a:endParaRPr>
          </a:p>
          <a:p>
            <a:pPr marL="0" indent="0">
              <a:buNone/>
            </a:pPr>
            <a:endParaRPr lang="en-US" sz="2000" dirty="0" smtClean="0">
              <a:solidFill>
                <a:schemeClr val="tx1">
                  <a:lumMod val="65000"/>
                  <a:lumOff val="35000"/>
                </a:schemeClr>
              </a:solidFill>
            </a:endParaRPr>
          </a:p>
          <a:p>
            <a:pPr marL="0" indent="0">
              <a:buNone/>
            </a:pPr>
            <a:endParaRPr lang="en-US" sz="2000" dirty="0" smtClean="0">
              <a:solidFill>
                <a:schemeClr val="tx1">
                  <a:lumMod val="65000"/>
                  <a:lumOff val="35000"/>
                </a:schemeClr>
              </a:solidFill>
            </a:endParaRPr>
          </a:p>
          <a:p>
            <a:pPr marL="0" indent="0">
              <a:buNone/>
            </a:pPr>
            <a:endParaRPr lang="en-US" sz="2000" dirty="0" smtClean="0">
              <a:solidFill>
                <a:schemeClr val="tx1">
                  <a:lumMod val="65000"/>
                  <a:lumOff val="35000"/>
                </a:schemeClr>
              </a:solidFill>
            </a:endParaRPr>
          </a:p>
          <a:p>
            <a:pPr marL="0" indent="0">
              <a:buNone/>
            </a:pPr>
            <a:endParaRPr lang="en-US" sz="2000" dirty="0" smtClean="0">
              <a:solidFill>
                <a:schemeClr val="tx1">
                  <a:lumMod val="65000"/>
                  <a:lumOff val="35000"/>
                </a:schemeClr>
              </a:solidFill>
            </a:endParaRPr>
          </a:p>
          <a:p>
            <a:pPr marL="0" indent="0">
              <a:buNone/>
            </a:pPr>
            <a:endParaRPr lang="en-US" sz="2000" dirty="0">
              <a:solidFill>
                <a:schemeClr val="tx1">
                  <a:lumMod val="65000"/>
                  <a:lumOff val="35000"/>
                </a:schemeClr>
              </a:solidFill>
            </a:endParaRPr>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Questions?</a:t>
            </a:r>
            <a:endParaRPr lang="en-US"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151839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BE73CB92-DC89-4D35-B800-41F129459877}" type="datetime1">
              <a:rPr lang="en-US" smtClean="0"/>
              <a:t>4/27/2020</a:t>
            </a:fld>
            <a:endParaRPr lang="en-US" dirty="0" smtClean="0"/>
          </a:p>
        </p:txBody>
      </p:sp>
      <p:sp>
        <p:nvSpPr>
          <p:cNvPr id="3" name="Content Placeholder 2"/>
          <p:cNvSpPr>
            <a:spLocks noGrp="1"/>
          </p:cNvSpPr>
          <p:nvPr>
            <p:ph sz="quarter" idx="4294967295"/>
          </p:nvPr>
        </p:nvSpPr>
        <p:spPr>
          <a:xfrm>
            <a:off x="370693" y="1219200"/>
            <a:ext cx="11255375" cy="2003425"/>
          </a:xfrm>
        </p:spPr>
        <p:txBody>
          <a:bodyPr>
            <a:normAutofit/>
          </a:bodyPr>
          <a:lstStyle/>
          <a:p>
            <a:pPr marL="45720" indent="0">
              <a:spcBef>
                <a:spcPts val="1200"/>
              </a:spcBef>
              <a:buNone/>
            </a:pPr>
            <a:r>
              <a:rPr lang="en-US" sz="2400" dirty="0" smtClean="0">
                <a:hlinkClick r:id="rId2"/>
              </a:rPr>
              <a:t>https</a:t>
            </a:r>
            <a:r>
              <a:rPr lang="en-US" sz="2400" dirty="0">
                <a:hlinkClick r:id="rId2"/>
              </a:rPr>
              <a:t>://</a:t>
            </a:r>
            <a:r>
              <a:rPr lang="en-US" sz="2400" dirty="0" smtClean="0">
                <a:hlinkClick r:id="rId2"/>
              </a:rPr>
              <a:t>wisedecade.legis.wisconsin.gov</a:t>
            </a:r>
            <a:endParaRPr lang="en-US" sz="2400" dirty="0" smtClean="0"/>
          </a:p>
          <a:p>
            <a:pPr marL="45720" indent="0">
              <a:spcBef>
                <a:spcPts val="1200"/>
              </a:spcBef>
              <a:buNone/>
            </a:pPr>
            <a:endParaRPr lang="en-US" sz="2600" dirty="0">
              <a:solidFill>
                <a:schemeClr val="tx1">
                  <a:lumMod val="65000"/>
                  <a:lumOff val="35000"/>
                </a:schemeClr>
              </a:solidFill>
            </a:endParaRPr>
          </a:p>
          <a:p>
            <a:pPr marL="45720" indent="0">
              <a:spcBef>
                <a:spcPts val="1200"/>
              </a:spcBef>
              <a:buNone/>
            </a:pPr>
            <a:endParaRPr lang="en-US" sz="2200" dirty="0"/>
          </a:p>
          <a:p>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WISE-Decade and WISE-LR URL</a:t>
            </a:r>
            <a:endParaRPr lang="en-US" dirty="0">
              <a:solidFill>
                <a:schemeClr val="tx1">
                  <a:lumMod val="65000"/>
                  <a:lumOff val="35000"/>
                </a:schemeClr>
              </a:solidFill>
            </a:endParaRPr>
          </a:p>
        </p:txBody>
      </p:sp>
      <p:pic>
        <p:nvPicPr>
          <p:cNvPr id="19" name="Picture 18"/>
          <p:cNvPicPr>
            <a:picLocks noChangeAspect="1"/>
          </p:cNvPicPr>
          <p:nvPr/>
        </p:nvPicPr>
        <p:blipFill>
          <a:blip r:embed="rId3"/>
          <a:stretch>
            <a:fillRect/>
          </a:stretch>
        </p:blipFill>
        <p:spPr>
          <a:xfrm>
            <a:off x="455612" y="1853768"/>
            <a:ext cx="4452937" cy="4088168"/>
          </a:xfrm>
          <a:prstGeom prst="rect">
            <a:avLst/>
          </a:prstGeom>
        </p:spPr>
      </p:pic>
      <p:pic>
        <p:nvPicPr>
          <p:cNvPr id="7" name="Picture 6"/>
          <p:cNvPicPr>
            <a:picLocks noChangeAspect="1"/>
          </p:cNvPicPr>
          <p:nvPr/>
        </p:nvPicPr>
        <p:blipFill>
          <a:blip r:embed="rId4"/>
          <a:stretch>
            <a:fillRect/>
          </a:stretch>
        </p:blipFill>
        <p:spPr>
          <a:xfrm>
            <a:off x="5865812" y="1135625"/>
            <a:ext cx="6094577" cy="5247236"/>
          </a:xfrm>
          <a:prstGeom prst="rect">
            <a:avLst/>
          </a:prstGeom>
        </p:spPr>
      </p:pic>
      <p:sp>
        <p:nvSpPr>
          <p:cNvPr id="8" name="Footer Placeholder 7"/>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362028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CEC996C0-7CA3-4E27-BFFB-46978D42A446}" type="datetime1">
              <a:rPr lang="en-US" smtClean="0"/>
              <a:t>4/27/2020</a:t>
            </a:fld>
            <a:endParaRPr lang="en-US" dirty="0" smtClean="0"/>
          </a:p>
        </p:txBody>
      </p:sp>
      <p:sp>
        <p:nvSpPr>
          <p:cNvPr id="3" name="Content Placeholder 2"/>
          <p:cNvSpPr>
            <a:spLocks noGrp="1"/>
          </p:cNvSpPr>
          <p:nvPr>
            <p:ph sz="quarter" idx="4294967295"/>
          </p:nvPr>
        </p:nvSpPr>
        <p:spPr>
          <a:xfrm>
            <a:off x="2665412" y="1752600"/>
            <a:ext cx="3023394" cy="4090123"/>
          </a:xfrm>
        </p:spPr>
        <p:txBody>
          <a:bodyPr>
            <a:normAutofit/>
          </a:bodyPr>
          <a:lstStyle/>
          <a:p>
            <a:pPr marL="0" indent="0">
              <a:spcBef>
                <a:spcPts val="2400"/>
              </a:spcBef>
              <a:buNone/>
            </a:pPr>
            <a:r>
              <a:rPr lang="en-US" sz="2200" dirty="0" smtClean="0">
                <a:solidFill>
                  <a:schemeClr val="tx1">
                    <a:lumMod val="65000"/>
                    <a:lumOff val="35000"/>
                  </a:schemeClr>
                </a:solidFill>
              </a:rPr>
              <a:t>Admin console that lists the five potential stages of local redistricting. Includes status of stage and specific deadline for each stage.</a:t>
            </a:r>
          </a:p>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WISE-LR Administrator</a:t>
            </a:r>
            <a:endParaRPr lang="en-US" dirty="0">
              <a:solidFill>
                <a:srgbClr val="C00000"/>
              </a:solidFill>
            </a:endParaRPr>
          </a:p>
        </p:txBody>
      </p:sp>
      <p:pic>
        <p:nvPicPr>
          <p:cNvPr id="6" name="Picture 5"/>
          <p:cNvPicPr>
            <a:picLocks noChangeAspect="1"/>
          </p:cNvPicPr>
          <p:nvPr/>
        </p:nvPicPr>
        <p:blipFill>
          <a:blip r:embed="rId3"/>
          <a:stretch>
            <a:fillRect/>
          </a:stretch>
        </p:blipFill>
        <p:spPr>
          <a:xfrm>
            <a:off x="303212" y="228600"/>
            <a:ext cx="2163346" cy="6172200"/>
          </a:xfrm>
          <a:prstGeom prst="rect">
            <a:avLst/>
          </a:prstGeom>
        </p:spPr>
      </p:pic>
      <p:pic>
        <p:nvPicPr>
          <p:cNvPr id="9" name="Picture 8"/>
          <p:cNvPicPr>
            <a:picLocks noChangeAspect="1"/>
          </p:cNvPicPr>
          <p:nvPr/>
        </p:nvPicPr>
        <p:blipFill>
          <a:blip r:embed="rId4"/>
          <a:stretch>
            <a:fillRect/>
          </a:stretch>
        </p:blipFill>
        <p:spPr>
          <a:xfrm>
            <a:off x="5696140" y="1066800"/>
            <a:ext cx="6195352" cy="5334000"/>
          </a:xfrm>
          <a:prstGeom prst="rect">
            <a:avLst/>
          </a:prstGeom>
        </p:spPr>
      </p:pic>
      <p:sp>
        <p:nvSpPr>
          <p:cNvPr id="10" name="Footer Placeholder 9"/>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2789997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AA2E5CA9-1F73-4DB2-9A52-D24E106D3091}" type="datetime1">
              <a:rPr lang="en-US" smtClean="0"/>
              <a:t>4/27/2020</a:t>
            </a:fld>
            <a:endParaRPr lang="en-US" dirty="0" smtClean="0"/>
          </a:p>
        </p:txBody>
      </p:sp>
      <p:sp>
        <p:nvSpPr>
          <p:cNvPr id="3" name="Content Placeholder 2"/>
          <p:cNvSpPr>
            <a:spLocks noGrp="1"/>
          </p:cNvSpPr>
          <p:nvPr>
            <p:ph sz="quarter" idx="4294967295"/>
          </p:nvPr>
        </p:nvSpPr>
        <p:spPr>
          <a:xfrm>
            <a:off x="628650" y="1527175"/>
            <a:ext cx="11560175" cy="4873625"/>
          </a:xfrm>
        </p:spPr>
        <p:txBody>
          <a:bodyPr>
            <a:normAutofit/>
          </a:bodyPr>
          <a:lstStyle/>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Stage 0: Confirm Block Boundaries</a:t>
            </a:r>
            <a:endParaRPr lang="en-US" dirty="0">
              <a:solidFill>
                <a:srgbClr val="C00000"/>
              </a:solidFill>
            </a:endParaRPr>
          </a:p>
        </p:txBody>
      </p:sp>
      <p:pic>
        <p:nvPicPr>
          <p:cNvPr id="5" name="Picture 4"/>
          <p:cNvPicPr>
            <a:picLocks noChangeAspect="1"/>
          </p:cNvPicPr>
          <p:nvPr/>
        </p:nvPicPr>
        <p:blipFill>
          <a:blip r:embed="rId3"/>
          <a:stretch>
            <a:fillRect/>
          </a:stretch>
        </p:blipFill>
        <p:spPr>
          <a:xfrm>
            <a:off x="3275012" y="1064223"/>
            <a:ext cx="6200775" cy="5338669"/>
          </a:xfrm>
          <a:prstGeom prst="rect">
            <a:avLst/>
          </a:prstGeom>
        </p:spPr>
      </p:pic>
      <p:sp>
        <p:nvSpPr>
          <p:cNvPr id="7" name="Footer Placeholder 6"/>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4044725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2812" y="1051934"/>
            <a:ext cx="10004255" cy="5353050"/>
          </a:xfrm>
          <a:prstGeom prst="rect">
            <a:avLst/>
          </a:prstGeom>
        </p:spPr>
      </p:pic>
      <p:cxnSp>
        <p:nvCxnSpPr>
          <p:cNvPr id="4" name="Straight Arrow Connector 3"/>
          <p:cNvCxnSpPr/>
          <p:nvPr/>
        </p:nvCxnSpPr>
        <p:spPr>
          <a:xfrm flipH="1" flipV="1">
            <a:off x="6323013" y="2971801"/>
            <a:ext cx="1142999" cy="152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0" y="228600"/>
            <a:ext cx="11377613" cy="758825"/>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mtClean="0">
                <a:solidFill>
                  <a:schemeClr val="tx1">
                    <a:lumMod val="65000"/>
                    <a:lumOff val="35000"/>
                  </a:schemeClr>
                </a:solidFill>
              </a:rPr>
              <a:t>Stage 0: Confirm Block Boundaries</a:t>
            </a:r>
            <a:endParaRPr lang="en-US" dirty="0">
              <a:solidFill>
                <a:srgbClr val="C00000"/>
              </a:solidFill>
            </a:endParaRPr>
          </a:p>
        </p:txBody>
      </p:sp>
      <p:sp>
        <p:nvSpPr>
          <p:cNvPr id="11" name="Date Placeholder 3"/>
          <p:cNvSpPr>
            <a:spLocks noGrp="1"/>
          </p:cNvSpPr>
          <p:nvPr>
            <p:ph type="dt" sz="half" idx="10"/>
          </p:nvPr>
        </p:nvSpPr>
        <p:spPr>
          <a:xfrm>
            <a:off x="7719589" y="6404984"/>
            <a:ext cx="4058879" cy="365760"/>
          </a:xfrm>
        </p:spPr>
        <p:txBody>
          <a:bodyPr/>
          <a:lstStyle/>
          <a:p>
            <a:fld id="{F16DDA34-1D45-443F-A76B-283D87D63DE8}" type="datetime1">
              <a:rPr lang="en-US" smtClean="0"/>
              <a:t>4/27/2020</a:t>
            </a:fld>
            <a:endParaRPr lang="en-US" dirty="0" smtClean="0"/>
          </a:p>
        </p:txBody>
      </p:sp>
      <p:cxnSp>
        <p:nvCxnSpPr>
          <p:cNvPr id="13" name="Straight Arrow Connector 12"/>
          <p:cNvCxnSpPr/>
          <p:nvPr/>
        </p:nvCxnSpPr>
        <p:spPr>
          <a:xfrm>
            <a:off x="379412" y="6019800"/>
            <a:ext cx="58640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513012" y="2514600"/>
            <a:ext cx="1142999" cy="152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dirty="0" smtClean="0"/>
              <a:t>https://</a:t>
            </a:r>
            <a:r>
              <a:rPr lang="en-US" dirty="0" smtClean="0"/>
              <a:t>legis.wisconsin.gov/ltsb/gis/wise-decade/</a:t>
            </a:r>
            <a:endParaRPr lang="en-US" dirty="0"/>
          </a:p>
        </p:txBody>
      </p:sp>
    </p:spTree>
    <p:extLst>
      <p:ext uri="{BB962C8B-B14F-4D97-AF65-F5344CB8AC3E}">
        <p14:creationId xmlns:p14="http://schemas.microsoft.com/office/powerpoint/2010/main" val="4003529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FBFCE4B-445C-4168-86EE-3247472CC53F}" type="datetime1">
              <a:rPr lang="en-US" smtClean="0"/>
              <a:t>4/27/2020</a:t>
            </a:fld>
            <a:endParaRPr lang="en-US" dirty="0" smtClean="0"/>
          </a:p>
        </p:txBody>
      </p:sp>
      <p:sp>
        <p:nvSpPr>
          <p:cNvPr id="3" name="Content Placeholder 2"/>
          <p:cNvSpPr>
            <a:spLocks noGrp="1"/>
          </p:cNvSpPr>
          <p:nvPr>
            <p:ph sz="quarter" idx="4294967295"/>
          </p:nvPr>
        </p:nvSpPr>
        <p:spPr>
          <a:xfrm>
            <a:off x="455612" y="1295400"/>
            <a:ext cx="5311775" cy="4873625"/>
          </a:xfrm>
        </p:spPr>
        <p:txBody>
          <a:bodyPr>
            <a:normAutofit/>
          </a:bodyPr>
          <a:lstStyle/>
          <a:p>
            <a:pPr marL="0" indent="0">
              <a:spcBef>
                <a:spcPts val="2400"/>
              </a:spcBef>
              <a:buNone/>
            </a:pPr>
            <a:r>
              <a:rPr lang="en-US" dirty="0"/>
              <a:t>During Stage 1, counties have a maximum of 60 days to create a tentative Supervisory District plan.  </a:t>
            </a:r>
            <a:endParaRPr lang="en-US" dirty="0" smtClean="0"/>
          </a:p>
          <a:p>
            <a:pPr marL="0" indent="0">
              <a:spcBef>
                <a:spcPts val="2400"/>
              </a:spcBef>
              <a:buNone/>
            </a:pPr>
            <a:r>
              <a:rPr lang="en-US" dirty="0" smtClean="0"/>
              <a:t>A</a:t>
            </a:r>
            <a:r>
              <a:rPr lang="en-US" dirty="0"/>
              <a:t> Supervisory District plan is created by grouping US Census blocks together.</a:t>
            </a: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dirty="0" smtClean="0">
                <a:solidFill>
                  <a:schemeClr val="tx1">
                    <a:lumMod val="65000"/>
                    <a:lumOff val="35000"/>
                  </a:schemeClr>
                </a:solidFill>
              </a:rPr>
              <a:t>Stage 1: </a:t>
            </a:r>
            <a:r>
              <a:rPr lang="en-US" sz="3600" dirty="0" smtClean="0">
                <a:solidFill>
                  <a:schemeClr val="tx1">
                    <a:lumMod val="65000"/>
                    <a:lumOff val="35000"/>
                  </a:schemeClr>
                </a:solidFill>
              </a:rPr>
              <a:t>Tentative </a:t>
            </a:r>
            <a:r>
              <a:rPr lang="en-US" sz="3600" dirty="0">
                <a:solidFill>
                  <a:schemeClr val="tx1">
                    <a:lumMod val="65000"/>
                    <a:lumOff val="35000"/>
                  </a:schemeClr>
                </a:solidFill>
              </a:rPr>
              <a:t>Supervisory District Plan</a:t>
            </a:r>
            <a:endParaRPr lang="en-US" dirty="0">
              <a:solidFill>
                <a:srgbClr val="C00000"/>
              </a:solidFill>
            </a:endParaRPr>
          </a:p>
        </p:txBody>
      </p:sp>
      <p:pic>
        <p:nvPicPr>
          <p:cNvPr id="6" name="Picture 5"/>
          <p:cNvPicPr>
            <a:picLocks noChangeAspect="1"/>
          </p:cNvPicPr>
          <p:nvPr/>
        </p:nvPicPr>
        <p:blipFill rotWithShape="1">
          <a:blip r:embed="rId3"/>
          <a:srcRect t="58"/>
          <a:stretch/>
        </p:blipFill>
        <p:spPr>
          <a:xfrm>
            <a:off x="5794374" y="1070984"/>
            <a:ext cx="6037561" cy="5334000"/>
          </a:xfrm>
          <a:prstGeom prst="rect">
            <a:avLst/>
          </a:prstGeom>
        </p:spPr>
      </p:pic>
      <p:sp>
        <p:nvSpPr>
          <p:cNvPr id="8" name="Footer Placeholder 7"/>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424284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311D7716-9FFA-4F0A-90E4-14BC055BA4B7}" type="datetime1">
              <a:rPr lang="en-US" smtClean="0"/>
              <a:t>4/27/2020</a:t>
            </a:fld>
            <a:endParaRPr lang="en-US" dirty="0" smtClean="0"/>
          </a:p>
        </p:txBody>
      </p:sp>
      <p:sp>
        <p:nvSpPr>
          <p:cNvPr id="3" name="Content Placeholder 2"/>
          <p:cNvSpPr>
            <a:spLocks noGrp="1"/>
          </p:cNvSpPr>
          <p:nvPr>
            <p:ph sz="quarter" idx="4294967295"/>
          </p:nvPr>
        </p:nvSpPr>
        <p:spPr>
          <a:xfrm>
            <a:off x="628650" y="1527175"/>
            <a:ext cx="11560175" cy="4873625"/>
          </a:xfrm>
        </p:spPr>
        <p:txBody>
          <a:bodyPr>
            <a:normAutofit/>
          </a:bodyPr>
          <a:lstStyle/>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sz="3600" dirty="0">
                <a:solidFill>
                  <a:schemeClr val="tx1">
                    <a:lumMod val="65000"/>
                    <a:lumOff val="35000"/>
                  </a:schemeClr>
                </a:solidFill>
              </a:rPr>
              <a:t>Stage 2: Municipal Ward Plans</a:t>
            </a:r>
            <a:endParaRPr lang="en-US" dirty="0">
              <a:solidFill>
                <a:srgbClr val="C00000"/>
              </a:solidFill>
            </a:endParaRPr>
          </a:p>
        </p:txBody>
      </p:sp>
      <p:pic>
        <p:nvPicPr>
          <p:cNvPr id="4" name="Picture 3"/>
          <p:cNvPicPr>
            <a:picLocks noChangeAspect="1"/>
          </p:cNvPicPr>
          <p:nvPr/>
        </p:nvPicPr>
        <p:blipFill>
          <a:blip r:embed="rId3"/>
          <a:stretch>
            <a:fillRect/>
          </a:stretch>
        </p:blipFill>
        <p:spPr>
          <a:xfrm>
            <a:off x="257579" y="1522991"/>
            <a:ext cx="6573136" cy="4414118"/>
          </a:xfrm>
          <a:prstGeom prst="rect">
            <a:avLst/>
          </a:prstGeom>
        </p:spPr>
      </p:pic>
      <p:pic>
        <p:nvPicPr>
          <p:cNvPr id="9" name="Picture 8"/>
          <p:cNvPicPr>
            <a:picLocks noChangeAspect="1"/>
          </p:cNvPicPr>
          <p:nvPr/>
        </p:nvPicPr>
        <p:blipFill>
          <a:blip r:embed="rId4"/>
          <a:stretch>
            <a:fillRect/>
          </a:stretch>
        </p:blipFill>
        <p:spPr>
          <a:xfrm>
            <a:off x="6932612" y="1676400"/>
            <a:ext cx="4910805" cy="4074349"/>
          </a:xfrm>
          <a:prstGeom prst="rect">
            <a:avLst/>
          </a:prstGeom>
        </p:spPr>
      </p:pic>
      <p:sp>
        <p:nvSpPr>
          <p:cNvPr id="5" name="Footer Placeholder 4"/>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2244213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77B79EDD-6DB5-4701-B41D-FF5BC9378645}" type="datetime1">
              <a:rPr lang="en-US" smtClean="0"/>
              <a:t>4/27/2020</a:t>
            </a:fld>
            <a:endParaRPr lang="en-US" dirty="0" smtClean="0"/>
          </a:p>
        </p:txBody>
      </p:sp>
      <p:sp>
        <p:nvSpPr>
          <p:cNvPr id="3" name="Content Placeholder 2"/>
          <p:cNvSpPr>
            <a:spLocks noGrp="1"/>
          </p:cNvSpPr>
          <p:nvPr>
            <p:ph sz="quarter" idx="4294967295"/>
          </p:nvPr>
        </p:nvSpPr>
        <p:spPr>
          <a:xfrm>
            <a:off x="628650" y="1527175"/>
            <a:ext cx="11560175" cy="4873625"/>
          </a:xfrm>
        </p:spPr>
        <p:txBody>
          <a:bodyPr>
            <a:normAutofit/>
          </a:bodyPr>
          <a:lstStyle/>
          <a:p>
            <a:pPr marL="0" indent="0">
              <a:spcBef>
                <a:spcPts val="2400"/>
              </a:spcBef>
              <a:buNone/>
            </a:pPr>
            <a:endParaRPr lang="en-US" sz="2200" dirty="0" smtClean="0">
              <a:solidFill>
                <a:schemeClr val="tx1">
                  <a:lumMod val="65000"/>
                  <a:lumOff val="35000"/>
                </a:schemeClr>
              </a:solidFill>
            </a:endParaRPr>
          </a:p>
          <a:p>
            <a:pPr>
              <a:spcBef>
                <a:spcPts val="2400"/>
              </a:spcBef>
            </a:pPr>
            <a:endParaRPr lang="en-US" sz="2200" dirty="0" smtClean="0">
              <a:solidFill>
                <a:schemeClr val="tx1">
                  <a:lumMod val="65000"/>
                  <a:lumOff val="35000"/>
                </a:schemeClr>
              </a:solidFill>
            </a:endParaRPr>
          </a:p>
          <a:p>
            <a:pPr>
              <a:spcBef>
                <a:spcPts val="2400"/>
              </a:spcBef>
            </a:pPr>
            <a:endParaRPr lang="en-US" sz="2400" dirty="0"/>
          </a:p>
          <a:p>
            <a:pPr marL="0" indent="0">
              <a:buNone/>
            </a:pPr>
            <a:endParaRPr lang="en-US" dirty="0"/>
          </a:p>
        </p:txBody>
      </p:sp>
      <p:sp>
        <p:nvSpPr>
          <p:cNvPr id="2" name="Title 1"/>
          <p:cNvSpPr>
            <a:spLocks noGrp="1"/>
          </p:cNvSpPr>
          <p:nvPr>
            <p:ph type="title" idx="4294967295"/>
          </p:nvPr>
        </p:nvSpPr>
        <p:spPr>
          <a:xfrm>
            <a:off x="0" y="228600"/>
            <a:ext cx="11377613" cy="758825"/>
          </a:xfrm>
        </p:spPr>
        <p:txBody>
          <a:bodyPr/>
          <a:lstStyle/>
          <a:p>
            <a:r>
              <a:rPr lang="en-US" sz="3600" dirty="0">
                <a:solidFill>
                  <a:schemeClr val="tx1">
                    <a:lumMod val="65000"/>
                    <a:lumOff val="35000"/>
                  </a:schemeClr>
                </a:solidFill>
              </a:rPr>
              <a:t>Stage 3: Reconciliation</a:t>
            </a:r>
            <a:endParaRPr lang="en-US" dirty="0">
              <a:solidFill>
                <a:srgbClr val="C00000"/>
              </a:solidFill>
            </a:endParaRPr>
          </a:p>
        </p:txBody>
      </p:sp>
      <p:pic>
        <p:nvPicPr>
          <p:cNvPr id="4" name="Picture 3"/>
          <p:cNvPicPr>
            <a:picLocks noChangeAspect="1"/>
          </p:cNvPicPr>
          <p:nvPr/>
        </p:nvPicPr>
        <p:blipFill>
          <a:blip r:embed="rId3"/>
          <a:stretch>
            <a:fillRect/>
          </a:stretch>
        </p:blipFill>
        <p:spPr>
          <a:xfrm>
            <a:off x="2562436" y="1009548"/>
            <a:ext cx="6268299" cy="5391252"/>
          </a:xfrm>
          <a:prstGeom prst="rect">
            <a:avLst/>
          </a:prstGeom>
        </p:spPr>
      </p:pic>
      <p:sp>
        <p:nvSpPr>
          <p:cNvPr id="5" name="Footer Placeholder 4"/>
          <p:cNvSpPr>
            <a:spLocks noGrp="1"/>
          </p:cNvSpPr>
          <p:nvPr>
            <p:ph type="ftr" sz="quarter" idx="11"/>
          </p:nvPr>
        </p:nvSpPr>
        <p:spPr/>
        <p:txBody>
          <a:bodyPr/>
          <a:lstStyle/>
          <a:p>
            <a:r>
              <a:rPr lang="en-US" sz="1400" dirty="0" smtClean="0"/>
              <a:t>https://</a:t>
            </a:r>
            <a:r>
              <a:rPr lang="en-US" sz="1400" dirty="0" smtClean="0"/>
              <a:t>legis.wisconsin.gov/ltsb/gis/wise-decade/</a:t>
            </a:r>
            <a:endParaRPr lang="en-US" sz="1400" dirty="0"/>
          </a:p>
        </p:txBody>
      </p:sp>
    </p:spTree>
    <p:extLst>
      <p:ext uri="{BB962C8B-B14F-4D97-AF65-F5344CB8AC3E}">
        <p14:creationId xmlns:p14="http://schemas.microsoft.com/office/powerpoint/2010/main" val="3470763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646B86"/>
      </a:dk2>
      <a:lt2>
        <a:srgbClr val="C5D1D7"/>
      </a:lt2>
      <a:accent1>
        <a:srgbClr val="D16349"/>
      </a:accent1>
      <a:accent2>
        <a:srgbClr val="CCB400"/>
      </a:accent2>
      <a:accent3>
        <a:srgbClr val="3F5261"/>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mso-contentType ?>
<FormTemplates xmlns="http://schemas.microsoft.com/sharepoint/v3/contenttype/forms">
  <Display>DocumentLibraryForm</Display>
  <Edit>AssetEditForm</Edit>
  <New>DocumentLibraryForm</New>
</FormTemplates>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B246814-F423-445C-9BD9-524927A13990}">
  <ds:schemaRefs>
    <ds:schemaRef ds:uri="ESRI.ArcGIS.Mapping.OfficeIntegration.PowerPointInfo"/>
  </ds:schemaRefs>
</ds:datastoreItem>
</file>

<file path=customXml/itemProps10.xml><?xml version="1.0" encoding="utf-8"?>
<ds:datastoreItem xmlns:ds="http://schemas.openxmlformats.org/officeDocument/2006/customXml" ds:itemID="{5E6EE188-8C78-4767-B50A-130BE287381A}">
  <ds:schemaRefs>
    <ds:schemaRef ds:uri="http://schemas.microsoft.com/sharepoint/v3/contenttype/forms"/>
  </ds:schemaRefs>
</ds:datastoreItem>
</file>

<file path=customXml/itemProps11.xml><?xml version="1.0" encoding="utf-8"?>
<ds:datastoreItem xmlns:ds="http://schemas.openxmlformats.org/officeDocument/2006/customXml" ds:itemID="{8F89F385-2207-4D42-A2E0-B1AABB59C0EA}">
  <ds:schemaRefs>
    <ds:schemaRef ds:uri="ESRI.ArcGIS.Mapping.OfficeIntegration.PowerPointInfo"/>
  </ds:schemaRefs>
</ds:datastoreItem>
</file>

<file path=customXml/itemProps12.xml><?xml version="1.0" encoding="utf-8"?>
<ds:datastoreItem xmlns:ds="http://schemas.openxmlformats.org/officeDocument/2006/customXml" ds:itemID="{7714BD8A-FB74-4A09-B45E-5AB19DA22C11}">
  <ds:schemaRefs>
    <ds:schemaRef ds:uri="ESRI.ArcGIS.Mapping.OfficeIntegration.PowerPointInfo"/>
  </ds:schemaRefs>
</ds:datastoreItem>
</file>

<file path=customXml/itemProps13.xml><?xml version="1.0" encoding="utf-8"?>
<ds:datastoreItem xmlns:ds="http://schemas.openxmlformats.org/officeDocument/2006/customXml" ds:itemID="{8B931D95-3DD4-4132-81A1-566D5868D611}">
  <ds:schemaRefs>
    <ds:schemaRef ds:uri="ESRI.ArcGIS.Mapping.OfficeIntegration.PowerPointInfo"/>
  </ds:schemaRefs>
</ds:datastoreItem>
</file>

<file path=customXml/itemProps14.xml><?xml version="1.0" encoding="utf-8"?>
<ds:datastoreItem xmlns:ds="http://schemas.openxmlformats.org/officeDocument/2006/customXml" ds:itemID="{13F91D24-5205-4398-B02F-8A0856FCE844}">
  <ds:schemaRefs>
    <ds:schemaRef ds:uri="ESRI.ArcGIS.Mapping.OfficeIntegration.PowerPointInfo"/>
  </ds:schemaRefs>
</ds:datastoreItem>
</file>

<file path=customXml/itemProps15.xml><?xml version="1.0" encoding="utf-8"?>
<ds:datastoreItem xmlns:ds="http://schemas.openxmlformats.org/officeDocument/2006/customXml" ds:itemID="{F1C4464F-5C05-4C88-8725-BAEF1FE116D2}">
  <ds:schemaRefs>
    <ds:schemaRef ds:uri="ESRI.ArcGIS.Mapping.OfficeIntegration.PowerPointInfo"/>
  </ds:schemaRefs>
</ds:datastoreItem>
</file>

<file path=customXml/itemProps16.xml><?xml version="1.0" encoding="utf-8"?>
<ds:datastoreItem xmlns:ds="http://schemas.openxmlformats.org/officeDocument/2006/customXml" ds:itemID="{37847781-0FA5-4ADC-9EC3-87F81451CA26}">
  <ds:schemaRefs>
    <ds:schemaRef ds:uri="ESRI.ArcGIS.Mapping.OfficeIntegration.PowerPointInfo"/>
  </ds:schemaRefs>
</ds:datastoreItem>
</file>

<file path=customXml/itemProps17.xml><?xml version="1.0" encoding="utf-8"?>
<ds:datastoreItem xmlns:ds="http://schemas.openxmlformats.org/officeDocument/2006/customXml" ds:itemID="{5F11864A-A49F-45DF-8DCD-FFBD109EDA19}">
  <ds:schemaRefs>
    <ds:schemaRef ds:uri="ESRI.ArcGIS.Mapping.OfficeIntegration.PowerPointInfo"/>
  </ds:schemaRefs>
</ds:datastoreItem>
</file>

<file path=customXml/itemProps18.xml><?xml version="1.0" encoding="utf-8"?>
<ds:datastoreItem xmlns:ds="http://schemas.openxmlformats.org/officeDocument/2006/customXml" ds:itemID="{0981AA14-802D-4CA7-8F15-43E14C612203}">
  <ds:schemaRefs>
    <ds:schemaRef ds:uri="ESRI.ArcGIS.Mapping.OfficeIntegration.PowerPointInfo"/>
  </ds:schemaRefs>
</ds:datastoreItem>
</file>

<file path=customXml/itemProps19.xml><?xml version="1.0" encoding="utf-8"?>
<ds:datastoreItem xmlns:ds="http://schemas.openxmlformats.org/officeDocument/2006/customXml" ds:itemID="{5FB13451-B5F9-45B9-9623-2C7A8ED8FD7C}">
  <ds:schemaRefs>
    <ds:schemaRef ds:uri="ESRI.ArcGIS.Mapping.OfficeIntegration.PowerPointInfo"/>
  </ds:schemaRefs>
</ds:datastoreItem>
</file>

<file path=customXml/itemProps2.xml><?xml version="1.0" encoding="utf-8"?>
<ds:datastoreItem xmlns:ds="http://schemas.openxmlformats.org/officeDocument/2006/customXml" ds:itemID="{BB27C515-FAFD-456B-B078-F19E99EF06F0}">
  <ds:schemaRefs>
    <ds:schemaRef ds:uri="ESRI.ArcGIS.Mapping.OfficeIntegration.PowerPointInfo"/>
  </ds:schemaRefs>
</ds:datastoreItem>
</file>

<file path=customXml/itemProps20.xml><?xml version="1.0" encoding="utf-8"?>
<ds:datastoreItem xmlns:ds="http://schemas.openxmlformats.org/officeDocument/2006/customXml" ds:itemID="{5DD30C71-13DE-421F-86A5-C7B1DF3D25F2}">
  <ds:schemaRefs>
    <ds:schemaRef ds:uri="ESRI.ArcGIS.Mapping.OfficeIntegration.PowerPointInfo"/>
  </ds:schemaRefs>
</ds:datastoreItem>
</file>

<file path=customXml/itemProps21.xml><?xml version="1.0" encoding="utf-8"?>
<ds:datastoreItem xmlns:ds="http://schemas.openxmlformats.org/officeDocument/2006/customXml" ds:itemID="{C285536D-8119-40D3-8879-CFF04F2635F9}">
  <ds:schemaRefs>
    <ds:schemaRef ds:uri="ESRI.ArcGIS.Mapping.OfficeIntegration.PowerPointInfo"/>
  </ds:schemaRefs>
</ds:datastoreItem>
</file>

<file path=customXml/itemProps22.xml><?xml version="1.0" encoding="utf-8"?>
<ds:datastoreItem xmlns:ds="http://schemas.openxmlformats.org/officeDocument/2006/customXml" ds:itemID="{736F4209-CCE2-4170-9A75-ACF7F9E3D4CA}">
  <ds:schemaRefs>
    <ds:schemaRef ds:uri="ESRI.ArcGIS.Mapping.OfficeIntegration.PowerPointInfo"/>
  </ds:schemaRefs>
</ds:datastoreItem>
</file>

<file path=customXml/itemProps23.xml><?xml version="1.0" encoding="utf-8"?>
<ds:datastoreItem xmlns:ds="http://schemas.openxmlformats.org/officeDocument/2006/customXml" ds:itemID="{99CD3D63-2167-4B28-924A-00A734330F64}">
  <ds:schemaRefs>
    <ds:schemaRef ds:uri="ESRI.ArcGIS.Mapping.OfficeIntegration.PowerPointInfo"/>
  </ds:schemaRefs>
</ds:datastoreItem>
</file>

<file path=customXml/itemProps24.xml><?xml version="1.0" encoding="utf-8"?>
<ds:datastoreItem xmlns:ds="http://schemas.openxmlformats.org/officeDocument/2006/customXml" ds:itemID="{57A25FDF-63F8-4475-9C14-3D4A4D753AD8}">
  <ds:schemaRefs>
    <ds:schemaRef ds:uri="ESRI.ArcGIS.Mapping.OfficeIntegration.PowerPointInfo"/>
  </ds:schemaRefs>
</ds:datastoreItem>
</file>

<file path=customXml/itemProps25.xml><?xml version="1.0" encoding="utf-8"?>
<ds:datastoreItem xmlns:ds="http://schemas.openxmlformats.org/officeDocument/2006/customXml" ds:itemID="{93D4A035-BDEA-4874-A2F9-83685855BBAF}">
  <ds:schemaRefs>
    <ds:schemaRef ds:uri="ESRI.ArcGIS.Mapping.OfficeIntegration.PowerPointInfo"/>
  </ds:schemaRefs>
</ds:datastoreItem>
</file>

<file path=customXml/itemProps26.xml><?xml version="1.0" encoding="utf-8"?>
<ds:datastoreItem xmlns:ds="http://schemas.openxmlformats.org/officeDocument/2006/customXml" ds:itemID="{1F644156-FE78-4B6A-8730-445B96556BDB}">
  <ds:schemaRefs>
    <ds:schemaRef ds:uri="ESRI.ArcGIS.Mapping.OfficeIntegration.PowerPointInfo"/>
  </ds:schemaRefs>
</ds:datastoreItem>
</file>

<file path=customXml/itemProps27.xml><?xml version="1.0" encoding="utf-8"?>
<ds:datastoreItem xmlns:ds="http://schemas.openxmlformats.org/officeDocument/2006/customXml" ds:itemID="{B2B9C67F-CF01-4A99-9A05-6C5B8897ABC3}">
  <ds:schemaRefs>
    <ds:schemaRef ds:uri="ESRI.ArcGIS.Mapping.OfficeIntegration.PowerPointInfo"/>
  </ds:schemaRefs>
</ds:datastoreItem>
</file>

<file path=customXml/itemProps3.xml><?xml version="1.0" encoding="utf-8"?>
<ds:datastoreItem xmlns:ds="http://schemas.openxmlformats.org/officeDocument/2006/customXml" ds:itemID="{7A26CCB1-C102-41A1-A587-8BEBEC597D28}">
  <ds:schemaRefs>
    <ds:schemaRef ds:uri="ESRI.ArcGIS.Mapping.OfficeIntegration.PowerPointInfo"/>
  </ds:schemaRefs>
</ds:datastoreItem>
</file>

<file path=customXml/itemProps4.xml><?xml version="1.0" encoding="utf-8"?>
<ds:datastoreItem xmlns:ds="http://schemas.openxmlformats.org/officeDocument/2006/customXml" ds:itemID="{FB5F76D6-6D4D-43A8-A9C6-0375DFA3D78B}">
  <ds:schemaRefs>
    <ds:schemaRef ds:uri="ESRI.ArcGIS.Mapping.OfficeIntegration.PowerPointInfo"/>
  </ds:schemaRefs>
</ds:datastoreItem>
</file>

<file path=customXml/itemProps5.xml><?xml version="1.0" encoding="utf-8"?>
<ds:datastoreItem xmlns:ds="http://schemas.openxmlformats.org/officeDocument/2006/customXml" ds:itemID="{CFD387B2-F8B0-4961-BB00-FF7BCE135663}">
  <ds:schemaRefs>
    <ds:schemaRef ds:uri="ESRI.ArcGIS.Mapping.OfficeIntegration.PowerPointInfo"/>
  </ds:schemaRefs>
</ds:datastoreItem>
</file>

<file path=customXml/itemProps6.xml><?xml version="1.0" encoding="utf-8"?>
<ds:datastoreItem xmlns:ds="http://schemas.openxmlformats.org/officeDocument/2006/customXml" ds:itemID="{87EC80FC-19B0-4C0B-A31F-3ED3BA54796C}">
  <ds:schemaRefs>
    <ds:schemaRef ds:uri="ESRI.ArcGIS.Mapping.OfficeIntegration.PowerPointInfo"/>
  </ds:schemaRefs>
</ds:datastoreItem>
</file>

<file path=customXml/itemProps7.xml><?xml version="1.0" encoding="utf-8"?>
<ds:datastoreItem xmlns:ds="http://schemas.openxmlformats.org/officeDocument/2006/customXml" ds:itemID="{296372EA-1656-4FBC-B71F-81B1502D21AD}">
  <ds:schemaRefs>
    <ds:schemaRef ds:uri="ESRI.ArcGIS.Mapping.OfficeIntegration.PowerPointInfo"/>
  </ds:schemaRefs>
</ds:datastoreItem>
</file>

<file path=customXml/itemProps8.xml><?xml version="1.0" encoding="utf-8"?>
<ds:datastoreItem xmlns:ds="http://schemas.openxmlformats.org/officeDocument/2006/customXml" ds:itemID="{FB5DB6FA-85A0-4CD3-97FC-554096EA3D2C}">
  <ds:schemaRefs>
    <ds:schemaRef ds:uri="ESRI.ArcGIS.Mapping.OfficeIntegration.PowerPointInfo"/>
  </ds:schemaRefs>
</ds:datastoreItem>
</file>

<file path=customXml/itemProps9.xml><?xml version="1.0" encoding="utf-8"?>
<ds:datastoreItem xmlns:ds="http://schemas.openxmlformats.org/officeDocument/2006/customXml" ds:itemID="{600588B1-D60B-4315-8D86-33B581CFF4A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926</Words>
  <Application>Microsoft Office PowerPoint</Application>
  <PresentationFormat>Custom</PresentationFormat>
  <Paragraphs>198</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Georgia</vt:lpstr>
      <vt:lpstr>Wingdings</vt:lpstr>
      <vt:lpstr>Wingdings 2</vt:lpstr>
      <vt:lpstr>Civic</vt:lpstr>
      <vt:lpstr>The 2020 Local Redistricting Project </vt:lpstr>
      <vt:lpstr>Logging into WISE-LR</vt:lpstr>
      <vt:lpstr>WISE-Decade and WISE-LR URL</vt:lpstr>
      <vt:lpstr>WISE-LR Administrator</vt:lpstr>
      <vt:lpstr>Stage 0: Confirm Block Boundaries</vt:lpstr>
      <vt:lpstr>PowerPoint Presentation</vt:lpstr>
      <vt:lpstr>Stage 1: Tentative Supervisory District Plan</vt:lpstr>
      <vt:lpstr>Stage 2: Municipal Ward Plans</vt:lpstr>
      <vt:lpstr>Stage 3: Reconciliation</vt:lpstr>
      <vt:lpstr>Stage A: Aldermanic Districts</vt:lpstr>
      <vt:lpstr>Confirmation Credentials – Confirming a Plan</vt:lpstr>
      <vt:lpstr>WISE-LR Editor</vt:lpstr>
      <vt:lpstr>Understanding the Attribute Table</vt:lpstr>
      <vt:lpstr>Geometric Attributes</vt:lpstr>
      <vt:lpstr>Geometric Attributes</vt:lpstr>
      <vt:lpstr>Compactness Measurements</vt:lpstr>
      <vt:lpstr>Compactness Measurements</vt:lpstr>
      <vt:lpstr>Compactness Measurements</vt:lpstr>
      <vt:lpstr>Sharing Plans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Models in Wisconsin</dc:title>
  <dc:creator/>
  <cp:lastModifiedBy/>
  <cp:revision>4</cp:revision>
  <dcterms:created xsi:type="dcterms:W3CDTF">2013-12-08T18:43:22Z</dcterms:created>
  <dcterms:modified xsi:type="dcterms:W3CDTF">2020-04-29T00:38:11Z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