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1" r:id="rId6"/>
    <p:sldId id="260" r:id="rId7"/>
    <p:sldId id="265" r:id="rId8"/>
    <p:sldId id="262" r:id="rId9"/>
    <p:sldId id="266" r:id="rId10"/>
    <p:sldId id="267" r:id="rId11"/>
    <p:sldId id="268" r:id="rId12"/>
    <p:sldId id="269" r:id="rId13"/>
    <p:sldId id="270"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7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146261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839DFD-9CAE-492B-B434-1FC3CA5C49EA}" type="datetimeFigureOut">
              <a:rPr lang="en-US" smtClean="0"/>
              <a:t>9/29/2015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317256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3361682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3123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2131918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66220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3920350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3221792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223432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190341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2949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839DFD-9CAE-492B-B434-1FC3CA5C49EA}" type="datetimeFigureOut">
              <a:rPr lang="en-US" smtClean="0"/>
              <a:t>9/29/2015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273506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839DFD-9CAE-492B-B434-1FC3CA5C49EA}" type="datetimeFigureOut">
              <a:rPr lang="en-US" smtClean="0"/>
              <a:t>9/29/2015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354224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153879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196377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8C839DFD-9CAE-492B-B434-1FC3CA5C49EA}" type="datetimeFigureOut">
              <a:rPr lang="en-US" smtClean="0"/>
              <a:t>9/29/2015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77270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839DFD-9CAE-492B-B434-1FC3CA5C49EA}" type="datetimeFigureOut">
              <a:rPr lang="en-US" smtClean="0"/>
              <a:t>9/29/2015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09F7E-6425-4E23-A308-730BAAE227C5}" type="slidenum">
              <a:rPr lang="en-US" smtClean="0"/>
              <a:t>‹#›</a:t>
            </a:fld>
            <a:endParaRPr lang="en-US"/>
          </a:p>
        </p:txBody>
      </p:sp>
    </p:spTree>
    <p:extLst>
      <p:ext uri="{BB962C8B-B14F-4D97-AF65-F5344CB8AC3E}">
        <p14:creationId xmlns:p14="http://schemas.microsoft.com/office/powerpoint/2010/main" val="2950829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C839DFD-9CAE-492B-B434-1FC3CA5C49EA}" type="datetimeFigureOut">
              <a:rPr lang="en-US" smtClean="0"/>
              <a:t>9/29/2015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D409F7E-6425-4E23-A308-730BAAE227C5}" type="slidenum">
              <a:rPr lang="en-US" smtClean="0"/>
              <a:t>‹#›</a:t>
            </a:fld>
            <a:endParaRPr lang="en-US"/>
          </a:p>
        </p:txBody>
      </p:sp>
    </p:spTree>
    <p:extLst>
      <p:ext uri="{BB962C8B-B14F-4D97-AF65-F5344CB8AC3E}">
        <p14:creationId xmlns:p14="http://schemas.microsoft.com/office/powerpoint/2010/main" val="253050757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doseofrealitywi.gov/" TargetMode="Externa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hyperlink" Target="http://www.doseofrealitywi.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1180" y="457200"/>
            <a:ext cx="11020942" cy="2146041"/>
          </a:xfrm>
        </p:spPr>
        <p:txBody>
          <a:bodyPr/>
          <a:lstStyle/>
          <a:p>
            <a:r>
              <a:rPr lang="en-US" sz="9600" dirty="0" smtClean="0"/>
              <a:t>HOPE Agenda</a:t>
            </a:r>
            <a:r>
              <a:rPr lang="en-US" dirty="0" smtClean="0"/>
              <a:t/>
            </a:r>
            <a:br>
              <a:rPr lang="en-US" dirty="0" smtClean="0"/>
            </a:br>
            <a:r>
              <a:rPr lang="en-US" sz="4400" dirty="0" smtClean="0"/>
              <a:t>Heroin, Opiate Prevention &amp; Education</a:t>
            </a:r>
            <a:endParaRPr lang="en-US" sz="4400" dirty="0"/>
          </a:p>
        </p:txBody>
      </p:sp>
      <p:sp>
        <p:nvSpPr>
          <p:cNvPr id="3" name="Subtitle 2"/>
          <p:cNvSpPr>
            <a:spLocks noGrp="1"/>
          </p:cNvSpPr>
          <p:nvPr>
            <p:ph type="subTitle" idx="1"/>
          </p:nvPr>
        </p:nvSpPr>
        <p:spPr>
          <a:xfrm>
            <a:off x="5195113" y="4033209"/>
            <a:ext cx="8825658" cy="861420"/>
          </a:xfrm>
        </p:spPr>
        <p:txBody>
          <a:bodyPr>
            <a:normAutofit fontScale="92500" lnSpcReduction="20000"/>
          </a:bodyPr>
          <a:lstStyle/>
          <a:p>
            <a:r>
              <a:rPr lang="en-US" sz="2800" dirty="0" smtClean="0"/>
              <a:t>   Wisconsin State representative </a:t>
            </a:r>
          </a:p>
          <a:p>
            <a:r>
              <a:rPr lang="en-US" sz="2800" dirty="0" smtClean="0"/>
              <a:t>john Nygren – Assembly district 89</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99" y="2799183"/>
            <a:ext cx="3685592" cy="3685592"/>
          </a:xfrm>
          <a:prstGeom prst="rect">
            <a:avLst/>
          </a:prstGeom>
        </p:spPr>
      </p:pic>
    </p:spTree>
    <p:extLst>
      <p:ext uri="{BB962C8B-B14F-4D97-AF65-F5344CB8AC3E}">
        <p14:creationId xmlns:p14="http://schemas.microsoft.com/office/powerpoint/2010/main" val="3023700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Pain Clinic Legislation</a:t>
            </a:r>
            <a:endParaRPr lang="en-US" sz="4800" dirty="0"/>
          </a:p>
        </p:txBody>
      </p:sp>
      <p:sp>
        <p:nvSpPr>
          <p:cNvPr id="3" name="Content Placeholder 2"/>
          <p:cNvSpPr>
            <a:spLocks noGrp="1"/>
          </p:cNvSpPr>
          <p:nvPr>
            <p:ph idx="1"/>
          </p:nvPr>
        </p:nvSpPr>
        <p:spPr>
          <a:xfrm>
            <a:off x="1104293" y="1651520"/>
            <a:ext cx="8946541" cy="4746170"/>
          </a:xfrm>
        </p:spPr>
        <p:txBody>
          <a:bodyPr>
            <a:normAutofit lnSpcReduction="10000"/>
          </a:bodyPr>
          <a:lstStyle/>
          <a:p>
            <a:pPr lvl="0"/>
            <a:r>
              <a:rPr lang="en-US" b="1" dirty="0" smtClean="0"/>
              <a:t>Proposal 3:</a:t>
            </a:r>
            <a:r>
              <a:rPr lang="en-US" dirty="0" smtClean="0"/>
              <a:t> Give </a:t>
            </a:r>
            <a:r>
              <a:rPr lang="en-US" dirty="0"/>
              <a:t>the Department of Health Services (DHS) oversight over the operation of pain management clinics across the state. The department’s oversight would not be regulatory, but would be a way of providing safeguards so “pill mills” don’t pop up in our state. </a:t>
            </a:r>
          </a:p>
          <a:p>
            <a:pPr marL="0" indent="0">
              <a:buNone/>
            </a:pPr>
            <a:endParaRPr lang="en-US" dirty="0"/>
          </a:p>
          <a:p>
            <a:pPr lvl="0"/>
            <a:r>
              <a:rPr lang="en-US" b="1" dirty="0" smtClean="0"/>
              <a:t>Proposal 4:</a:t>
            </a:r>
            <a:r>
              <a:rPr lang="en-US" dirty="0" smtClean="0"/>
              <a:t> Methadone </a:t>
            </a:r>
            <a:r>
              <a:rPr lang="en-US" dirty="0"/>
              <a:t>is a drug assisted treatment run in methadone clinics around the state. It is not uncommon for a patient to regularly go for treatment at a methadone clinic for 5 to 10 years. These clinics are for-profit and receive Medicaid reimbursement. This legislation will have methadone clinics gather data such as staffing ratios, the number of patients receiving behavioral health services with the medication, and average mileage an individual is traveling to come to a clinic. It will then be reported to DHS on an annual basis to give public health and treatment professionals a chance to analyze outcome data.</a:t>
            </a:r>
          </a:p>
          <a:p>
            <a:endParaRPr lang="en-US" dirty="0"/>
          </a:p>
        </p:txBody>
      </p:sp>
    </p:spTree>
    <p:extLst>
      <p:ext uri="{BB962C8B-B14F-4D97-AF65-F5344CB8AC3E}">
        <p14:creationId xmlns:p14="http://schemas.microsoft.com/office/powerpoint/2010/main" val="2500386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26147"/>
            <a:ext cx="9404723" cy="1400530"/>
          </a:xfrm>
        </p:spPr>
        <p:txBody>
          <a:bodyPr/>
          <a:lstStyle/>
          <a:p>
            <a:r>
              <a:rPr lang="en-US" sz="4800" dirty="0" smtClean="0"/>
              <a:t>More Info:</a:t>
            </a:r>
            <a:r>
              <a:rPr lang="en-US" sz="4800" dirty="0"/>
              <a:t> </a:t>
            </a:r>
            <a:r>
              <a:rPr lang="en-US" sz="4800" dirty="0" smtClean="0"/>
              <a:t>Continuing HOPE Agenda Legislation </a:t>
            </a:r>
            <a:endParaRPr lang="en-US" sz="4800" dirty="0"/>
          </a:p>
        </p:txBody>
      </p:sp>
      <p:sp>
        <p:nvSpPr>
          <p:cNvPr id="3" name="Content Placeholder 2"/>
          <p:cNvSpPr>
            <a:spLocks noGrp="1"/>
          </p:cNvSpPr>
          <p:nvPr>
            <p:ph idx="1"/>
          </p:nvPr>
        </p:nvSpPr>
        <p:spPr>
          <a:xfrm>
            <a:off x="1104293" y="1965216"/>
            <a:ext cx="8946541" cy="4683784"/>
          </a:xfrm>
        </p:spPr>
        <p:txBody>
          <a:bodyPr>
            <a:noAutofit/>
          </a:bodyPr>
          <a:lstStyle/>
          <a:p>
            <a:pPr lvl="0"/>
            <a:r>
              <a:rPr lang="en-US" sz="1600" dirty="0"/>
              <a:t>It’s important to recognize that there are legitimate uses for prescription pain medication. </a:t>
            </a:r>
            <a:r>
              <a:rPr lang="en-US" sz="1600" b="1" dirty="0"/>
              <a:t>This legislation will not prohibit anyone from receiving the medications that they need. </a:t>
            </a:r>
            <a:endParaRPr lang="en-US" sz="1600" dirty="0"/>
          </a:p>
          <a:p>
            <a:pPr lvl="0"/>
            <a:r>
              <a:rPr lang="en-US" sz="1600" dirty="0"/>
              <a:t>The two bills regarding the prescription drug monitoring program (PDMP) are registry-based. These bills promote good medical practices, doctor-patient transparency, and an open line of communication between prescribers and dispensers (i.e. doctors and pharmacists). </a:t>
            </a:r>
          </a:p>
          <a:p>
            <a:pPr lvl="0"/>
            <a:r>
              <a:rPr lang="en-US" sz="1600" dirty="0"/>
              <a:t>The PDMP already exists; it is not a new system. It’s a tool to improve patient care and safety and to reduce the abuse and diversion of prescription drugs. It contains information submitted to it by pharmacies and practitioners, including physicians, dentists, advance practice nurse prescribers, and others, about monitored prescription drugs dispensed to patients in Wisconsin.</a:t>
            </a:r>
          </a:p>
          <a:p>
            <a:pPr lvl="0"/>
            <a:r>
              <a:rPr lang="en-US" sz="1600" dirty="0"/>
              <a:t>Only about 14% of the 42,778 prescribers licensed in Wisconsin were registered for PDMP access as of July 31, 2015. Ensuring all prescribers use the program will make it easier to spot issues like overprescribing and help to identify patients who “doctor shop</a:t>
            </a:r>
            <a:r>
              <a:rPr lang="en-US" sz="1600" dirty="0" smtClean="0"/>
              <a:t>.”</a:t>
            </a:r>
            <a:endParaRPr lang="en-US" sz="1600" dirty="0"/>
          </a:p>
        </p:txBody>
      </p:sp>
    </p:spTree>
    <p:extLst>
      <p:ext uri="{BB962C8B-B14F-4D97-AF65-F5344CB8AC3E}">
        <p14:creationId xmlns:p14="http://schemas.microsoft.com/office/powerpoint/2010/main" val="1823824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More Info Continued…</a:t>
            </a:r>
            <a:endParaRPr lang="en-US" sz="4800" dirty="0"/>
          </a:p>
        </p:txBody>
      </p:sp>
      <p:sp>
        <p:nvSpPr>
          <p:cNvPr id="3" name="Content Placeholder 2"/>
          <p:cNvSpPr>
            <a:spLocks noGrp="1"/>
          </p:cNvSpPr>
          <p:nvPr>
            <p:ph idx="1"/>
          </p:nvPr>
        </p:nvSpPr>
        <p:spPr>
          <a:xfrm>
            <a:off x="954022" y="1679693"/>
            <a:ext cx="9402957" cy="5178307"/>
          </a:xfrm>
        </p:spPr>
        <p:txBody>
          <a:bodyPr>
            <a:normAutofit/>
          </a:bodyPr>
          <a:lstStyle/>
          <a:p>
            <a:r>
              <a:rPr lang="en-US" sz="1600" dirty="0"/>
              <a:t>The pain management bill and the methadone bill are solely for data collection purposes</a:t>
            </a:r>
            <a:r>
              <a:rPr lang="en-US" sz="1600" dirty="0" smtClean="0"/>
              <a:t>.</a:t>
            </a:r>
          </a:p>
          <a:p>
            <a:pPr lvl="0"/>
            <a:r>
              <a:rPr lang="en-US" sz="1600" dirty="0" smtClean="0"/>
              <a:t>Giving </a:t>
            </a:r>
            <a:r>
              <a:rPr lang="en-US" sz="1600" dirty="0"/>
              <a:t>DHS oversight over pain clinics is a preemptive measure that will stop “pill mills” from popping up in Wisconsin. </a:t>
            </a:r>
          </a:p>
          <a:p>
            <a:pPr lvl="1"/>
            <a:r>
              <a:rPr lang="en-US" sz="1600" dirty="0"/>
              <a:t>Other states like Florida have reported issues of prescribers setting up shop in a hotel room for a limited period of time to write prescriptions for paying “customers.” This doesn’t seem to be a major issue in Wisconsin yet, but this bill will stop the problem before it starts. </a:t>
            </a:r>
          </a:p>
          <a:p>
            <a:pPr lvl="0"/>
            <a:r>
              <a:rPr lang="en-US" sz="1600" dirty="0"/>
              <a:t>DHS’s oversight of pain clinics would not be regulatory. The department would simply gather data and observe pain clinics to ensure best practices remain in place. </a:t>
            </a:r>
          </a:p>
          <a:p>
            <a:pPr lvl="0"/>
            <a:r>
              <a:rPr lang="en-US" sz="1600" dirty="0"/>
              <a:t>The goal of the methadone bill is to collect information on the practices of methadone clinics in Wisconsin. With this data, changes can be made in the future about what can be done to improve the practices at these clinics. </a:t>
            </a:r>
          </a:p>
          <a:p>
            <a:pPr lvl="0"/>
            <a:r>
              <a:rPr lang="en-US" sz="1600" dirty="0"/>
              <a:t>More information needs to be collected to determine whether or not addicts benefit from being on methadone for years and years. </a:t>
            </a:r>
          </a:p>
          <a:p>
            <a:pPr lvl="0"/>
            <a:r>
              <a:rPr lang="en-US" sz="1600" dirty="0"/>
              <a:t>Collecting data will help us to build upon past successes of these programs while allowing health experts the ability to identify ways we can improve drug treatment programs. </a:t>
            </a:r>
          </a:p>
          <a:p>
            <a:endParaRPr lang="en-US" dirty="0"/>
          </a:p>
        </p:txBody>
      </p:sp>
    </p:spTree>
    <p:extLst>
      <p:ext uri="{BB962C8B-B14F-4D97-AF65-F5344CB8AC3E}">
        <p14:creationId xmlns:p14="http://schemas.microsoft.com/office/powerpoint/2010/main" val="4233398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19" y="602008"/>
            <a:ext cx="9404723" cy="1400530"/>
          </a:xfrm>
        </p:spPr>
        <p:txBody>
          <a:bodyPr/>
          <a:lstStyle/>
          <a:p>
            <a:r>
              <a:rPr lang="en-US" sz="4800" dirty="0" smtClean="0"/>
              <a:t>Dose of Reality</a:t>
            </a:r>
            <a:endParaRPr lang="en-US" sz="4800" dirty="0"/>
          </a:p>
        </p:txBody>
      </p:sp>
      <p:sp>
        <p:nvSpPr>
          <p:cNvPr id="4" name="Content Placeholder 3"/>
          <p:cNvSpPr>
            <a:spLocks noGrp="1"/>
          </p:cNvSpPr>
          <p:nvPr>
            <p:ph sz="half" idx="2"/>
          </p:nvPr>
        </p:nvSpPr>
        <p:spPr>
          <a:xfrm>
            <a:off x="926031" y="1853248"/>
            <a:ext cx="5521422" cy="4790148"/>
          </a:xfrm>
        </p:spPr>
        <p:txBody>
          <a:bodyPr>
            <a:normAutofit/>
          </a:bodyPr>
          <a:lstStyle/>
          <a:p>
            <a:r>
              <a:rPr lang="en-US" sz="2200" dirty="0" smtClean="0"/>
              <a:t>The Wisconsin Department of Justice (DOJ) recently kicked off a new campaign called “Dose of Reality” aimed at curtailing prescription drug abuse and addiction.</a:t>
            </a:r>
          </a:p>
          <a:p>
            <a:r>
              <a:rPr lang="en-US" sz="2200" dirty="0" smtClean="0"/>
              <a:t>This campaign is a statewide effort that offers information, resources, and program materials for those who are interested. </a:t>
            </a:r>
          </a:p>
          <a:p>
            <a:r>
              <a:rPr lang="en-US" sz="2200" dirty="0" smtClean="0"/>
              <a:t>For more information of the campaign, visit </a:t>
            </a:r>
            <a:r>
              <a:rPr lang="en-US" sz="2200" dirty="0" smtClean="0">
                <a:hlinkClick r:id="rId2"/>
              </a:rPr>
              <a:t>www.DoseofRealityWI.gov</a:t>
            </a:r>
            <a:r>
              <a:rPr lang="en-US" sz="2200" dirty="0" smtClean="0"/>
              <a:t>. </a:t>
            </a:r>
            <a:endParaRPr lang="en-US" sz="2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925" y="2211354"/>
            <a:ext cx="3738930" cy="42512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110" y="70368"/>
            <a:ext cx="4129732" cy="1782880"/>
          </a:xfrm>
          <a:prstGeom prst="rect">
            <a:avLst/>
          </a:prstGeom>
        </p:spPr>
      </p:pic>
    </p:spTree>
    <p:extLst>
      <p:ext uri="{BB962C8B-B14F-4D97-AF65-F5344CB8AC3E}">
        <p14:creationId xmlns:p14="http://schemas.microsoft.com/office/powerpoint/2010/main" val="1810708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Get Involved</a:t>
            </a:r>
            <a:endParaRPr lang="en-US" sz="4800" dirty="0"/>
          </a:p>
        </p:txBody>
      </p:sp>
      <p:sp>
        <p:nvSpPr>
          <p:cNvPr id="3" name="Content Placeholder 2"/>
          <p:cNvSpPr>
            <a:spLocks noGrp="1"/>
          </p:cNvSpPr>
          <p:nvPr>
            <p:ph idx="1"/>
          </p:nvPr>
        </p:nvSpPr>
        <p:spPr>
          <a:xfrm>
            <a:off x="1345908" y="1604865"/>
            <a:ext cx="8946541" cy="4699517"/>
          </a:xfrm>
        </p:spPr>
        <p:txBody>
          <a:bodyPr>
            <a:normAutofit lnSpcReduction="10000"/>
          </a:bodyPr>
          <a:lstStyle/>
          <a:p>
            <a:r>
              <a:rPr lang="en-US" dirty="0" smtClean="0"/>
              <a:t>There are many things you can do to get involved and help fight Wisconsin’s heroin and opiate epidemic. </a:t>
            </a:r>
          </a:p>
          <a:p>
            <a:pPr marL="457200" indent="-457200">
              <a:buFont typeface="+mj-lt"/>
              <a:buAutoNum type="arabicPeriod"/>
            </a:pPr>
            <a:r>
              <a:rPr lang="en-US" dirty="0" smtClean="0"/>
              <a:t>The DOJ facilitates statewide drug take back days sporadically throughout the year. If you have unused or unwanted prescriptions in your medicine cabinet, you can turn them in for safe disposal on drug take back days. More information on dates and locations can be found on DOJ’s Dose of Reality website: </a:t>
            </a:r>
            <a:r>
              <a:rPr lang="en-US" dirty="0" smtClean="0">
                <a:hlinkClick r:id="rId2"/>
              </a:rPr>
              <a:t>www.DoseofRealityWI.gov</a:t>
            </a:r>
            <a:r>
              <a:rPr lang="en-US" dirty="0" smtClean="0"/>
              <a:t>.</a:t>
            </a:r>
          </a:p>
          <a:p>
            <a:pPr marL="457200" indent="-457200">
              <a:buFont typeface="+mj-lt"/>
              <a:buAutoNum type="arabicPeriod"/>
            </a:pPr>
            <a:r>
              <a:rPr lang="en-US" dirty="0" smtClean="0"/>
              <a:t>Keep an open line of communication between you and your prescribers. It’s important to stay informed of the risks associated with prescription pain medications. </a:t>
            </a:r>
          </a:p>
          <a:p>
            <a:pPr marL="457200" indent="-457200">
              <a:buFont typeface="+mj-lt"/>
              <a:buAutoNum type="arabicPeriod"/>
            </a:pPr>
            <a:r>
              <a:rPr lang="en-US" dirty="0" smtClean="0"/>
              <a:t>Many times, over the counter medications will suffice to treat pain after a minor surgery or injury. If you don’t feel as though you need a prescription pain medication to manage your pain, tell your prescriber. </a:t>
            </a:r>
            <a:endParaRPr lang="en-US" dirty="0"/>
          </a:p>
        </p:txBody>
      </p:sp>
    </p:spTree>
    <p:extLst>
      <p:ext uri="{BB962C8B-B14F-4D97-AF65-F5344CB8AC3E}">
        <p14:creationId xmlns:p14="http://schemas.microsoft.com/office/powerpoint/2010/main" val="1894170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718"/>
            <a:ext cx="10889022" cy="1400530"/>
          </a:xfrm>
        </p:spPr>
        <p:txBody>
          <a:bodyPr/>
          <a:lstStyle/>
          <a:p>
            <a:r>
              <a:rPr lang="en-US" sz="4800" dirty="0" smtClean="0"/>
              <a:t>The Growing Epidemic in Wisconsin</a:t>
            </a:r>
            <a:endParaRPr lang="en-US" sz="4800" dirty="0"/>
          </a:p>
        </p:txBody>
      </p:sp>
      <p:sp>
        <p:nvSpPr>
          <p:cNvPr id="3" name="Content Placeholder 2"/>
          <p:cNvSpPr>
            <a:spLocks noGrp="1"/>
          </p:cNvSpPr>
          <p:nvPr>
            <p:ph idx="1"/>
          </p:nvPr>
        </p:nvSpPr>
        <p:spPr>
          <a:xfrm>
            <a:off x="1084651" y="1726346"/>
            <a:ext cx="8946541" cy="4515833"/>
          </a:xfrm>
        </p:spPr>
        <p:txBody>
          <a:bodyPr>
            <a:normAutofit/>
          </a:bodyPr>
          <a:lstStyle/>
          <a:p>
            <a:r>
              <a:rPr lang="en-US" sz="2400" dirty="0"/>
              <a:t>Heroin </a:t>
            </a:r>
            <a:r>
              <a:rPr lang="en-US" sz="2400" dirty="0" smtClean="0"/>
              <a:t>and opiate cases have been spiking </a:t>
            </a:r>
            <a:r>
              <a:rPr lang="en-US" sz="2400" dirty="0"/>
              <a:t>in </a:t>
            </a:r>
            <a:r>
              <a:rPr lang="en-US" sz="2400" dirty="0" smtClean="0"/>
              <a:t>the last </a:t>
            </a:r>
            <a:r>
              <a:rPr lang="en-US" sz="2400" dirty="0"/>
              <a:t>few years in Wisconsin</a:t>
            </a:r>
            <a:r>
              <a:rPr lang="en-US" sz="2400" dirty="0" smtClean="0"/>
              <a:t>. It is now considered an epidemic.</a:t>
            </a:r>
            <a:endParaRPr lang="en-US" sz="2400" dirty="0"/>
          </a:p>
          <a:p>
            <a:r>
              <a:rPr lang="en-US" sz="2400" dirty="0" smtClean="0"/>
              <a:t>This epidemic affects big </a:t>
            </a:r>
            <a:r>
              <a:rPr lang="en-US" sz="2400" dirty="0"/>
              <a:t>cities </a:t>
            </a:r>
            <a:r>
              <a:rPr lang="en-US" sz="2400" dirty="0" smtClean="0"/>
              <a:t>as well as smaller communities. </a:t>
            </a:r>
          </a:p>
          <a:p>
            <a:r>
              <a:rPr lang="en-US" sz="2400" dirty="0"/>
              <a:t>R</a:t>
            </a:r>
            <a:r>
              <a:rPr lang="en-US" sz="2400" dirty="0" smtClean="0"/>
              <a:t>ural areas are also at risk. These areas are less equipped to handle this problem than larger cities like Milwaukee and Madison.</a:t>
            </a:r>
            <a:endParaRPr lang="en-US" sz="2400" dirty="0"/>
          </a:p>
          <a:p>
            <a:r>
              <a:rPr lang="en-US" sz="2400" dirty="0" smtClean="0"/>
              <a:t>The heroin and opiate epidemic has </a:t>
            </a:r>
            <a:r>
              <a:rPr lang="en-US" sz="2400" dirty="0"/>
              <a:t>become a problem that has increased crime </a:t>
            </a:r>
            <a:r>
              <a:rPr lang="en-US" sz="2400" dirty="0" smtClean="0"/>
              <a:t>statewide and </a:t>
            </a:r>
            <a:r>
              <a:rPr lang="en-US" sz="2400" dirty="0"/>
              <a:t>shocked entire communities</a:t>
            </a:r>
            <a:r>
              <a:rPr lang="en-US" sz="2400" dirty="0" smtClean="0"/>
              <a:t>.</a:t>
            </a:r>
          </a:p>
        </p:txBody>
      </p:sp>
    </p:spTree>
    <p:extLst>
      <p:ext uri="{BB962C8B-B14F-4D97-AF65-F5344CB8AC3E}">
        <p14:creationId xmlns:p14="http://schemas.microsoft.com/office/powerpoint/2010/main" val="1687343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Statistics</a:t>
            </a:r>
            <a:endParaRPr lang="en-US" sz="4800" dirty="0"/>
          </a:p>
        </p:txBody>
      </p:sp>
      <p:sp>
        <p:nvSpPr>
          <p:cNvPr id="3" name="Content Placeholder 2"/>
          <p:cNvSpPr>
            <a:spLocks noGrp="1"/>
          </p:cNvSpPr>
          <p:nvPr>
            <p:ph idx="1"/>
          </p:nvPr>
        </p:nvSpPr>
        <p:spPr>
          <a:xfrm>
            <a:off x="1103312" y="1315616"/>
            <a:ext cx="8946541" cy="4932783"/>
          </a:xfrm>
        </p:spPr>
        <p:txBody>
          <a:bodyPr>
            <a:normAutofit/>
          </a:bodyPr>
          <a:lstStyle/>
          <a:p>
            <a:r>
              <a:rPr lang="en-US" dirty="0" smtClean="0"/>
              <a:t>A </a:t>
            </a:r>
            <a:r>
              <a:rPr lang="en-US" dirty="0"/>
              <a:t>precursor to Heroin is prescription drug abuse. Heroin use in on the rise in Wisconsin; with that increased use </a:t>
            </a:r>
            <a:r>
              <a:rPr lang="en-US" dirty="0" smtClean="0"/>
              <a:t>comes an </a:t>
            </a:r>
            <a:r>
              <a:rPr lang="en-US" dirty="0"/>
              <a:t>increased number of heroin overdoses</a:t>
            </a:r>
            <a:r>
              <a:rPr lang="en-US" dirty="0" smtClean="0"/>
              <a:t>.</a:t>
            </a:r>
          </a:p>
          <a:p>
            <a:r>
              <a:rPr lang="en-US" dirty="0" smtClean="0"/>
              <a:t>Drug </a:t>
            </a:r>
            <a:r>
              <a:rPr lang="en-US" dirty="0"/>
              <a:t>overdoses have doubled since 2004 and surpassed motor vehicle traffic deaths in 2008. </a:t>
            </a:r>
            <a:endParaRPr lang="en-US" dirty="0" smtClean="0"/>
          </a:p>
          <a:p>
            <a:r>
              <a:rPr lang="en-US" dirty="0" smtClean="0"/>
              <a:t>More </a:t>
            </a:r>
            <a:r>
              <a:rPr lang="en-US" dirty="0"/>
              <a:t>Wisconsin residents died in 2013 from drug poisoning than from suicide, breast cancer, colon cancer, </a:t>
            </a:r>
            <a:r>
              <a:rPr lang="en-US" dirty="0" smtClean="0"/>
              <a:t>firearms, influenza, </a:t>
            </a:r>
            <a:r>
              <a:rPr lang="en-US" dirty="0"/>
              <a:t>or HIV. </a:t>
            </a:r>
            <a:endParaRPr lang="en-US" dirty="0" smtClean="0"/>
          </a:p>
          <a:p>
            <a:r>
              <a:rPr lang="en-US" dirty="0"/>
              <a:t>The State Crime Lab has seen a steady increase in opioid cases in the past decade, rising from 170 in 2004 to 640 in 2013, according to the </a:t>
            </a:r>
            <a:r>
              <a:rPr lang="en-US" dirty="0" smtClean="0"/>
              <a:t>WI Department </a:t>
            </a:r>
            <a:r>
              <a:rPr lang="en-US" dirty="0"/>
              <a:t>of Justice. </a:t>
            </a:r>
            <a:endParaRPr lang="en-US" dirty="0" smtClean="0"/>
          </a:p>
          <a:p>
            <a:r>
              <a:rPr lang="en-US" dirty="0"/>
              <a:t>Nationwide, 28 percent of police agencies reported controlled prescription drugs as the greatest drug threat last year, compared to less than 10 percent in 2009, according to </a:t>
            </a:r>
            <a:r>
              <a:rPr lang="en-US" dirty="0" smtClean="0"/>
              <a:t>the 2013 National Drug Threat Survey.</a:t>
            </a:r>
            <a:endParaRPr lang="en-US" dirty="0"/>
          </a:p>
        </p:txBody>
      </p:sp>
    </p:spTree>
    <p:extLst>
      <p:ext uri="{BB962C8B-B14F-4D97-AF65-F5344CB8AC3E}">
        <p14:creationId xmlns:p14="http://schemas.microsoft.com/office/powerpoint/2010/main" val="100101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Rep. </a:t>
            </a:r>
            <a:r>
              <a:rPr lang="en-US" sz="4800" dirty="0" err="1" smtClean="0"/>
              <a:t>Nygren’s</a:t>
            </a:r>
            <a:r>
              <a:rPr lang="en-US" sz="4800" dirty="0" smtClean="0"/>
              <a:t> Story</a:t>
            </a:r>
            <a:endParaRPr lang="en-US" sz="4800" dirty="0"/>
          </a:p>
        </p:txBody>
      </p:sp>
      <p:pic>
        <p:nvPicPr>
          <p:cNvPr id="4" name="JNsStor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1903" y="1343608"/>
            <a:ext cx="8779134" cy="4937912"/>
          </a:xfrm>
        </p:spPr>
      </p:pic>
    </p:spTree>
    <p:extLst>
      <p:ext uri="{BB962C8B-B14F-4D97-AF65-F5344CB8AC3E}">
        <p14:creationId xmlns:p14="http://schemas.microsoft.com/office/powerpoint/2010/main" val="772527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52718"/>
            <a:ext cx="9593634" cy="1400530"/>
          </a:xfrm>
        </p:spPr>
        <p:txBody>
          <a:bodyPr/>
          <a:lstStyle/>
          <a:p>
            <a:r>
              <a:rPr lang="en-US" sz="4800" dirty="0" smtClean="0"/>
              <a:t>HOPE Agenda: The Introduction</a:t>
            </a:r>
            <a:endParaRPr lang="en-US" sz="4800" dirty="0"/>
          </a:p>
        </p:txBody>
      </p:sp>
      <p:sp>
        <p:nvSpPr>
          <p:cNvPr id="3" name="Content Placeholder 2"/>
          <p:cNvSpPr>
            <a:spLocks noGrp="1"/>
          </p:cNvSpPr>
          <p:nvPr>
            <p:ph idx="1"/>
          </p:nvPr>
        </p:nvSpPr>
        <p:spPr>
          <a:xfrm>
            <a:off x="133910" y="1853248"/>
            <a:ext cx="8946541" cy="4195481"/>
          </a:xfrm>
        </p:spPr>
        <p:txBody>
          <a:bodyPr>
            <a:normAutofit fontScale="85000" lnSpcReduction="20000"/>
          </a:bodyPr>
          <a:lstStyle/>
          <a:p>
            <a:r>
              <a:rPr lang="en-US" sz="2800" dirty="0"/>
              <a:t>Last year, Rep. Nygren offered a package of seven bills that created the foundation for the HOPE Agenda. </a:t>
            </a:r>
            <a:endParaRPr lang="en-US" sz="2800" dirty="0" smtClean="0"/>
          </a:p>
          <a:p>
            <a:pPr lvl="0"/>
            <a:r>
              <a:rPr lang="en-US" sz="2800" dirty="0" smtClean="0"/>
              <a:t>Nygren worked </a:t>
            </a:r>
            <a:r>
              <a:rPr lang="en-US" sz="2800" dirty="0"/>
              <a:t>with law enforcement, addiction rehabilitation groups, pharmacists, the legal community, and all levels of state and county government to formulate this comprehensive package.  </a:t>
            </a:r>
          </a:p>
          <a:p>
            <a:r>
              <a:rPr lang="en-US" sz="2800" dirty="0"/>
              <a:t>These seven bills were all passed unanimously by both houses of the legislature and signed into law by Governor </a:t>
            </a:r>
            <a:r>
              <a:rPr lang="en-US" sz="2800" dirty="0" smtClean="0"/>
              <a:t>Walker in April, 2014.</a:t>
            </a:r>
          </a:p>
          <a:p>
            <a:r>
              <a:rPr lang="en-US" sz="2800" dirty="0" smtClean="0"/>
              <a:t>The seven HOPE Agenda bills were not the silver bullet in solving this epidemic, but they are a solid starting point to build upon for future legislation.</a:t>
            </a:r>
            <a:endParaRPr lang="en-US" sz="28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0451" y="1432902"/>
            <a:ext cx="2964286" cy="22232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451" y="4081616"/>
            <a:ext cx="2964286" cy="1970787"/>
          </a:xfrm>
          <a:prstGeom prst="rect">
            <a:avLst/>
          </a:prstGeom>
        </p:spPr>
      </p:pic>
    </p:spTree>
    <p:extLst>
      <p:ext uri="{BB962C8B-B14F-4D97-AF65-F5344CB8AC3E}">
        <p14:creationId xmlns:p14="http://schemas.microsoft.com/office/powerpoint/2010/main" val="200278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HOPE Agenda: The Foundation</a:t>
            </a:r>
            <a:endParaRPr lang="en-US" sz="4800" dirty="0"/>
          </a:p>
        </p:txBody>
      </p:sp>
      <p:sp>
        <p:nvSpPr>
          <p:cNvPr id="5" name="Content Placeholder 4"/>
          <p:cNvSpPr>
            <a:spLocks noGrp="1"/>
          </p:cNvSpPr>
          <p:nvPr>
            <p:ph idx="1"/>
          </p:nvPr>
        </p:nvSpPr>
        <p:spPr>
          <a:xfrm>
            <a:off x="3380962" y="1259632"/>
            <a:ext cx="8946541" cy="5206481"/>
          </a:xfrm>
        </p:spPr>
        <p:txBody>
          <a:bodyPr>
            <a:normAutofit fontScale="92500" lnSpcReduction="10000"/>
          </a:bodyPr>
          <a:lstStyle/>
          <a:p>
            <a:endParaRPr lang="en-US" dirty="0"/>
          </a:p>
          <a:p>
            <a:r>
              <a:rPr lang="en-US" dirty="0"/>
              <a:t> </a:t>
            </a:r>
            <a:r>
              <a:rPr lang="en-US" b="1" dirty="0"/>
              <a:t>Assembly Bill 445</a:t>
            </a:r>
            <a:r>
              <a:rPr lang="en-US" dirty="0"/>
              <a:t>: Requires individuals to show proper identification when picking up schedule II or III narcotic/opiate prescription medication in order to address prescription fraud and diversion. </a:t>
            </a:r>
          </a:p>
          <a:p>
            <a:r>
              <a:rPr lang="en-US" b="1" dirty="0"/>
              <a:t>Assembly Bill 446: </a:t>
            </a:r>
            <a:r>
              <a:rPr lang="en-US" dirty="0"/>
              <a:t>Provides all levels of EMTs, first responders, police and fire the ability to be trained to administer Naloxone </a:t>
            </a:r>
            <a:r>
              <a:rPr lang="en-US" dirty="0" err="1"/>
              <a:t>Narcan</a:t>
            </a:r>
            <a:r>
              <a:rPr lang="en-US" dirty="0"/>
              <a:t>, a drug used to counter the effects of opiate overdose, such as a heroin overdose. Any person who administers the drug is immune from civil or criminal liability provided their actions are consistent with Wisconsin’s Good Samaritan law. </a:t>
            </a:r>
          </a:p>
          <a:p>
            <a:r>
              <a:rPr lang="en-US" b="1" dirty="0"/>
              <a:t>Assembly Bill 447: </a:t>
            </a:r>
            <a:r>
              <a:rPr lang="en-US" dirty="0"/>
              <a:t>Provides limited immunity from certain criminal prosecutions for a person who seeks assistance from the police or medical professionals for another individual who has overdosed on controlled substances. </a:t>
            </a:r>
          </a:p>
          <a:p>
            <a:r>
              <a:rPr lang="en-US" b="1" dirty="0"/>
              <a:t>Assembly Bill 448: </a:t>
            </a:r>
            <a:r>
              <a:rPr lang="en-US" dirty="0"/>
              <a:t>Encourages communities to set up drug disposal programs and regulates these programs so unwanted prescription drugs do not fall into the wrong hands.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70" y="1853248"/>
            <a:ext cx="3191071" cy="3918858"/>
          </a:xfrm>
          <a:prstGeom prst="rect">
            <a:avLst/>
          </a:prstGeom>
        </p:spPr>
      </p:pic>
    </p:spTree>
    <p:extLst>
      <p:ext uri="{BB962C8B-B14F-4D97-AF65-F5344CB8AC3E}">
        <p14:creationId xmlns:p14="http://schemas.microsoft.com/office/powerpoint/2010/main" val="498472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473" y="480709"/>
            <a:ext cx="9601201" cy="1400530"/>
          </a:xfrm>
        </p:spPr>
        <p:txBody>
          <a:bodyPr/>
          <a:lstStyle/>
          <a:p>
            <a:r>
              <a:rPr lang="en-US" sz="4800" dirty="0"/>
              <a:t>HOPE Agenda: The </a:t>
            </a:r>
            <a:r>
              <a:rPr lang="en-US" sz="4800" dirty="0" smtClean="0"/>
              <a:t>Foundation</a:t>
            </a:r>
            <a:endParaRPr lang="en-US" sz="4800" dirty="0"/>
          </a:p>
        </p:txBody>
      </p:sp>
      <p:sp>
        <p:nvSpPr>
          <p:cNvPr id="3" name="Content Placeholder 2"/>
          <p:cNvSpPr>
            <a:spLocks noGrp="1"/>
          </p:cNvSpPr>
          <p:nvPr>
            <p:ph idx="1"/>
          </p:nvPr>
        </p:nvSpPr>
        <p:spPr>
          <a:xfrm>
            <a:off x="2976465" y="1376917"/>
            <a:ext cx="9281659" cy="5271797"/>
          </a:xfrm>
        </p:spPr>
        <p:txBody>
          <a:bodyPr>
            <a:normAutofit fontScale="92500" lnSpcReduction="10000"/>
          </a:bodyPr>
          <a:lstStyle/>
          <a:p>
            <a:endParaRPr lang="en-US" dirty="0"/>
          </a:p>
          <a:p>
            <a:r>
              <a:rPr lang="en-US" dirty="0"/>
              <a:t> </a:t>
            </a:r>
            <a:r>
              <a:rPr lang="en-US" b="1" dirty="0"/>
              <a:t>Assembly Bill 668: </a:t>
            </a:r>
            <a:r>
              <a:rPr lang="en-US" dirty="0"/>
              <a:t>Expands Treatment Alternatives and Diversion (TAD) programs by increasing funding by $1.5 million annually. Administered by the county, TAD has proven to be an effective and efficient means of combatting drug and alcohol abuse in our state. </a:t>
            </a:r>
          </a:p>
          <a:p>
            <a:r>
              <a:rPr lang="en-US" b="1" dirty="0"/>
              <a:t>Assembly Bill 701: </a:t>
            </a:r>
            <a:r>
              <a:rPr lang="en-US" dirty="0"/>
              <a:t>Creates regional pilot programs to address opiate addiction in underserved areas. The treatment programs will assess individuals to determine treatment needs, provide counseling, and medical or abstinence-based treatment. After individuals successfully complete the program, they will be transitioned into county-based or private post-treatment care. </a:t>
            </a:r>
            <a:endParaRPr lang="en-US" dirty="0" smtClean="0"/>
          </a:p>
          <a:p>
            <a:r>
              <a:rPr lang="en-US" b="1" dirty="0"/>
              <a:t>Assembly Bill 702: </a:t>
            </a:r>
            <a:r>
              <a:rPr lang="en-US" dirty="0"/>
              <a:t>Creates a system of immediate punishments for individuals who violate their parole or probation parolees based on so-called “swift and certain” laws in other states. The model is based on research that shows that it’s the swiftness and the certainty of the sanction, not the length of the confinement, which has the greatest impact on influencing an offender’s behavior.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97" y="2160689"/>
            <a:ext cx="2784067" cy="2784067"/>
          </a:xfrm>
          <a:prstGeom prst="rect">
            <a:avLst/>
          </a:prstGeom>
        </p:spPr>
      </p:pic>
    </p:spTree>
    <p:extLst>
      <p:ext uri="{BB962C8B-B14F-4D97-AF65-F5344CB8AC3E}">
        <p14:creationId xmlns:p14="http://schemas.microsoft.com/office/powerpoint/2010/main" val="1809902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058" y="480709"/>
            <a:ext cx="9404723" cy="1400530"/>
          </a:xfrm>
        </p:spPr>
        <p:txBody>
          <a:bodyPr/>
          <a:lstStyle/>
          <a:p>
            <a:r>
              <a:rPr lang="en-US" sz="4800" dirty="0" smtClean="0"/>
              <a:t>HOPE Agenda: Fall 2015</a:t>
            </a:r>
            <a:endParaRPr lang="en-US" sz="4800" dirty="0"/>
          </a:p>
        </p:txBody>
      </p:sp>
      <p:sp>
        <p:nvSpPr>
          <p:cNvPr id="3" name="Content Placeholder 2"/>
          <p:cNvSpPr>
            <a:spLocks noGrp="1"/>
          </p:cNvSpPr>
          <p:nvPr>
            <p:ph idx="1"/>
          </p:nvPr>
        </p:nvSpPr>
        <p:spPr>
          <a:xfrm>
            <a:off x="972683" y="1707686"/>
            <a:ext cx="5260165" cy="4195481"/>
          </a:xfrm>
        </p:spPr>
        <p:txBody>
          <a:bodyPr>
            <a:normAutofit lnSpcReduction="10000"/>
          </a:bodyPr>
          <a:lstStyle/>
          <a:p>
            <a:r>
              <a:rPr lang="en-US" dirty="0" smtClean="0"/>
              <a:t>This session, Rep. Nygren will continue to build upon his HOPE Agenda with four additional bills. </a:t>
            </a:r>
          </a:p>
          <a:p>
            <a:r>
              <a:rPr lang="en-US" dirty="0" smtClean="0"/>
              <a:t>These four bills focus on combating the root of Wisconsin’s heroin epidemic – prescription opiate abuse and addiction.</a:t>
            </a:r>
          </a:p>
          <a:p>
            <a:r>
              <a:rPr lang="en-US" dirty="0"/>
              <a:t>Many people aren’t aware that, in many cases, heroin addiction begins with addiction to prescription medications. Whether these medications are obtained legally or not, </a:t>
            </a:r>
            <a:r>
              <a:rPr lang="en-US" dirty="0" smtClean="0"/>
              <a:t>it’s important to </a:t>
            </a:r>
            <a:r>
              <a:rPr lang="en-US" dirty="0"/>
              <a:t>curtail the illegal use of these dangerous substances</a:t>
            </a:r>
            <a:r>
              <a:rPr lang="en-US"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487" y="1707686"/>
            <a:ext cx="5436391" cy="4077294"/>
          </a:xfrm>
          <a:prstGeom prst="rect">
            <a:avLst/>
          </a:prstGeom>
        </p:spPr>
      </p:pic>
    </p:spTree>
    <p:extLst>
      <p:ext uri="{BB962C8B-B14F-4D97-AF65-F5344CB8AC3E}">
        <p14:creationId xmlns:p14="http://schemas.microsoft.com/office/powerpoint/2010/main" val="4272505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Prescription Drug Monitoring Program (PDMP)Legislation</a:t>
            </a:r>
            <a:endParaRPr lang="en-US" sz="4800" dirty="0"/>
          </a:p>
        </p:txBody>
      </p:sp>
      <p:sp>
        <p:nvSpPr>
          <p:cNvPr id="3" name="Content Placeholder 2"/>
          <p:cNvSpPr>
            <a:spLocks noGrp="1"/>
          </p:cNvSpPr>
          <p:nvPr>
            <p:ph idx="1"/>
          </p:nvPr>
        </p:nvSpPr>
        <p:spPr>
          <a:xfrm>
            <a:off x="1104293" y="2295514"/>
            <a:ext cx="8946541" cy="4195481"/>
          </a:xfrm>
        </p:spPr>
        <p:txBody>
          <a:bodyPr/>
          <a:lstStyle/>
          <a:p>
            <a:pPr lvl="0"/>
            <a:r>
              <a:rPr lang="en-US" b="1" dirty="0" smtClean="0"/>
              <a:t>Proposal 1:</a:t>
            </a:r>
            <a:r>
              <a:rPr lang="en-US" dirty="0" smtClean="0"/>
              <a:t> Change </a:t>
            </a:r>
            <a:r>
              <a:rPr lang="en-US" dirty="0"/>
              <a:t>the requirement for those who dispense certain prescription drugs to submit information to the prescription drug monitoring program (PDMP) from 7 days to 24 hours. It will also require a practitioner to review a patient’s record when initially prescribing a monitored prescription drug (for example, a Schedule II drug). </a:t>
            </a:r>
          </a:p>
          <a:p>
            <a:pPr marL="0" indent="0">
              <a:buNone/>
            </a:pPr>
            <a:endParaRPr lang="en-US" dirty="0"/>
          </a:p>
          <a:p>
            <a:pPr lvl="0"/>
            <a:r>
              <a:rPr lang="en-US" b="1" dirty="0" smtClean="0"/>
              <a:t>Proposal 2:</a:t>
            </a:r>
            <a:r>
              <a:rPr lang="en-US" dirty="0" smtClean="0"/>
              <a:t> When </a:t>
            </a:r>
            <a:r>
              <a:rPr lang="en-US" dirty="0"/>
              <a:t>law enforcement encounters an inappropriate use or an infraction of the law concerning scheduled drugs, they upload that information into the Prescription Drug Monitoring Program (PDMP) and have the PDMP notify the physician. There are exceptions for on-going investigations. </a:t>
            </a:r>
          </a:p>
          <a:p>
            <a:endParaRPr lang="en-US" dirty="0"/>
          </a:p>
        </p:txBody>
      </p:sp>
    </p:spTree>
    <p:extLst>
      <p:ext uri="{BB962C8B-B14F-4D97-AF65-F5344CB8AC3E}">
        <p14:creationId xmlns:p14="http://schemas.microsoft.com/office/powerpoint/2010/main" val="23012870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1199</TotalTime>
  <Words>1667</Words>
  <Application>Microsoft Office PowerPoint</Application>
  <PresentationFormat>Widescreen</PresentationFormat>
  <Paragraphs>65</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Ion</vt:lpstr>
      <vt:lpstr>HOPE Agenda Heroin, Opiate Prevention &amp; Education</vt:lpstr>
      <vt:lpstr>The Growing Epidemic in Wisconsin</vt:lpstr>
      <vt:lpstr>Statistics</vt:lpstr>
      <vt:lpstr>Rep. Nygren’s Story</vt:lpstr>
      <vt:lpstr>HOPE Agenda: The Introduction</vt:lpstr>
      <vt:lpstr>HOPE Agenda: The Foundation</vt:lpstr>
      <vt:lpstr>HOPE Agenda: The Foundation</vt:lpstr>
      <vt:lpstr>HOPE Agenda: Fall 2015</vt:lpstr>
      <vt:lpstr>Prescription Drug Monitoring Program (PDMP)Legislation</vt:lpstr>
      <vt:lpstr>Pain Clinic Legislation</vt:lpstr>
      <vt:lpstr>More Info: Continuing HOPE Agenda Legislation </vt:lpstr>
      <vt:lpstr>More Info Continued…</vt:lpstr>
      <vt:lpstr>Dose of Reality</vt:lpstr>
      <vt:lpstr>Get Involved</vt:lpstr>
    </vt:vector>
  </TitlesOfParts>
  <Company>Wisconsin Legislature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Agenda Heroin, Opiate Prevention &amp; Education</dc:title>
  <dc:creator>Krause, Caroline</dc:creator>
  <cp:lastModifiedBy>Krause, Caroline</cp:lastModifiedBy>
  <cp:revision>21</cp:revision>
  <dcterms:created xsi:type="dcterms:W3CDTF">2015-09-28T22:05:05Z</dcterms:created>
  <dcterms:modified xsi:type="dcterms:W3CDTF">2015-09-29T18:19:41Z</dcterms:modified>
</cp:coreProperties>
</file>