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2" r:id="rId2"/>
    <p:sldId id="257" r:id="rId3"/>
    <p:sldId id="262" r:id="rId4"/>
    <p:sldId id="279" r:id="rId5"/>
    <p:sldId id="265" r:id="rId6"/>
    <p:sldId id="269" r:id="rId7"/>
    <p:sldId id="268" r:id="rId8"/>
    <p:sldId id="270" r:id="rId9"/>
    <p:sldId id="275" r:id="rId10"/>
    <p:sldId id="259" r:id="rId11"/>
    <p:sldId id="258" r:id="rId12"/>
    <p:sldId id="260" r:id="rId13"/>
    <p:sldId id="261" r:id="rId14"/>
    <p:sldId id="267" r:id="rId15"/>
    <p:sldId id="278" r:id="rId16"/>
    <p:sldId id="27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04" autoAdjust="0"/>
    <p:restoredTop sz="94660"/>
  </p:normalViewPr>
  <p:slideViewPr>
    <p:cSldViewPr snapToGrid="0">
      <p:cViewPr varScale="1">
        <p:scale>
          <a:sx n="159" d="100"/>
          <a:sy n="159" d="100"/>
        </p:scale>
        <p:origin x="25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11/11/2018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11/11/2018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11/11/2018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11/11/2018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11/11/2018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11/11/2018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11/11/2018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11/11/2018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11/11/2018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11/11/2018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11/11/2018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11/11/2018</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F1ACE5-74C3-4298-AA7E-2C07448C0AB8}"/>
              </a:ext>
            </a:extLst>
          </p:cNvPr>
          <p:cNvSpPr/>
          <p:nvPr/>
        </p:nvSpPr>
        <p:spPr>
          <a:xfrm>
            <a:off x="1191393" y="1239866"/>
            <a:ext cx="7377513" cy="4680654"/>
          </a:xfrm>
          <a:prstGeom prst="rect">
            <a:avLst/>
          </a:prstGeom>
          <a:solidFill>
            <a:schemeClr val="accent3">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CD7C11-457F-447A-9250-F3079A453EAD}"/>
              </a:ext>
            </a:extLst>
          </p:cNvPr>
          <p:cNvSpPr>
            <a:spLocks noGrp="1"/>
          </p:cNvSpPr>
          <p:nvPr>
            <p:ph type="ctrTitle"/>
          </p:nvPr>
        </p:nvSpPr>
        <p:spPr>
          <a:xfrm>
            <a:off x="1092357" y="197377"/>
            <a:ext cx="10287001" cy="2268559"/>
          </a:xfrm>
        </p:spPr>
        <p:txBody>
          <a:bodyPr>
            <a:noAutofit/>
          </a:bodyPr>
          <a:lstStyle/>
          <a:p>
            <a:pPr algn="l"/>
            <a:r>
              <a:rPr lang="en-US" sz="1800" dirty="0">
                <a:solidFill>
                  <a:schemeClr val="accent1"/>
                </a:solidFill>
              </a:rPr>
              <a:t>                                </a:t>
            </a:r>
            <a:r>
              <a:rPr lang="en-US" sz="2400" b="1" i="1" u="sng" dirty="0">
                <a:solidFill>
                  <a:schemeClr val="accent1"/>
                </a:solidFill>
              </a:rPr>
              <a:t>WISCONSIN CTH  KR</a:t>
            </a:r>
            <a:br>
              <a:rPr lang="en-US" sz="1800" u="sng" dirty="0">
                <a:solidFill>
                  <a:schemeClr val="accent1"/>
                </a:solidFill>
              </a:rPr>
            </a:br>
            <a:br>
              <a:rPr lang="en-US" sz="1800" u="sng" dirty="0">
                <a:solidFill>
                  <a:schemeClr val="accent1"/>
                </a:solidFill>
              </a:rPr>
            </a:br>
            <a:r>
              <a:rPr lang="en-US" sz="1600" i="1" dirty="0">
                <a:solidFill>
                  <a:schemeClr val="accent3">
                    <a:lumMod val="40000"/>
                    <a:lumOff val="60000"/>
                  </a:schemeClr>
                </a:solidFill>
              </a:rPr>
              <a:t>SUGGESTIONS AND IMPROVEMENTS TO CURRENT PROPOSALS OFFERED </a:t>
            </a:r>
          </a:p>
        </p:txBody>
      </p:sp>
      <p:sp>
        <p:nvSpPr>
          <p:cNvPr id="3" name="Subtitle 2">
            <a:extLst>
              <a:ext uri="{FF2B5EF4-FFF2-40B4-BE49-F238E27FC236}">
                <a16:creationId xmlns:a16="http://schemas.microsoft.com/office/drawing/2014/main" id="{7F1C67D9-B9D3-4236-86BA-35052491A2B8}"/>
              </a:ext>
            </a:extLst>
          </p:cNvPr>
          <p:cNvSpPr>
            <a:spLocks noGrp="1"/>
          </p:cNvSpPr>
          <p:nvPr>
            <p:ph type="subTitle" idx="1"/>
          </p:nvPr>
        </p:nvSpPr>
        <p:spPr>
          <a:xfrm>
            <a:off x="1092357" y="5942540"/>
            <a:ext cx="8881775" cy="550951"/>
          </a:xfrm>
        </p:spPr>
        <p:txBody>
          <a:bodyPr>
            <a:noAutofit/>
          </a:bodyPr>
          <a:lstStyle/>
          <a:p>
            <a:pPr algn="l"/>
            <a:r>
              <a:rPr lang="en-US" sz="800" i="1" dirty="0">
                <a:solidFill>
                  <a:schemeClr val="accent1">
                    <a:lumMod val="60000"/>
                    <a:lumOff val="40000"/>
                  </a:schemeClr>
                </a:solidFill>
                <a:latin typeface="Arial" panose="020B0604020202020204" pitchFamily="34" charset="0"/>
                <a:cs typeface="Arial" panose="020B0604020202020204" pitchFamily="34" charset="0"/>
              </a:rPr>
              <a:t>SUBMITTED BY: CONCERNED SOMERS PROPERTY </a:t>
            </a:r>
            <a:r>
              <a:rPr lang="en-US" sz="800" b="1" i="1" dirty="0">
                <a:solidFill>
                  <a:schemeClr val="accent1">
                    <a:lumMod val="60000"/>
                    <a:lumOff val="40000"/>
                  </a:schemeClr>
                </a:solidFill>
                <a:latin typeface="Arial" panose="020B0604020202020204" pitchFamily="34" charset="0"/>
                <a:cs typeface="Arial" panose="020B0604020202020204" pitchFamily="34" charset="0"/>
              </a:rPr>
              <a:t>OWNERS    </a:t>
            </a:r>
            <a:r>
              <a:rPr lang="en-US" sz="800" i="1" dirty="0">
                <a:solidFill>
                  <a:schemeClr val="accent1">
                    <a:lumMod val="60000"/>
                    <a:lumOff val="40000"/>
                  </a:schemeClr>
                </a:solidFill>
                <a:latin typeface="Arial" panose="020B0604020202020204" pitchFamily="34" charset="0"/>
                <a:cs typeface="Arial" panose="020B0604020202020204" pitchFamily="34" charset="0"/>
              </a:rPr>
              <a:t>DETAILS/DRAWINGS: JEANNINE &amp; AL BROKMEIER 5632 1</a:t>
            </a:r>
            <a:r>
              <a:rPr lang="en-US" sz="800" i="1" baseline="30000" dirty="0">
                <a:solidFill>
                  <a:schemeClr val="accent1">
                    <a:lumMod val="60000"/>
                    <a:lumOff val="40000"/>
                  </a:schemeClr>
                </a:solidFill>
                <a:latin typeface="Arial" panose="020B0604020202020204" pitchFamily="34" charset="0"/>
                <a:cs typeface="Arial" panose="020B0604020202020204" pitchFamily="34" charset="0"/>
              </a:rPr>
              <a:t>ST</a:t>
            </a:r>
            <a:r>
              <a:rPr lang="en-US" sz="800" i="1" dirty="0">
                <a:solidFill>
                  <a:schemeClr val="accent1">
                    <a:lumMod val="60000"/>
                    <a:lumOff val="40000"/>
                  </a:schemeClr>
                </a:solidFill>
                <a:latin typeface="Arial" panose="020B0604020202020204" pitchFamily="34" charset="0"/>
                <a:cs typeface="Arial" panose="020B0604020202020204" pitchFamily="34" charset="0"/>
              </a:rPr>
              <a:t>  PLACE KENOSHA WI 53144</a:t>
            </a:r>
          </a:p>
          <a:p>
            <a:pPr algn="l"/>
            <a:r>
              <a:rPr lang="en-US" sz="800" dirty="0">
                <a:solidFill>
                  <a:schemeClr val="accent1">
                    <a:lumMod val="60000"/>
                    <a:lumOff val="40000"/>
                  </a:schemeClr>
                </a:solidFill>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16B8850B-ED39-464D-B3AF-B47EA63F017D}"/>
              </a:ext>
            </a:extLst>
          </p:cNvPr>
          <p:cNvPicPr>
            <a:picLocks noChangeAspect="1"/>
          </p:cNvPicPr>
          <p:nvPr/>
        </p:nvPicPr>
        <p:blipFill>
          <a:blip r:embed="rId2"/>
          <a:stretch>
            <a:fillRect/>
          </a:stretch>
        </p:blipFill>
        <p:spPr>
          <a:xfrm>
            <a:off x="1270303" y="1331656"/>
            <a:ext cx="7219691" cy="4519094"/>
          </a:xfrm>
          <a:prstGeom prst="rect">
            <a:avLst/>
          </a:prstGeom>
        </p:spPr>
      </p:pic>
      <p:pic>
        <p:nvPicPr>
          <p:cNvPr id="4" name="Picture 3">
            <a:extLst>
              <a:ext uri="{FF2B5EF4-FFF2-40B4-BE49-F238E27FC236}">
                <a16:creationId xmlns:a16="http://schemas.microsoft.com/office/drawing/2014/main" id="{F948A2E5-6BC7-4E47-9096-E5DDF028C32E}"/>
              </a:ext>
            </a:extLst>
          </p:cNvPr>
          <p:cNvPicPr>
            <a:picLocks noChangeAspect="1"/>
          </p:cNvPicPr>
          <p:nvPr/>
        </p:nvPicPr>
        <p:blipFill>
          <a:blip r:embed="rId3"/>
          <a:stretch>
            <a:fillRect/>
          </a:stretch>
        </p:blipFill>
        <p:spPr>
          <a:xfrm>
            <a:off x="0" y="8483"/>
            <a:ext cx="12192000" cy="6841033"/>
          </a:xfrm>
          <a:prstGeom prst="rect">
            <a:avLst/>
          </a:prstGeom>
        </p:spPr>
      </p:pic>
    </p:spTree>
    <p:extLst>
      <p:ext uri="{BB962C8B-B14F-4D97-AF65-F5344CB8AC3E}">
        <p14:creationId xmlns:p14="http://schemas.microsoft.com/office/powerpoint/2010/main" val="302875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5BE9-AB48-43CA-93D2-CE65378843A5}"/>
              </a:ext>
            </a:extLst>
          </p:cNvPr>
          <p:cNvSpPr>
            <a:spLocks noGrp="1"/>
          </p:cNvSpPr>
          <p:nvPr>
            <p:ph type="title"/>
          </p:nvPr>
        </p:nvSpPr>
        <p:spPr>
          <a:xfrm>
            <a:off x="2779296" y="1176959"/>
            <a:ext cx="7117074" cy="1077229"/>
          </a:xfrm>
        </p:spPr>
        <p:txBody>
          <a:bodyPr>
            <a:normAutofit/>
          </a:bodyPr>
          <a:lstStyle/>
          <a:p>
            <a:r>
              <a:rPr lang="en-US" sz="2400" u="sng" dirty="0">
                <a:solidFill>
                  <a:schemeClr val="accent1">
                    <a:lumMod val="75000"/>
                  </a:schemeClr>
                </a:solidFill>
              </a:rPr>
              <a:t>SUGGESTIONS TO IMPROVE CURRENT PLAN</a:t>
            </a:r>
          </a:p>
        </p:txBody>
      </p:sp>
      <p:sp>
        <p:nvSpPr>
          <p:cNvPr id="3" name="Content Placeholder 2">
            <a:extLst>
              <a:ext uri="{FF2B5EF4-FFF2-40B4-BE49-F238E27FC236}">
                <a16:creationId xmlns:a16="http://schemas.microsoft.com/office/drawing/2014/main" id="{1A9F8585-C401-44AD-99E5-9CA3531F7CC3}"/>
              </a:ext>
            </a:extLst>
          </p:cNvPr>
          <p:cNvSpPr>
            <a:spLocks noGrp="1"/>
          </p:cNvSpPr>
          <p:nvPr>
            <p:ph idx="1"/>
          </p:nvPr>
        </p:nvSpPr>
        <p:spPr>
          <a:xfrm>
            <a:off x="1209174" y="2052116"/>
            <a:ext cx="9811752" cy="3997828"/>
          </a:xfrm>
        </p:spPr>
        <p:txBody>
          <a:bodyPr/>
          <a:lstStyle/>
          <a:p>
            <a:r>
              <a:rPr lang="en-US" sz="1800" dirty="0">
                <a:solidFill>
                  <a:schemeClr val="accent3">
                    <a:lumMod val="60000"/>
                    <a:lumOff val="40000"/>
                  </a:schemeClr>
                </a:solidFill>
              </a:rPr>
              <a:t>1.    BYPASS LARGE RESIDENTIAL AREAS WITH DRIVEWAY ACCESS ISSUES</a:t>
            </a:r>
          </a:p>
          <a:p>
            <a:r>
              <a:rPr lang="en-US" sz="1800" dirty="0">
                <a:solidFill>
                  <a:schemeClr val="accent3">
                    <a:lumMod val="60000"/>
                    <a:lumOff val="40000"/>
                  </a:schemeClr>
                </a:solidFill>
              </a:rPr>
              <a:t>2.    CREATE NEW ROADWAYS TO OPEN THE AREA NORTH FOR DEVELOPMENT</a:t>
            </a:r>
            <a:r>
              <a:rPr lang="en-US" sz="1600" dirty="0">
                <a:solidFill>
                  <a:schemeClr val="accent3">
                    <a:lumMod val="60000"/>
                    <a:lumOff val="40000"/>
                  </a:schemeClr>
                </a:solidFill>
              </a:rPr>
              <a:t>   </a:t>
            </a:r>
          </a:p>
          <a:p>
            <a:r>
              <a:rPr lang="en-US" sz="1800" dirty="0">
                <a:solidFill>
                  <a:schemeClr val="accent3">
                    <a:lumMod val="60000"/>
                    <a:lumOff val="40000"/>
                  </a:schemeClr>
                </a:solidFill>
              </a:rPr>
              <a:t>3</a:t>
            </a:r>
            <a:r>
              <a:rPr lang="en-US" sz="1600" dirty="0">
                <a:solidFill>
                  <a:schemeClr val="accent3">
                    <a:lumMod val="60000"/>
                    <a:lumOff val="40000"/>
                  </a:schemeClr>
                </a:solidFill>
              </a:rPr>
              <a:t>.     </a:t>
            </a:r>
            <a:r>
              <a:rPr lang="en-US" sz="1800" dirty="0">
                <a:solidFill>
                  <a:schemeClr val="accent3">
                    <a:lumMod val="60000"/>
                    <a:lumOff val="40000"/>
                  </a:schemeClr>
                </a:solidFill>
              </a:rPr>
              <a:t>INVESTIGATE AND CREATE A CORRIDOR TO DOWNTOWN RACINE</a:t>
            </a:r>
          </a:p>
          <a:p>
            <a:r>
              <a:rPr lang="en-US" sz="1800" dirty="0">
                <a:solidFill>
                  <a:schemeClr val="accent3">
                    <a:lumMod val="60000"/>
                    <a:lumOff val="40000"/>
                  </a:schemeClr>
                </a:solidFill>
              </a:rPr>
              <a:t>4.    CREATE A FOXCONN  RECREATIONAL/COMMUNITY CENTER ON THE VACANT CASE PLANT  LOCATED  AT THE LAKEFRONT.   THE CORNERSTONE FOR THE REVITALIZATION OF RACINE,  THIS WOULD BE THE ULTIMATE DEMONSTRATION OF FOXCONN’S COMMITMENT TO THE COMMUNITY.</a:t>
            </a:r>
          </a:p>
        </p:txBody>
      </p:sp>
      <p:sp>
        <p:nvSpPr>
          <p:cNvPr id="4" name="Rectangle 3">
            <a:extLst>
              <a:ext uri="{FF2B5EF4-FFF2-40B4-BE49-F238E27FC236}">
                <a16:creationId xmlns:a16="http://schemas.microsoft.com/office/drawing/2014/main" id="{9E031F9D-F662-4512-8928-244D7E6A072C}"/>
              </a:ext>
            </a:extLst>
          </p:cNvPr>
          <p:cNvSpPr/>
          <p:nvPr/>
        </p:nvSpPr>
        <p:spPr>
          <a:xfrm>
            <a:off x="3048000" y="645041"/>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pic>
        <p:nvPicPr>
          <p:cNvPr id="5" name="Picture 4">
            <a:extLst>
              <a:ext uri="{FF2B5EF4-FFF2-40B4-BE49-F238E27FC236}">
                <a16:creationId xmlns:a16="http://schemas.microsoft.com/office/drawing/2014/main" id="{44BCCD22-79F1-465C-B9F7-BF4C2FC49F3C}"/>
              </a:ext>
            </a:extLst>
          </p:cNvPr>
          <p:cNvPicPr>
            <a:picLocks noChangeAspect="1"/>
          </p:cNvPicPr>
          <p:nvPr/>
        </p:nvPicPr>
        <p:blipFill>
          <a:blip r:embed="rId2"/>
          <a:stretch>
            <a:fillRect/>
          </a:stretch>
        </p:blipFill>
        <p:spPr>
          <a:xfrm>
            <a:off x="183128" y="6519582"/>
            <a:ext cx="11863844" cy="231668"/>
          </a:xfrm>
          <a:prstGeom prst="rect">
            <a:avLst/>
          </a:prstGeom>
        </p:spPr>
      </p:pic>
    </p:spTree>
    <p:extLst>
      <p:ext uri="{BB962C8B-B14F-4D97-AF65-F5344CB8AC3E}">
        <p14:creationId xmlns:p14="http://schemas.microsoft.com/office/powerpoint/2010/main" val="3576478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99AF-409A-45F3-B5B0-96B557871E0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F5E1C0F-FE87-42F9-AFCE-3F19E37DD5E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871FAE6-F32C-485B-BBD9-BEFFE112A74E}"/>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8C854ACD-3F84-46C7-B1D0-2CE4BF9AD9E4}"/>
              </a:ext>
            </a:extLst>
          </p:cNvPr>
          <p:cNvPicPr>
            <a:picLocks noChangeAspect="1"/>
          </p:cNvPicPr>
          <p:nvPr/>
        </p:nvPicPr>
        <p:blipFill>
          <a:blip r:embed="rId2"/>
          <a:stretch>
            <a:fillRect/>
          </a:stretch>
        </p:blipFill>
        <p:spPr>
          <a:xfrm>
            <a:off x="0" y="16565"/>
            <a:ext cx="12192000" cy="6824870"/>
          </a:xfrm>
          <a:prstGeom prst="rect">
            <a:avLst/>
          </a:prstGeom>
        </p:spPr>
      </p:pic>
      <p:sp>
        <p:nvSpPr>
          <p:cNvPr id="6" name="TextBox 5">
            <a:extLst>
              <a:ext uri="{FF2B5EF4-FFF2-40B4-BE49-F238E27FC236}">
                <a16:creationId xmlns:a16="http://schemas.microsoft.com/office/drawing/2014/main" id="{C97743AA-B0F7-4D0F-89E1-12A026C0F143}"/>
              </a:ext>
            </a:extLst>
          </p:cNvPr>
          <p:cNvSpPr txBox="1"/>
          <p:nvPr/>
        </p:nvSpPr>
        <p:spPr>
          <a:xfrm>
            <a:off x="1330631" y="4186990"/>
            <a:ext cx="9210174" cy="1077218"/>
          </a:xfrm>
          <a:prstGeom prst="rect">
            <a:avLst/>
          </a:prstGeom>
          <a:noFill/>
        </p:spPr>
        <p:txBody>
          <a:bodyPr wrap="square" rtlCol="0">
            <a:spAutoFit/>
          </a:bodyPr>
          <a:lstStyle/>
          <a:p>
            <a:r>
              <a:rPr lang="en-US" sz="1600" i="1" dirty="0">
                <a:solidFill>
                  <a:schemeClr val="accent3">
                    <a:lumMod val="40000"/>
                    <a:lumOff val="60000"/>
                  </a:schemeClr>
                </a:solidFill>
              </a:rPr>
              <a:t>3.  SINCE THE INTERSECTION OF 90</a:t>
            </a:r>
            <a:r>
              <a:rPr lang="en-US" sz="1600" i="1" baseline="30000" dirty="0">
                <a:solidFill>
                  <a:schemeClr val="accent3">
                    <a:lumMod val="40000"/>
                    <a:lumOff val="60000"/>
                  </a:schemeClr>
                </a:solidFill>
              </a:rPr>
              <a:t>TH</a:t>
            </a:r>
            <a:r>
              <a:rPr lang="en-US" sz="1600" i="1" dirty="0">
                <a:solidFill>
                  <a:schemeClr val="accent3">
                    <a:lumMod val="40000"/>
                    <a:lumOff val="60000"/>
                  </a:schemeClr>
                </a:solidFill>
              </a:rPr>
              <a:t> STREET AND HWY EA IS ALREADY BEING    </a:t>
            </a:r>
          </a:p>
          <a:p>
            <a:r>
              <a:rPr lang="en-US" sz="1600" i="1" dirty="0">
                <a:solidFill>
                  <a:schemeClr val="accent3">
                    <a:lumMod val="40000"/>
                    <a:lumOff val="60000"/>
                  </a:schemeClr>
                </a:solidFill>
              </a:rPr>
              <a:t>     REALIGNED, WHY NOT TAKE THIS OPPORTUNITY TO USE THIS AREA  AS THE STARTING </a:t>
            </a:r>
          </a:p>
          <a:p>
            <a:r>
              <a:rPr lang="en-US" sz="1600" i="1" dirty="0">
                <a:solidFill>
                  <a:schemeClr val="accent3">
                    <a:lumMod val="40000"/>
                    <a:lumOff val="60000"/>
                  </a:schemeClr>
                </a:solidFill>
              </a:rPr>
              <a:t>     POINT TO THE NEW ALTERNATE STH KR ROUTE  AND INCORPORATE THIS FEATURE   </a:t>
            </a:r>
          </a:p>
          <a:p>
            <a:r>
              <a:rPr lang="en-US" sz="1600" i="1" dirty="0">
                <a:solidFill>
                  <a:schemeClr val="accent3">
                    <a:lumMod val="40000"/>
                    <a:lumOff val="60000"/>
                  </a:schemeClr>
                </a:solidFill>
              </a:rPr>
              <a:t>     INTO THE RECONSTRUCTION OF THIS INTERSECTION?</a:t>
            </a:r>
          </a:p>
        </p:txBody>
      </p:sp>
    </p:spTree>
    <p:extLst>
      <p:ext uri="{BB962C8B-B14F-4D97-AF65-F5344CB8AC3E}">
        <p14:creationId xmlns:p14="http://schemas.microsoft.com/office/powerpoint/2010/main" val="55483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7C28F3-A92C-475F-899A-E49B6BF9E2AC}"/>
              </a:ext>
            </a:extLst>
          </p:cNvPr>
          <p:cNvSpPr/>
          <p:nvPr/>
        </p:nvSpPr>
        <p:spPr>
          <a:xfrm>
            <a:off x="2088085" y="1038854"/>
            <a:ext cx="174457" cy="567884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1A178D8-7B76-4F22-92D7-30A252F1F25B}"/>
              </a:ext>
            </a:extLst>
          </p:cNvPr>
          <p:cNvPicPr>
            <a:picLocks noGrp="1" noChangeAspect="1"/>
          </p:cNvPicPr>
          <p:nvPr>
            <p:ph idx="1"/>
          </p:nvPr>
        </p:nvPicPr>
        <p:blipFill>
          <a:blip r:embed="rId2"/>
          <a:stretch>
            <a:fillRect/>
          </a:stretch>
        </p:blipFill>
        <p:spPr>
          <a:xfrm>
            <a:off x="1887757" y="140304"/>
            <a:ext cx="8645086" cy="6521105"/>
          </a:xfrm>
          <a:prstGeom prst="rect">
            <a:avLst/>
          </a:prstGeom>
        </p:spPr>
      </p:pic>
      <p:pic>
        <p:nvPicPr>
          <p:cNvPr id="7" name="Picture 6">
            <a:extLst>
              <a:ext uri="{FF2B5EF4-FFF2-40B4-BE49-F238E27FC236}">
                <a16:creationId xmlns:a16="http://schemas.microsoft.com/office/drawing/2014/main" id="{A0927D12-ACC3-488D-B8C0-CF4AFE3CA366}"/>
              </a:ext>
            </a:extLst>
          </p:cNvPr>
          <p:cNvPicPr>
            <a:picLocks noChangeAspect="1"/>
          </p:cNvPicPr>
          <p:nvPr/>
        </p:nvPicPr>
        <p:blipFill>
          <a:blip r:embed="rId3"/>
          <a:stretch>
            <a:fillRect/>
          </a:stretch>
        </p:blipFill>
        <p:spPr>
          <a:xfrm>
            <a:off x="219223" y="6601862"/>
            <a:ext cx="11863844" cy="231668"/>
          </a:xfrm>
          <a:prstGeom prst="rect">
            <a:avLst/>
          </a:prstGeom>
        </p:spPr>
      </p:pic>
    </p:spTree>
    <p:extLst>
      <p:ext uri="{BB962C8B-B14F-4D97-AF65-F5344CB8AC3E}">
        <p14:creationId xmlns:p14="http://schemas.microsoft.com/office/powerpoint/2010/main" val="272288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897C19-56C1-4710-B24D-777C0F26F246}"/>
              </a:ext>
            </a:extLst>
          </p:cNvPr>
          <p:cNvPicPr>
            <a:picLocks noChangeAspect="1"/>
          </p:cNvPicPr>
          <p:nvPr/>
        </p:nvPicPr>
        <p:blipFill>
          <a:blip r:embed="rId2"/>
          <a:stretch>
            <a:fillRect/>
          </a:stretch>
        </p:blipFill>
        <p:spPr>
          <a:xfrm>
            <a:off x="28616" y="0"/>
            <a:ext cx="12134767" cy="6858000"/>
          </a:xfrm>
          <a:prstGeom prst="rect">
            <a:avLst/>
          </a:prstGeom>
        </p:spPr>
      </p:pic>
    </p:spTree>
    <p:extLst>
      <p:ext uri="{BB962C8B-B14F-4D97-AF65-F5344CB8AC3E}">
        <p14:creationId xmlns:p14="http://schemas.microsoft.com/office/powerpoint/2010/main" val="1424643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8370B-AC55-415D-B841-50FC171DBAC1}"/>
              </a:ext>
            </a:extLst>
          </p:cNvPr>
          <p:cNvPicPr>
            <a:picLocks noChangeAspect="1"/>
          </p:cNvPicPr>
          <p:nvPr/>
        </p:nvPicPr>
        <p:blipFill>
          <a:blip r:embed="rId2"/>
          <a:stretch>
            <a:fillRect/>
          </a:stretch>
        </p:blipFill>
        <p:spPr>
          <a:xfrm>
            <a:off x="0" y="4145"/>
            <a:ext cx="12192000" cy="6849709"/>
          </a:xfrm>
          <a:prstGeom prst="rect">
            <a:avLst/>
          </a:prstGeom>
        </p:spPr>
      </p:pic>
    </p:spTree>
    <p:extLst>
      <p:ext uri="{BB962C8B-B14F-4D97-AF65-F5344CB8AC3E}">
        <p14:creationId xmlns:p14="http://schemas.microsoft.com/office/powerpoint/2010/main" val="3645125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6BDED9-C570-4F0F-AA68-6DF0A46E3559}"/>
              </a:ext>
            </a:extLst>
          </p:cNvPr>
          <p:cNvPicPr>
            <a:picLocks noChangeAspect="1"/>
          </p:cNvPicPr>
          <p:nvPr/>
        </p:nvPicPr>
        <p:blipFill>
          <a:blip r:embed="rId2"/>
          <a:stretch>
            <a:fillRect/>
          </a:stretch>
        </p:blipFill>
        <p:spPr>
          <a:xfrm>
            <a:off x="0" y="10175"/>
            <a:ext cx="12192000" cy="6837650"/>
          </a:xfrm>
          <a:prstGeom prst="rect">
            <a:avLst/>
          </a:prstGeom>
        </p:spPr>
      </p:pic>
      <p:sp>
        <p:nvSpPr>
          <p:cNvPr id="3" name="TextBox 2">
            <a:extLst>
              <a:ext uri="{FF2B5EF4-FFF2-40B4-BE49-F238E27FC236}">
                <a16:creationId xmlns:a16="http://schemas.microsoft.com/office/drawing/2014/main" id="{BAE29D5C-29FC-46A5-8EE1-34E4CB8FCB2C}"/>
              </a:ext>
            </a:extLst>
          </p:cNvPr>
          <p:cNvSpPr txBox="1"/>
          <p:nvPr/>
        </p:nvSpPr>
        <p:spPr>
          <a:xfrm>
            <a:off x="4993105" y="174457"/>
            <a:ext cx="4878806" cy="523220"/>
          </a:xfrm>
          <a:prstGeom prst="rect">
            <a:avLst/>
          </a:prstGeom>
          <a:noFill/>
        </p:spPr>
        <p:txBody>
          <a:bodyPr wrap="square" rtlCol="0">
            <a:spAutoFit/>
          </a:bodyPr>
          <a:lstStyle/>
          <a:p>
            <a:r>
              <a:rPr lang="en-US" sz="1400" b="1" dirty="0">
                <a:solidFill>
                  <a:schemeClr val="accent1"/>
                </a:solidFill>
              </a:rPr>
              <a:t>THE COSTS BELOW WOULD NEED TO BE REVISITED BY RACINE AND KENOSHA COUNTIES</a:t>
            </a:r>
          </a:p>
        </p:txBody>
      </p:sp>
      <p:sp>
        <p:nvSpPr>
          <p:cNvPr id="4" name="TextBox 3">
            <a:extLst>
              <a:ext uri="{FF2B5EF4-FFF2-40B4-BE49-F238E27FC236}">
                <a16:creationId xmlns:a16="http://schemas.microsoft.com/office/drawing/2014/main" id="{D6CFF16C-F2E9-4057-AE20-EA3F5AB95232}"/>
              </a:ext>
            </a:extLst>
          </p:cNvPr>
          <p:cNvSpPr txBox="1"/>
          <p:nvPr/>
        </p:nvSpPr>
        <p:spPr>
          <a:xfrm>
            <a:off x="4993105" y="5277852"/>
            <a:ext cx="4878806" cy="1169551"/>
          </a:xfrm>
          <a:prstGeom prst="rect">
            <a:avLst/>
          </a:prstGeom>
          <a:noFill/>
        </p:spPr>
        <p:txBody>
          <a:bodyPr wrap="square" rtlCol="0">
            <a:spAutoFit/>
          </a:bodyPr>
          <a:lstStyle/>
          <a:p>
            <a:r>
              <a:rPr lang="en-US" sz="1400" b="1" dirty="0">
                <a:solidFill>
                  <a:schemeClr val="accent1"/>
                </a:solidFill>
              </a:rPr>
              <a:t>HOWEVER, THE POTENTIAL INCREASE IN TAX BASE AND ENHANCED ACCESS TO DOWNTOWN RACINE WHILE REDUCING  STRESS ON EXISTING RESIDENTIAL AREAS FAR OUTWEIGH THESE CONCESSIONS.</a:t>
            </a:r>
          </a:p>
        </p:txBody>
      </p:sp>
    </p:spTree>
    <p:extLst>
      <p:ext uri="{BB962C8B-B14F-4D97-AF65-F5344CB8AC3E}">
        <p14:creationId xmlns:p14="http://schemas.microsoft.com/office/powerpoint/2010/main" val="1434564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F8585-C401-44AD-99E5-9CA3531F7CC3}"/>
              </a:ext>
            </a:extLst>
          </p:cNvPr>
          <p:cNvSpPr>
            <a:spLocks noGrp="1"/>
          </p:cNvSpPr>
          <p:nvPr>
            <p:ph idx="1"/>
          </p:nvPr>
        </p:nvSpPr>
        <p:spPr>
          <a:xfrm>
            <a:off x="2386264" y="1015320"/>
            <a:ext cx="8193902" cy="984637"/>
          </a:xfrm>
        </p:spPr>
        <p:txBody>
          <a:bodyPr>
            <a:normAutofit/>
          </a:bodyPr>
          <a:lstStyle/>
          <a:p>
            <a:r>
              <a:rPr lang="en-US" sz="2400" dirty="0">
                <a:solidFill>
                  <a:schemeClr val="accent3">
                    <a:lumMod val="60000"/>
                    <a:lumOff val="40000"/>
                  </a:schemeClr>
                </a:solidFill>
              </a:rPr>
              <a:t>IN CONCLUSION</a:t>
            </a:r>
          </a:p>
        </p:txBody>
      </p:sp>
      <p:sp>
        <p:nvSpPr>
          <p:cNvPr id="4" name="Rectangle 3">
            <a:extLst>
              <a:ext uri="{FF2B5EF4-FFF2-40B4-BE49-F238E27FC236}">
                <a16:creationId xmlns:a16="http://schemas.microsoft.com/office/drawing/2014/main" id="{840114F0-7C42-4280-8E95-24AAB3E09733}"/>
              </a:ext>
            </a:extLst>
          </p:cNvPr>
          <p:cNvSpPr/>
          <p:nvPr/>
        </p:nvSpPr>
        <p:spPr>
          <a:xfrm>
            <a:off x="2747210" y="648049"/>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sp>
        <p:nvSpPr>
          <p:cNvPr id="7" name="Rectangle 6">
            <a:extLst>
              <a:ext uri="{FF2B5EF4-FFF2-40B4-BE49-F238E27FC236}">
                <a16:creationId xmlns:a16="http://schemas.microsoft.com/office/drawing/2014/main" id="{2CB19D8B-81A5-4D28-AAD5-3E5B32D58B3B}"/>
              </a:ext>
            </a:extLst>
          </p:cNvPr>
          <p:cNvSpPr/>
          <p:nvPr/>
        </p:nvSpPr>
        <p:spPr>
          <a:xfrm>
            <a:off x="2813694" y="1954238"/>
            <a:ext cx="7766471" cy="4571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C694783-E8C1-4578-8756-472D06AAB7B7}"/>
              </a:ext>
            </a:extLst>
          </p:cNvPr>
          <p:cNvSpPr txBox="1"/>
          <p:nvPr/>
        </p:nvSpPr>
        <p:spPr>
          <a:xfrm>
            <a:off x="2747210" y="2363625"/>
            <a:ext cx="8069179" cy="3046988"/>
          </a:xfrm>
          <a:prstGeom prst="rect">
            <a:avLst/>
          </a:prstGeom>
          <a:noFill/>
        </p:spPr>
        <p:txBody>
          <a:bodyPr wrap="square" rtlCol="0">
            <a:spAutoFit/>
          </a:bodyPr>
          <a:lstStyle/>
          <a:p>
            <a:r>
              <a:rPr lang="en-US" sz="1600" dirty="0">
                <a:solidFill>
                  <a:schemeClr val="accent3">
                    <a:lumMod val="40000"/>
                    <a:lumOff val="60000"/>
                  </a:schemeClr>
                </a:solidFill>
              </a:rPr>
              <a:t>WE HOPE THAT THE POTENTIAL PROBLEMS DISCUSSED IN THIS REPORT ALONG WITH THE PROPOSED SOLUTIONS  WILL FOSTER FURTHER DIALOGUE AND CREATE DISCUSSION TOWARDS A MORE CREATIVE RESOLUTION TO WHAT IS OBVIOUSLY A VERY COMPLICATED AND CHALLENGING  ISSUE.</a:t>
            </a:r>
          </a:p>
          <a:p>
            <a:endParaRPr lang="en-US" sz="1600" dirty="0">
              <a:solidFill>
                <a:schemeClr val="accent3">
                  <a:lumMod val="40000"/>
                  <a:lumOff val="60000"/>
                </a:schemeClr>
              </a:solidFill>
            </a:endParaRPr>
          </a:p>
          <a:p>
            <a:r>
              <a:rPr lang="en-US" sz="1600" dirty="0">
                <a:solidFill>
                  <a:schemeClr val="accent3">
                    <a:lumMod val="40000"/>
                    <a:lumOff val="60000"/>
                  </a:schemeClr>
                </a:solidFill>
              </a:rPr>
              <a:t>WE WOULD WELCOME AND APPRECIATE THE OPPORTUNITY TO PARTICIPATE AND CONTRIBUTE OUR THOUGHTS FURTHER IN THE FINAL SOLUTION WHICH WE KNOW WILL ULTIMATELY  BE SUCCESFUL.</a:t>
            </a:r>
          </a:p>
          <a:p>
            <a:endParaRPr lang="en-US" sz="1600" dirty="0">
              <a:solidFill>
                <a:schemeClr val="accent3">
                  <a:lumMod val="40000"/>
                  <a:lumOff val="60000"/>
                </a:schemeClr>
              </a:solidFill>
            </a:endParaRPr>
          </a:p>
          <a:p>
            <a:r>
              <a:rPr lang="en-US" sz="1600" dirty="0">
                <a:solidFill>
                  <a:schemeClr val="accent3">
                    <a:lumMod val="40000"/>
                    <a:lumOff val="60000"/>
                  </a:schemeClr>
                </a:solidFill>
              </a:rPr>
              <a:t>SUBMITTED BY:  JEANNINE AND ALLEN BROKMEIER</a:t>
            </a:r>
          </a:p>
          <a:p>
            <a:r>
              <a:rPr lang="en-US" sz="1600" dirty="0">
                <a:solidFill>
                  <a:schemeClr val="accent3">
                    <a:lumMod val="40000"/>
                    <a:lumOff val="60000"/>
                  </a:schemeClr>
                </a:solidFill>
              </a:rPr>
              <a:t>                             5632 1</a:t>
            </a:r>
            <a:r>
              <a:rPr lang="en-US" sz="1600" baseline="30000" dirty="0">
                <a:solidFill>
                  <a:schemeClr val="accent3">
                    <a:lumMod val="40000"/>
                    <a:lumOff val="60000"/>
                  </a:schemeClr>
                </a:solidFill>
              </a:rPr>
              <a:t>ST</a:t>
            </a:r>
            <a:r>
              <a:rPr lang="en-US" sz="1600" dirty="0">
                <a:solidFill>
                  <a:schemeClr val="accent3">
                    <a:lumMod val="40000"/>
                    <a:lumOff val="60000"/>
                  </a:schemeClr>
                </a:solidFill>
              </a:rPr>
              <a:t> PLACE   KENOSHA WI  53144</a:t>
            </a:r>
          </a:p>
          <a:p>
            <a:r>
              <a:rPr lang="en-US" sz="1600" dirty="0">
                <a:solidFill>
                  <a:schemeClr val="accent3">
                    <a:lumMod val="40000"/>
                    <a:lumOff val="60000"/>
                  </a:schemeClr>
                </a:solidFill>
              </a:rPr>
              <a:t>                             jbrokmeier@yahoo.com</a:t>
            </a:r>
          </a:p>
        </p:txBody>
      </p:sp>
      <p:pic>
        <p:nvPicPr>
          <p:cNvPr id="22" name="Picture 21">
            <a:extLst>
              <a:ext uri="{FF2B5EF4-FFF2-40B4-BE49-F238E27FC236}">
                <a16:creationId xmlns:a16="http://schemas.microsoft.com/office/drawing/2014/main" id="{3FC7F31E-82DD-4AF7-B380-912316CC9192}"/>
              </a:ext>
            </a:extLst>
          </p:cNvPr>
          <p:cNvPicPr>
            <a:picLocks noChangeAspect="1"/>
          </p:cNvPicPr>
          <p:nvPr/>
        </p:nvPicPr>
        <p:blipFill>
          <a:blip r:embed="rId2"/>
          <a:stretch>
            <a:fillRect/>
          </a:stretch>
        </p:blipFill>
        <p:spPr>
          <a:xfrm>
            <a:off x="185909" y="6419209"/>
            <a:ext cx="11858625" cy="228600"/>
          </a:xfrm>
          <a:prstGeom prst="rect">
            <a:avLst/>
          </a:prstGeom>
        </p:spPr>
      </p:pic>
    </p:spTree>
    <p:extLst>
      <p:ext uri="{BB962C8B-B14F-4D97-AF65-F5344CB8AC3E}">
        <p14:creationId xmlns:p14="http://schemas.microsoft.com/office/powerpoint/2010/main" val="73284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5BE9-AB48-43CA-93D2-CE65378843A5}"/>
              </a:ext>
            </a:extLst>
          </p:cNvPr>
          <p:cNvSpPr>
            <a:spLocks noGrp="1"/>
          </p:cNvSpPr>
          <p:nvPr>
            <p:ph type="title"/>
          </p:nvPr>
        </p:nvSpPr>
        <p:spPr>
          <a:xfrm>
            <a:off x="2747210" y="1294380"/>
            <a:ext cx="7958331" cy="1460852"/>
          </a:xfrm>
        </p:spPr>
        <p:txBody>
          <a:bodyPr>
            <a:noAutofit/>
          </a:bodyPr>
          <a:lstStyle/>
          <a:p>
            <a:pPr algn="l"/>
            <a:r>
              <a:rPr lang="en-US" sz="2000" dirty="0">
                <a:solidFill>
                  <a:schemeClr val="accent3">
                    <a:lumMod val="60000"/>
                    <a:lumOff val="40000"/>
                  </a:schemeClr>
                </a:solidFill>
              </a:rPr>
              <a:t>A.  MANY QUESTIONS AND CONCERNS HAVE BEEN RAISED REGARDING THE PLAN BEING OFFERED BY THE WISCONSIN DOT UTILIZING THE CURRENT ALIGNMENT OF CTH KR  -  SPECIFICALLY IN THE AREA EXTENDING FROM 90</a:t>
            </a:r>
            <a:r>
              <a:rPr lang="en-US" sz="2000" baseline="30000" dirty="0">
                <a:solidFill>
                  <a:schemeClr val="accent3">
                    <a:lumMod val="60000"/>
                    <a:lumOff val="40000"/>
                  </a:schemeClr>
                </a:solidFill>
              </a:rPr>
              <a:t>TH</a:t>
            </a:r>
            <a:r>
              <a:rPr lang="en-US" sz="2000" dirty="0">
                <a:solidFill>
                  <a:schemeClr val="accent3">
                    <a:lumMod val="60000"/>
                    <a:lumOff val="40000"/>
                  </a:schemeClr>
                </a:solidFill>
              </a:rPr>
              <a:t> STREET EAST TO STH 31. THESE ISSUES ARE AS FOLLOWS:</a:t>
            </a:r>
          </a:p>
        </p:txBody>
      </p:sp>
      <p:sp>
        <p:nvSpPr>
          <p:cNvPr id="3" name="Content Placeholder 2">
            <a:extLst>
              <a:ext uri="{FF2B5EF4-FFF2-40B4-BE49-F238E27FC236}">
                <a16:creationId xmlns:a16="http://schemas.microsoft.com/office/drawing/2014/main" id="{1A9F8585-C401-44AD-99E5-9CA3531F7CC3}"/>
              </a:ext>
            </a:extLst>
          </p:cNvPr>
          <p:cNvSpPr>
            <a:spLocks noGrp="1"/>
          </p:cNvSpPr>
          <p:nvPr>
            <p:ph idx="1"/>
          </p:nvPr>
        </p:nvSpPr>
        <p:spPr>
          <a:xfrm>
            <a:off x="2354377" y="2860078"/>
            <a:ext cx="8398041" cy="3150030"/>
          </a:xfrm>
        </p:spPr>
        <p:txBody>
          <a:bodyPr/>
          <a:lstStyle/>
          <a:p>
            <a:r>
              <a:rPr lang="en-US" dirty="0">
                <a:solidFill>
                  <a:schemeClr val="accent3">
                    <a:lumMod val="60000"/>
                    <a:lumOff val="40000"/>
                  </a:schemeClr>
                </a:solidFill>
              </a:rPr>
              <a:t>A1    LACK OF ANY ALTERNATE PLANS OFFERED</a:t>
            </a:r>
          </a:p>
          <a:p>
            <a:r>
              <a:rPr lang="en-US" dirty="0">
                <a:solidFill>
                  <a:schemeClr val="accent3">
                    <a:lumMod val="60000"/>
                    <a:lumOff val="40000"/>
                  </a:schemeClr>
                </a:solidFill>
              </a:rPr>
              <a:t>A2    SAFETY AND ACCESS ISSUES</a:t>
            </a:r>
          </a:p>
          <a:p>
            <a:r>
              <a:rPr lang="en-US" dirty="0">
                <a:solidFill>
                  <a:schemeClr val="accent3">
                    <a:lumMod val="60000"/>
                    <a:lumOff val="40000"/>
                  </a:schemeClr>
                </a:solidFill>
              </a:rPr>
              <a:t>A3    PROPERTY VALUE PROBLEMS FOR SOME  HOMEOWNERS</a:t>
            </a:r>
          </a:p>
          <a:p>
            <a:r>
              <a:rPr lang="en-US" dirty="0">
                <a:solidFill>
                  <a:schemeClr val="accent3">
                    <a:lumMod val="60000"/>
                    <a:lumOff val="40000"/>
                  </a:schemeClr>
                </a:solidFill>
              </a:rPr>
              <a:t>A4    LACK OF PLANNING FOR  FUTURE GROWTH</a:t>
            </a:r>
          </a:p>
        </p:txBody>
      </p:sp>
      <p:sp>
        <p:nvSpPr>
          <p:cNvPr id="4" name="Rectangle 3">
            <a:extLst>
              <a:ext uri="{FF2B5EF4-FFF2-40B4-BE49-F238E27FC236}">
                <a16:creationId xmlns:a16="http://schemas.microsoft.com/office/drawing/2014/main" id="{840114F0-7C42-4280-8E95-24AAB3E09733}"/>
              </a:ext>
            </a:extLst>
          </p:cNvPr>
          <p:cNvSpPr/>
          <p:nvPr/>
        </p:nvSpPr>
        <p:spPr>
          <a:xfrm>
            <a:off x="2747210" y="648049"/>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sp>
        <p:nvSpPr>
          <p:cNvPr id="5" name="Rectangle 4">
            <a:extLst>
              <a:ext uri="{FF2B5EF4-FFF2-40B4-BE49-F238E27FC236}">
                <a16:creationId xmlns:a16="http://schemas.microsoft.com/office/drawing/2014/main" id="{39F1E7D7-20B2-4BF6-B767-6A4E1DB411F2}"/>
              </a:ext>
            </a:extLst>
          </p:cNvPr>
          <p:cNvSpPr/>
          <p:nvPr/>
        </p:nvSpPr>
        <p:spPr>
          <a:xfrm flipV="1">
            <a:off x="2763251" y="3010902"/>
            <a:ext cx="7756756" cy="5414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D89E4D-BCCD-4FA1-922E-0DDD21E4BFF4}"/>
              </a:ext>
            </a:extLst>
          </p:cNvPr>
          <p:cNvPicPr>
            <a:picLocks noChangeAspect="1"/>
          </p:cNvPicPr>
          <p:nvPr/>
        </p:nvPicPr>
        <p:blipFill>
          <a:blip r:embed="rId2"/>
          <a:stretch>
            <a:fillRect/>
          </a:stretch>
        </p:blipFill>
        <p:spPr>
          <a:xfrm>
            <a:off x="185909" y="6419209"/>
            <a:ext cx="11858625" cy="228600"/>
          </a:xfrm>
          <a:prstGeom prst="rect">
            <a:avLst/>
          </a:prstGeom>
        </p:spPr>
      </p:pic>
    </p:spTree>
    <p:extLst>
      <p:ext uri="{BB962C8B-B14F-4D97-AF65-F5344CB8AC3E}">
        <p14:creationId xmlns:p14="http://schemas.microsoft.com/office/powerpoint/2010/main" val="425863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F8585-C401-44AD-99E5-9CA3531F7CC3}"/>
              </a:ext>
            </a:extLst>
          </p:cNvPr>
          <p:cNvSpPr>
            <a:spLocks noGrp="1"/>
          </p:cNvSpPr>
          <p:nvPr>
            <p:ph idx="1"/>
          </p:nvPr>
        </p:nvSpPr>
        <p:spPr>
          <a:xfrm>
            <a:off x="2386262" y="760661"/>
            <a:ext cx="8538411" cy="5449290"/>
          </a:xfrm>
        </p:spPr>
        <p:txBody>
          <a:bodyPr>
            <a:noAutofit/>
          </a:bodyPr>
          <a:lstStyle/>
          <a:p>
            <a:r>
              <a:rPr lang="en-US" sz="1400" dirty="0">
                <a:solidFill>
                  <a:schemeClr val="accent3">
                    <a:lumMod val="60000"/>
                    <a:lumOff val="40000"/>
                  </a:schemeClr>
                </a:solidFill>
              </a:rPr>
              <a:t>A1.    LACK OF ANY SUBSTANTIVE ALTERNATIVE PLANS OFFERED</a:t>
            </a:r>
          </a:p>
          <a:p>
            <a:endParaRPr lang="en-US" sz="1400" dirty="0">
              <a:solidFill>
                <a:schemeClr val="accent3">
                  <a:lumMod val="60000"/>
                  <a:lumOff val="40000"/>
                </a:schemeClr>
              </a:solidFill>
            </a:endParaRPr>
          </a:p>
          <a:p>
            <a:r>
              <a:rPr lang="en-US" sz="1400" dirty="0">
                <a:solidFill>
                  <a:schemeClr val="accent3">
                    <a:lumMod val="60000"/>
                    <a:lumOff val="40000"/>
                  </a:schemeClr>
                </a:solidFill>
              </a:rPr>
              <a:t> NO ALTERNATE ROUTES FOR CTH KR HAVE BEEN PRESENTED FOR CONSIDERATION AT PUBLIC MEETINGS.   WISDOT MAINTAINS THEIR AGENCY WAS ONLY INSTRUCTED TO STUDY THE EXISTING ALIGNMENT OF CTH KR AND THE SCOPE OF THE PROJECT WAS NOT TO EXTEND BEYOND THAT.  IF NOT - WHY NOT ?  BETTER ALTERNATIVES DO EXIST.</a:t>
            </a:r>
          </a:p>
          <a:p>
            <a:r>
              <a:rPr lang="en-US" sz="1400" dirty="0">
                <a:solidFill>
                  <a:schemeClr val="accent3">
                    <a:lumMod val="60000"/>
                    <a:lumOff val="40000"/>
                  </a:schemeClr>
                </a:solidFill>
              </a:rPr>
              <a:t>IS THE EXPEDIENCY BEING GIVEN THE CTH KR EXPANSION PROJECT ON THE WESTERN TERMINUS NEAREST FOXCONN, EXCLUDING THE ADDITIONAL TIMELY CONSIDERATION THAT THE EASTERN PORTION OF THE PROJECT DESERVES ?</a:t>
            </a:r>
          </a:p>
          <a:p>
            <a:r>
              <a:rPr lang="en-US" sz="1400" dirty="0">
                <a:solidFill>
                  <a:schemeClr val="accent3">
                    <a:lumMod val="60000"/>
                    <a:lumOff val="40000"/>
                  </a:schemeClr>
                </a:solidFill>
              </a:rPr>
              <a:t>IT APPEARS THAT THE  STUDY ORDERED BY THE VILLAGE OF MT PLEASANT, FOXCONN INITIAL  TRAFFIC IMPACT ANALYSIS TADI #2123 DATED DECEMBER 15, 2017,  EXPLORES HUNDREDS OF PAGES OF DATA  IN  DETAIL FOR AREAS ALONG CTH KR WEST OF 90</a:t>
            </a:r>
            <a:r>
              <a:rPr lang="en-US" sz="1400" baseline="30000" dirty="0">
                <a:solidFill>
                  <a:schemeClr val="accent3">
                    <a:lumMod val="60000"/>
                    <a:lumOff val="40000"/>
                  </a:schemeClr>
                </a:solidFill>
              </a:rPr>
              <a:t>TH</a:t>
            </a:r>
            <a:r>
              <a:rPr lang="en-US" sz="1400" dirty="0">
                <a:solidFill>
                  <a:schemeClr val="accent3">
                    <a:lumMod val="60000"/>
                    <a:lumOff val="40000"/>
                  </a:schemeClr>
                </a:solidFill>
              </a:rPr>
              <a:t> STREET.  THE STUDY AREA STOPS AT 90</a:t>
            </a:r>
            <a:r>
              <a:rPr lang="en-US" sz="1400" baseline="30000" dirty="0">
                <a:solidFill>
                  <a:schemeClr val="accent3">
                    <a:lumMod val="60000"/>
                    <a:lumOff val="40000"/>
                  </a:schemeClr>
                </a:solidFill>
              </a:rPr>
              <a:t>TH</a:t>
            </a:r>
            <a:r>
              <a:rPr lang="en-US" sz="1400" dirty="0">
                <a:solidFill>
                  <a:schemeClr val="accent3">
                    <a:lumMod val="60000"/>
                    <a:lumOff val="40000"/>
                  </a:schemeClr>
                </a:solidFill>
              </a:rPr>
              <a:t> STREET AND DOES  </a:t>
            </a:r>
            <a:r>
              <a:rPr lang="en-US" sz="1400" i="1" dirty="0">
                <a:solidFill>
                  <a:schemeClr val="accent3">
                    <a:lumMod val="60000"/>
                    <a:lumOff val="40000"/>
                  </a:schemeClr>
                </a:solidFill>
              </a:rPr>
              <a:t>NOT</a:t>
            </a:r>
            <a:r>
              <a:rPr lang="en-US" sz="1400" dirty="0">
                <a:solidFill>
                  <a:schemeClr val="accent3">
                    <a:lumMod val="60000"/>
                    <a:lumOff val="40000"/>
                  </a:schemeClr>
                </a:solidFill>
              </a:rPr>
              <a:t>  INCLUDE THE REST OF CTH KR EXTENDING EAST TO STH 31.  (SEE DRAWING FROM REPORT ON NEXT PAGE).   WAS ANOTHER STUDY ORDERED ? AND IF SO, WAS IT MADE AVAILABLE TO THE PUBLIC ?   </a:t>
            </a:r>
          </a:p>
        </p:txBody>
      </p:sp>
      <p:sp>
        <p:nvSpPr>
          <p:cNvPr id="4" name="Rectangle 3">
            <a:extLst>
              <a:ext uri="{FF2B5EF4-FFF2-40B4-BE49-F238E27FC236}">
                <a16:creationId xmlns:a16="http://schemas.microsoft.com/office/drawing/2014/main" id="{840114F0-7C42-4280-8E95-24AAB3E09733}"/>
              </a:ext>
            </a:extLst>
          </p:cNvPr>
          <p:cNvSpPr/>
          <p:nvPr/>
        </p:nvSpPr>
        <p:spPr>
          <a:xfrm>
            <a:off x="2747210" y="648049"/>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sp>
        <p:nvSpPr>
          <p:cNvPr id="7" name="Rectangle 6">
            <a:extLst>
              <a:ext uri="{FF2B5EF4-FFF2-40B4-BE49-F238E27FC236}">
                <a16:creationId xmlns:a16="http://schemas.microsoft.com/office/drawing/2014/main" id="{2CB19D8B-81A5-4D28-AAD5-3E5B32D58B3B}"/>
              </a:ext>
            </a:extLst>
          </p:cNvPr>
          <p:cNvSpPr/>
          <p:nvPr/>
        </p:nvSpPr>
        <p:spPr>
          <a:xfrm flipV="1">
            <a:off x="2811977" y="1707175"/>
            <a:ext cx="7686980" cy="4950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BF12F4-598D-4B40-8EA7-6D7619CA4BD0}"/>
              </a:ext>
            </a:extLst>
          </p:cNvPr>
          <p:cNvPicPr>
            <a:picLocks noChangeAspect="1"/>
          </p:cNvPicPr>
          <p:nvPr/>
        </p:nvPicPr>
        <p:blipFill>
          <a:blip r:embed="rId2"/>
          <a:stretch>
            <a:fillRect/>
          </a:stretch>
        </p:blipFill>
        <p:spPr>
          <a:xfrm>
            <a:off x="185909" y="6419209"/>
            <a:ext cx="11858625" cy="228600"/>
          </a:xfrm>
          <a:prstGeom prst="rect">
            <a:avLst/>
          </a:prstGeom>
        </p:spPr>
      </p:pic>
    </p:spTree>
    <p:extLst>
      <p:ext uri="{BB962C8B-B14F-4D97-AF65-F5344CB8AC3E}">
        <p14:creationId xmlns:p14="http://schemas.microsoft.com/office/powerpoint/2010/main" val="2568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2E5E-09E1-4576-92C9-63E3BD9E034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13BE19D-ABBA-45EE-8796-2D04A0AA70A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l="1971" t="3046" r="2073" b="3290"/>
          <a:stretch/>
        </p:blipFill>
        <p:spPr>
          <a:xfrm>
            <a:off x="4114799" y="2123536"/>
            <a:ext cx="6743700" cy="4259079"/>
          </a:xfrm>
          <a:prstGeom prst="rect">
            <a:avLst/>
          </a:prstGeom>
        </p:spPr>
      </p:pic>
      <p:pic>
        <p:nvPicPr>
          <p:cNvPr id="4" name="Picture 3">
            <a:extLst>
              <a:ext uri="{FF2B5EF4-FFF2-40B4-BE49-F238E27FC236}">
                <a16:creationId xmlns:a16="http://schemas.microsoft.com/office/drawing/2014/main" id="{E3F66995-D10A-4202-831B-49D4D9E57680}"/>
              </a:ext>
            </a:extLst>
          </p:cNvPr>
          <p:cNvPicPr>
            <a:picLocks noChangeAspect="1"/>
          </p:cNvPicPr>
          <p:nvPr/>
        </p:nvPicPr>
        <p:blipFill>
          <a:blip r:embed="rId4"/>
          <a:stretch>
            <a:fillRect/>
          </a:stretch>
        </p:blipFill>
        <p:spPr>
          <a:xfrm>
            <a:off x="1960970" y="2399410"/>
            <a:ext cx="2622184" cy="3340280"/>
          </a:xfrm>
          <a:prstGeom prst="rect">
            <a:avLst/>
          </a:prstGeom>
        </p:spPr>
      </p:pic>
      <p:pic>
        <p:nvPicPr>
          <p:cNvPr id="6" name="Picture 5">
            <a:extLst>
              <a:ext uri="{FF2B5EF4-FFF2-40B4-BE49-F238E27FC236}">
                <a16:creationId xmlns:a16="http://schemas.microsoft.com/office/drawing/2014/main" id="{C636D54B-A850-4603-BA1B-A5240D36A091}"/>
              </a:ext>
            </a:extLst>
          </p:cNvPr>
          <p:cNvPicPr>
            <a:picLocks noChangeAspect="1"/>
          </p:cNvPicPr>
          <p:nvPr/>
        </p:nvPicPr>
        <p:blipFill rotWithShape="1">
          <a:blip r:embed="rId5"/>
          <a:srcRect r="11217"/>
          <a:stretch/>
        </p:blipFill>
        <p:spPr>
          <a:xfrm>
            <a:off x="2160622" y="569804"/>
            <a:ext cx="8697877" cy="1427438"/>
          </a:xfrm>
          <a:prstGeom prst="rect">
            <a:avLst/>
          </a:prstGeom>
        </p:spPr>
      </p:pic>
      <p:pic>
        <p:nvPicPr>
          <p:cNvPr id="7" name="Picture 6">
            <a:extLst>
              <a:ext uri="{FF2B5EF4-FFF2-40B4-BE49-F238E27FC236}">
                <a16:creationId xmlns:a16="http://schemas.microsoft.com/office/drawing/2014/main" id="{CF80722F-FAAD-431B-98C9-4470E133E6B0}"/>
              </a:ext>
            </a:extLst>
          </p:cNvPr>
          <p:cNvPicPr>
            <a:picLocks noChangeAspect="1"/>
          </p:cNvPicPr>
          <p:nvPr/>
        </p:nvPicPr>
        <p:blipFill>
          <a:blip r:embed="rId6"/>
          <a:stretch>
            <a:fillRect/>
          </a:stretch>
        </p:blipFill>
        <p:spPr>
          <a:xfrm>
            <a:off x="185909" y="6419209"/>
            <a:ext cx="11858625" cy="228600"/>
          </a:xfrm>
          <a:prstGeom prst="rect">
            <a:avLst/>
          </a:prstGeom>
        </p:spPr>
      </p:pic>
      <p:cxnSp>
        <p:nvCxnSpPr>
          <p:cNvPr id="9" name="Connector: Curved 8">
            <a:extLst>
              <a:ext uri="{FF2B5EF4-FFF2-40B4-BE49-F238E27FC236}">
                <a16:creationId xmlns:a16="http://schemas.microsoft.com/office/drawing/2014/main" id="{A42C2F4E-62B8-46EE-B8D1-39E44D57579B}"/>
              </a:ext>
            </a:extLst>
          </p:cNvPr>
          <p:cNvCxnSpPr>
            <a:cxnSpLocks/>
          </p:cNvCxnSpPr>
          <p:nvPr/>
        </p:nvCxnSpPr>
        <p:spPr>
          <a:xfrm>
            <a:off x="8807115" y="2014341"/>
            <a:ext cx="1203158" cy="1185147"/>
          </a:xfrm>
          <a:prstGeom prst="curvedConnector3">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FB441E-BA47-4BAB-8E01-3058A7EA8454}"/>
              </a:ext>
            </a:extLst>
          </p:cNvPr>
          <p:cNvSpPr txBox="1"/>
          <p:nvPr/>
        </p:nvSpPr>
        <p:spPr>
          <a:xfrm>
            <a:off x="5934487" y="1848934"/>
            <a:ext cx="4409574" cy="276999"/>
          </a:xfrm>
          <a:prstGeom prst="rect">
            <a:avLst/>
          </a:prstGeom>
          <a:noFill/>
        </p:spPr>
        <p:txBody>
          <a:bodyPr wrap="square" rtlCol="0">
            <a:spAutoFit/>
          </a:bodyPr>
          <a:lstStyle/>
          <a:p>
            <a:r>
              <a:rPr lang="en-US" sz="1200" dirty="0"/>
              <a:t>THE STUDY STOPS AT 90</a:t>
            </a:r>
            <a:r>
              <a:rPr lang="en-US" sz="1200" baseline="30000" dirty="0"/>
              <a:t>TH</a:t>
            </a:r>
            <a:r>
              <a:rPr lang="en-US" sz="1200" dirty="0"/>
              <a:t> STREET</a:t>
            </a:r>
          </a:p>
        </p:txBody>
      </p:sp>
    </p:spTree>
    <p:extLst>
      <p:ext uri="{BB962C8B-B14F-4D97-AF65-F5344CB8AC3E}">
        <p14:creationId xmlns:p14="http://schemas.microsoft.com/office/powerpoint/2010/main" val="55499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0114F0-7C42-4280-8E95-24AAB3E09733}"/>
              </a:ext>
            </a:extLst>
          </p:cNvPr>
          <p:cNvSpPr/>
          <p:nvPr/>
        </p:nvSpPr>
        <p:spPr>
          <a:xfrm>
            <a:off x="2747210" y="648049"/>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sp>
        <p:nvSpPr>
          <p:cNvPr id="5" name="Content Placeholder 2">
            <a:extLst>
              <a:ext uri="{FF2B5EF4-FFF2-40B4-BE49-F238E27FC236}">
                <a16:creationId xmlns:a16="http://schemas.microsoft.com/office/drawing/2014/main" id="{8B27054F-6063-402A-9618-67B640DA7784}"/>
              </a:ext>
            </a:extLst>
          </p:cNvPr>
          <p:cNvSpPr txBox="1">
            <a:spLocks/>
          </p:cNvSpPr>
          <p:nvPr/>
        </p:nvSpPr>
        <p:spPr>
          <a:xfrm>
            <a:off x="2244792" y="965080"/>
            <a:ext cx="8193902" cy="845016"/>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sz="1800" dirty="0">
                <a:solidFill>
                  <a:schemeClr val="accent3">
                    <a:lumMod val="60000"/>
                    <a:lumOff val="40000"/>
                  </a:schemeClr>
                </a:solidFill>
              </a:rPr>
              <a:t>A2.    SAFETY AND ACCESS ISSUES</a:t>
            </a:r>
          </a:p>
        </p:txBody>
      </p:sp>
      <p:sp>
        <p:nvSpPr>
          <p:cNvPr id="11" name="TextBox 10">
            <a:extLst>
              <a:ext uri="{FF2B5EF4-FFF2-40B4-BE49-F238E27FC236}">
                <a16:creationId xmlns:a16="http://schemas.microsoft.com/office/drawing/2014/main" id="{58063B48-FE63-45F6-B5B2-4328005FCA3D}"/>
              </a:ext>
            </a:extLst>
          </p:cNvPr>
          <p:cNvSpPr txBox="1"/>
          <p:nvPr/>
        </p:nvSpPr>
        <p:spPr>
          <a:xfrm>
            <a:off x="2163877" y="2072210"/>
            <a:ext cx="8484070" cy="4031873"/>
          </a:xfrm>
          <a:prstGeom prst="rect">
            <a:avLst/>
          </a:prstGeom>
          <a:noFill/>
        </p:spPr>
        <p:txBody>
          <a:bodyPr wrap="square" rtlCol="0">
            <a:spAutoFit/>
          </a:bodyPr>
          <a:lstStyle/>
          <a:p>
            <a:r>
              <a:rPr lang="en-US" sz="1600" dirty="0">
                <a:solidFill>
                  <a:schemeClr val="accent3">
                    <a:lumMod val="40000"/>
                    <a:lumOff val="60000"/>
                  </a:schemeClr>
                </a:solidFill>
              </a:rPr>
              <a:t>HOMEOWNERS ALONG THE EXISTING ROUTE, AND ALL TRAVELERS ON CTH KR WILL HAVE  THEIR SAFETY COMPROMISED BY THE LARGE NUMBER OF DRIVEWAYS WHICH HAVE DIRECT ACCESS ONTO THIS ROADWAY.</a:t>
            </a:r>
          </a:p>
          <a:p>
            <a:endParaRPr lang="en-US" sz="1600" dirty="0">
              <a:solidFill>
                <a:schemeClr val="accent3">
                  <a:lumMod val="40000"/>
                  <a:lumOff val="60000"/>
                </a:schemeClr>
              </a:solidFill>
            </a:endParaRPr>
          </a:p>
          <a:p>
            <a:r>
              <a:rPr lang="en-US" sz="1600" dirty="0">
                <a:solidFill>
                  <a:schemeClr val="accent3">
                    <a:lumMod val="40000"/>
                    <a:lumOff val="60000"/>
                  </a:schemeClr>
                </a:solidFill>
              </a:rPr>
              <a:t>CTH KR BETWEEN 90</a:t>
            </a:r>
            <a:r>
              <a:rPr lang="en-US" sz="1600" baseline="30000" dirty="0">
                <a:solidFill>
                  <a:schemeClr val="accent3">
                    <a:lumMod val="40000"/>
                    <a:lumOff val="60000"/>
                  </a:schemeClr>
                </a:solidFill>
              </a:rPr>
              <a:t>TH</a:t>
            </a:r>
            <a:r>
              <a:rPr lang="en-US" sz="1600" dirty="0">
                <a:solidFill>
                  <a:schemeClr val="accent3">
                    <a:lumMod val="40000"/>
                    <a:lumOff val="60000"/>
                  </a:schemeClr>
                </a:solidFill>
              </a:rPr>
              <a:t> STREET AND STH 31 HAS OVER  35 DRIVEWAYS, 1 RAILROAD AND 1 SECONDARY ROAD EXITING  DIRECTLY ONTO THIS 45 MPH  HIGHWAY.  THESE HOMEOWNERS WILL BE COMPETING FOR RIGHT OF WAY ON CTH KR ALONG WITH THE APPROXIMATELY 7000-8000 VEHICALS ALREADY TRAVELING THIS ROUTE EVERY DAY. </a:t>
            </a:r>
          </a:p>
          <a:p>
            <a:endParaRPr lang="en-US" sz="1600" dirty="0">
              <a:solidFill>
                <a:schemeClr val="accent3">
                  <a:lumMod val="40000"/>
                  <a:lumOff val="60000"/>
                </a:schemeClr>
              </a:solidFill>
            </a:endParaRPr>
          </a:p>
          <a:p>
            <a:r>
              <a:rPr lang="en-US" sz="1600" dirty="0">
                <a:solidFill>
                  <a:schemeClr val="accent3">
                    <a:lumMod val="40000"/>
                    <a:lumOff val="60000"/>
                  </a:schemeClr>
                </a:solidFill>
              </a:rPr>
              <a:t>IN THE NOT SO DISTANT PAST, CONSIDERATION WAS GIVEN TO THE SAFETY OF CITIZENS OF BOTH RACINE AND KENOSHA COUNTIES WHEN STH 31 WAS REROUTED THROUGH AVAILABLE VACANT AGRICULTURAL PROPERTIES TO AVOID THE EXISTING HIGH CONCENTRATION OF HOMES ALONG THE EXISTING ROUTE. WHY HASN’T THE SAME CONSIDERATION AND THE ALTERNATIVE OF REROUTING THIS SECTION OF CTH KR BEING GIVEN HERE ? </a:t>
            </a:r>
            <a:endParaRPr lang="en-US" sz="1600" b="1" dirty="0">
              <a:solidFill>
                <a:schemeClr val="accent3">
                  <a:lumMod val="40000"/>
                  <a:lumOff val="60000"/>
                </a:schemeClr>
              </a:solidFill>
            </a:endParaRPr>
          </a:p>
        </p:txBody>
      </p:sp>
      <p:sp>
        <p:nvSpPr>
          <p:cNvPr id="9" name="Rectangle 8">
            <a:extLst>
              <a:ext uri="{FF2B5EF4-FFF2-40B4-BE49-F238E27FC236}">
                <a16:creationId xmlns:a16="http://schemas.microsoft.com/office/drawing/2014/main" id="{17984730-F143-4409-94A3-7C079366F1AD}"/>
              </a:ext>
            </a:extLst>
          </p:cNvPr>
          <p:cNvSpPr/>
          <p:nvPr/>
        </p:nvSpPr>
        <p:spPr>
          <a:xfrm flipV="1">
            <a:off x="2244792" y="1742910"/>
            <a:ext cx="8185880" cy="6718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430C26-9CD7-42F4-9002-92E4256DD074}"/>
              </a:ext>
            </a:extLst>
          </p:cNvPr>
          <p:cNvPicPr>
            <a:picLocks noChangeAspect="1"/>
          </p:cNvPicPr>
          <p:nvPr/>
        </p:nvPicPr>
        <p:blipFill>
          <a:blip r:embed="rId2"/>
          <a:stretch>
            <a:fillRect/>
          </a:stretch>
        </p:blipFill>
        <p:spPr>
          <a:xfrm>
            <a:off x="185909" y="6419209"/>
            <a:ext cx="11858625" cy="228600"/>
          </a:xfrm>
          <a:prstGeom prst="rect">
            <a:avLst/>
          </a:prstGeom>
        </p:spPr>
      </p:pic>
    </p:spTree>
    <p:extLst>
      <p:ext uri="{BB962C8B-B14F-4D97-AF65-F5344CB8AC3E}">
        <p14:creationId xmlns:p14="http://schemas.microsoft.com/office/powerpoint/2010/main" val="1074303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0114F0-7C42-4280-8E95-24AAB3E09733}"/>
              </a:ext>
            </a:extLst>
          </p:cNvPr>
          <p:cNvSpPr/>
          <p:nvPr/>
        </p:nvSpPr>
        <p:spPr>
          <a:xfrm>
            <a:off x="2747210" y="648049"/>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sp>
        <p:nvSpPr>
          <p:cNvPr id="5" name="Content Placeholder 2">
            <a:extLst>
              <a:ext uri="{FF2B5EF4-FFF2-40B4-BE49-F238E27FC236}">
                <a16:creationId xmlns:a16="http://schemas.microsoft.com/office/drawing/2014/main" id="{8B27054F-6063-402A-9618-67B640DA7784}"/>
              </a:ext>
            </a:extLst>
          </p:cNvPr>
          <p:cNvSpPr txBox="1">
            <a:spLocks/>
          </p:cNvSpPr>
          <p:nvPr/>
        </p:nvSpPr>
        <p:spPr>
          <a:xfrm>
            <a:off x="2241884" y="971214"/>
            <a:ext cx="8193902" cy="845016"/>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sz="1800" dirty="0">
                <a:solidFill>
                  <a:schemeClr val="accent3">
                    <a:lumMod val="60000"/>
                    <a:lumOff val="40000"/>
                  </a:schemeClr>
                </a:solidFill>
              </a:rPr>
              <a:t>A2.    SAFETY AND ACCESS ISSUES - CONTINUED</a:t>
            </a:r>
          </a:p>
        </p:txBody>
      </p:sp>
      <p:pic>
        <p:nvPicPr>
          <p:cNvPr id="9" name="Picture 8">
            <a:extLst>
              <a:ext uri="{FF2B5EF4-FFF2-40B4-BE49-F238E27FC236}">
                <a16:creationId xmlns:a16="http://schemas.microsoft.com/office/drawing/2014/main" id="{51AF1C4C-67D0-438A-9859-3691CE773CF4}"/>
              </a:ext>
            </a:extLst>
          </p:cNvPr>
          <p:cNvPicPr>
            <a:picLocks noChangeAspect="1"/>
          </p:cNvPicPr>
          <p:nvPr/>
        </p:nvPicPr>
        <p:blipFill rotWithShape="1">
          <a:blip r:embed="rId2"/>
          <a:srcRect t="19790"/>
          <a:stretch/>
        </p:blipFill>
        <p:spPr>
          <a:xfrm>
            <a:off x="1586361" y="2993094"/>
            <a:ext cx="9504947" cy="3304785"/>
          </a:xfrm>
          <a:prstGeom prst="rect">
            <a:avLst/>
          </a:prstGeom>
          <a:ln w="38100">
            <a:solidFill>
              <a:schemeClr val="accent3">
                <a:lumMod val="40000"/>
                <a:lumOff val="60000"/>
              </a:schemeClr>
            </a:solidFill>
          </a:ln>
        </p:spPr>
      </p:pic>
      <p:sp>
        <p:nvSpPr>
          <p:cNvPr id="13" name="Rectangle 12">
            <a:extLst>
              <a:ext uri="{FF2B5EF4-FFF2-40B4-BE49-F238E27FC236}">
                <a16:creationId xmlns:a16="http://schemas.microsoft.com/office/drawing/2014/main" id="{B50E0CBB-134A-4EC2-B1BB-517C2795CD5E}"/>
              </a:ext>
            </a:extLst>
          </p:cNvPr>
          <p:cNvSpPr/>
          <p:nvPr/>
        </p:nvSpPr>
        <p:spPr>
          <a:xfrm flipV="1">
            <a:off x="1500939" y="1685085"/>
            <a:ext cx="9504946" cy="4571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F159ECA-565B-4E78-B6FC-6AC6D68306DE}"/>
              </a:ext>
            </a:extLst>
          </p:cNvPr>
          <p:cNvSpPr txBox="1"/>
          <p:nvPr/>
        </p:nvSpPr>
        <p:spPr>
          <a:xfrm>
            <a:off x="1419898" y="1917657"/>
            <a:ext cx="9390646" cy="954107"/>
          </a:xfrm>
          <a:prstGeom prst="rect">
            <a:avLst/>
          </a:prstGeom>
          <a:noFill/>
        </p:spPr>
        <p:txBody>
          <a:bodyPr wrap="square" rtlCol="0">
            <a:spAutoFit/>
          </a:bodyPr>
          <a:lstStyle/>
          <a:p>
            <a:r>
              <a:rPr lang="en-US" sz="1400" dirty="0">
                <a:solidFill>
                  <a:schemeClr val="accent3">
                    <a:lumMod val="40000"/>
                    <a:lumOff val="60000"/>
                  </a:schemeClr>
                </a:solidFill>
              </a:rPr>
              <a:t>BELOW ARE AERIALS OF TWO SECTIONS OF BOTH HIGHWAYS SCALED AND DRAWN TO COMPARE THE SAME LENGTH OF ROADWAY.  BOTH WERE EXTRACTED FROM THE SAME MAP.  THE ONE ON THE LEFT IS CTH KR AND THE ONE ON THE RIGHT IS OLD  STH 31.  THE SIMILARITY BETWEEN THE TWO HIGHWAYS IS STRIKING AND CANNOT AND SHOULD NOT BE IGNORED.</a:t>
            </a:r>
          </a:p>
        </p:txBody>
      </p:sp>
      <p:pic>
        <p:nvPicPr>
          <p:cNvPr id="7" name="Picture 6">
            <a:extLst>
              <a:ext uri="{FF2B5EF4-FFF2-40B4-BE49-F238E27FC236}">
                <a16:creationId xmlns:a16="http://schemas.microsoft.com/office/drawing/2014/main" id="{7C2BB404-3AEC-44FB-A24A-9874E267B37A}"/>
              </a:ext>
            </a:extLst>
          </p:cNvPr>
          <p:cNvPicPr>
            <a:picLocks noChangeAspect="1"/>
          </p:cNvPicPr>
          <p:nvPr/>
        </p:nvPicPr>
        <p:blipFill>
          <a:blip r:embed="rId3"/>
          <a:stretch>
            <a:fillRect/>
          </a:stretch>
        </p:blipFill>
        <p:spPr>
          <a:xfrm>
            <a:off x="185909" y="6419209"/>
            <a:ext cx="11858625" cy="228600"/>
          </a:xfrm>
          <a:prstGeom prst="rect">
            <a:avLst/>
          </a:prstGeom>
        </p:spPr>
      </p:pic>
    </p:spTree>
    <p:extLst>
      <p:ext uri="{BB962C8B-B14F-4D97-AF65-F5344CB8AC3E}">
        <p14:creationId xmlns:p14="http://schemas.microsoft.com/office/powerpoint/2010/main" val="860648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0114F0-7C42-4280-8E95-24AAB3E09733}"/>
              </a:ext>
            </a:extLst>
          </p:cNvPr>
          <p:cNvSpPr/>
          <p:nvPr/>
        </p:nvSpPr>
        <p:spPr>
          <a:xfrm>
            <a:off x="2747210" y="648049"/>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sp>
        <p:nvSpPr>
          <p:cNvPr id="10" name="Rectangle 9">
            <a:extLst>
              <a:ext uri="{FF2B5EF4-FFF2-40B4-BE49-F238E27FC236}">
                <a16:creationId xmlns:a16="http://schemas.microsoft.com/office/drawing/2014/main" id="{E40528C7-ADBD-42D2-880F-830F5A9A7F48}"/>
              </a:ext>
            </a:extLst>
          </p:cNvPr>
          <p:cNvSpPr/>
          <p:nvPr/>
        </p:nvSpPr>
        <p:spPr>
          <a:xfrm>
            <a:off x="-7964" y="2240794"/>
            <a:ext cx="12215149" cy="71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AB633D80-318F-41E6-8981-64637E0790DA}"/>
              </a:ext>
            </a:extLst>
          </p:cNvPr>
          <p:cNvSpPr txBox="1"/>
          <p:nvPr/>
        </p:nvSpPr>
        <p:spPr>
          <a:xfrm>
            <a:off x="602100" y="1907560"/>
            <a:ext cx="12215148" cy="923330"/>
          </a:xfrm>
          <a:prstGeom prst="rect">
            <a:avLst/>
          </a:prstGeom>
          <a:noFill/>
        </p:spPr>
        <p:txBody>
          <a:bodyPr wrap="square" rtlCol="0">
            <a:spAutoFit/>
          </a:bodyPr>
          <a:lstStyle/>
          <a:p>
            <a:r>
              <a:rPr lang="en-US" sz="2000" b="1" dirty="0">
                <a:solidFill>
                  <a:schemeClr val="bg1"/>
                </a:solidFill>
              </a:rPr>
              <a:t>                </a:t>
            </a:r>
            <a:r>
              <a:rPr lang="en-US" sz="2000" b="1" dirty="0">
                <a:solidFill>
                  <a:schemeClr val="accent3">
                    <a:lumMod val="60000"/>
                    <a:lumOff val="40000"/>
                  </a:schemeClr>
                </a:solidFill>
              </a:rPr>
              <a:t>AERIAL WITH  ENHANCEMENTS SHOWING  EXISTING  CTH KR ROUTE</a:t>
            </a:r>
          </a:p>
          <a:p>
            <a:r>
              <a:rPr lang="en-US" sz="2000" b="1" dirty="0">
                <a:solidFill>
                  <a:schemeClr val="accent3">
                    <a:lumMod val="60000"/>
                    <a:lumOff val="40000"/>
                  </a:schemeClr>
                </a:solidFill>
              </a:rPr>
              <a:t> </a:t>
            </a:r>
            <a:r>
              <a:rPr lang="en-US" dirty="0">
                <a:solidFill>
                  <a:schemeClr val="accent3">
                    <a:lumMod val="60000"/>
                    <a:lumOff val="40000"/>
                  </a:schemeClr>
                </a:solidFill>
              </a:rPr>
              <a:t>                                                      </a:t>
            </a:r>
            <a:r>
              <a:rPr lang="en-US" b="1" dirty="0">
                <a:solidFill>
                  <a:schemeClr val="bg1"/>
                </a:solidFill>
              </a:rPr>
              <a:t>  </a:t>
            </a:r>
          </a:p>
          <a:p>
            <a:r>
              <a:rPr lang="en-US" sz="1400" dirty="0">
                <a:solidFill>
                  <a:schemeClr val="bg1"/>
                </a:solidFill>
              </a:rPr>
              <a:t>                  </a:t>
            </a:r>
            <a:r>
              <a:rPr lang="en-US" sz="1400" dirty="0">
                <a:solidFill>
                  <a:schemeClr val="accent3">
                    <a:lumMod val="60000"/>
                    <a:lumOff val="40000"/>
                  </a:schemeClr>
                </a:solidFill>
              </a:rPr>
              <a:t>INDIVIDUAL HOMES AND BUSINESSES ARE HIGHLIGHTED ALONG WITH THEIR RESPECTIVE DRIVEWAYS</a:t>
            </a:r>
          </a:p>
        </p:txBody>
      </p:sp>
      <p:pic>
        <p:nvPicPr>
          <p:cNvPr id="69" name="Picture 68">
            <a:extLst>
              <a:ext uri="{FF2B5EF4-FFF2-40B4-BE49-F238E27FC236}">
                <a16:creationId xmlns:a16="http://schemas.microsoft.com/office/drawing/2014/main" id="{3C1146E4-1080-430A-BDFA-BE869093DD93}"/>
              </a:ext>
            </a:extLst>
          </p:cNvPr>
          <p:cNvPicPr>
            <a:picLocks noChangeAspect="1"/>
          </p:cNvPicPr>
          <p:nvPr/>
        </p:nvPicPr>
        <p:blipFill rotWithShape="1">
          <a:blip r:embed="rId2"/>
          <a:srcRect l="96"/>
          <a:stretch/>
        </p:blipFill>
        <p:spPr>
          <a:xfrm>
            <a:off x="1025649" y="4687975"/>
            <a:ext cx="10372512" cy="1605984"/>
          </a:xfrm>
          <a:prstGeom prst="rect">
            <a:avLst/>
          </a:prstGeom>
        </p:spPr>
      </p:pic>
      <p:pic>
        <p:nvPicPr>
          <p:cNvPr id="70" name="Picture 69">
            <a:extLst>
              <a:ext uri="{FF2B5EF4-FFF2-40B4-BE49-F238E27FC236}">
                <a16:creationId xmlns:a16="http://schemas.microsoft.com/office/drawing/2014/main" id="{3D8B3561-5F3D-448B-A4BD-E26E776FFB5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316"/>
          <a:stretch/>
        </p:blipFill>
        <p:spPr>
          <a:xfrm>
            <a:off x="1069333" y="3974120"/>
            <a:ext cx="10328828" cy="637499"/>
          </a:xfrm>
          <a:prstGeom prst="rect">
            <a:avLst/>
          </a:prstGeom>
        </p:spPr>
      </p:pic>
      <p:sp>
        <p:nvSpPr>
          <p:cNvPr id="74" name="TextBox 73">
            <a:extLst>
              <a:ext uri="{FF2B5EF4-FFF2-40B4-BE49-F238E27FC236}">
                <a16:creationId xmlns:a16="http://schemas.microsoft.com/office/drawing/2014/main" id="{621EBDBA-2685-4C15-B91E-B537D0C6E5DD}"/>
              </a:ext>
            </a:extLst>
          </p:cNvPr>
          <p:cNvSpPr txBox="1"/>
          <p:nvPr/>
        </p:nvSpPr>
        <p:spPr>
          <a:xfrm>
            <a:off x="4903360" y="3587389"/>
            <a:ext cx="3203275" cy="230832"/>
          </a:xfrm>
          <a:prstGeom prst="rect">
            <a:avLst/>
          </a:prstGeom>
          <a:noFill/>
        </p:spPr>
        <p:txBody>
          <a:bodyPr wrap="square" rtlCol="0">
            <a:spAutoFit/>
          </a:bodyPr>
          <a:lstStyle/>
          <a:p>
            <a:r>
              <a:rPr lang="en-US" sz="900" b="1" dirty="0">
                <a:solidFill>
                  <a:schemeClr val="accent3">
                    <a:lumMod val="60000"/>
                    <a:lumOff val="40000"/>
                  </a:schemeClr>
                </a:solidFill>
              </a:rPr>
              <a:t>EACH VERTICAL LINE REPRESENTS 1 DRIVEWAY</a:t>
            </a:r>
          </a:p>
        </p:txBody>
      </p:sp>
      <p:sp>
        <p:nvSpPr>
          <p:cNvPr id="78" name="Rectangle 77">
            <a:extLst>
              <a:ext uri="{FF2B5EF4-FFF2-40B4-BE49-F238E27FC236}">
                <a16:creationId xmlns:a16="http://schemas.microsoft.com/office/drawing/2014/main" id="{BFFCCADD-4C62-4A25-AABC-64293E4069AE}"/>
              </a:ext>
            </a:extLst>
          </p:cNvPr>
          <p:cNvSpPr/>
          <p:nvPr/>
        </p:nvSpPr>
        <p:spPr>
          <a:xfrm>
            <a:off x="1776620" y="1772949"/>
            <a:ext cx="8662074" cy="4571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4C58B47-CEBE-4BCD-BAD7-C0C527334E13}"/>
              </a:ext>
            </a:extLst>
          </p:cNvPr>
          <p:cNvSpPr txBox="1"/>
          <p:nvPr/>
        </p:nvSpPr>
        <p:spPr>
          <a:xfrm>
            <a:off x="1025649" y="2963953"/>
            <a:ext cx="10864661" cy="538609"/>
          </a:xfrm>
          <a:prstGeom prst="rect">
            <a:avLst/>
          </a:prstGeom>
          <a:noFill/>
        </p:spPr>
        <p:txBody>
          <a:bodyPr wrap="square" rtlCol="0">
            <a:spAutoFit/>
          </a:bodyPr>
          <a:lstStyle/>
          <a:p>
            <a:r>
              <a:rPr lang="en-US" sz="1400" dirty="0">
                <a:solidFill>
                  <a:schemeClr val="accent3">
                    <a:lumMod val="60000"/>
                    <a:lumOff val="40000"/>
                  </a:schemeClr>
                </a:solidFill>
              </a:rPr>
              <a:t>THE LINE BELOW IS A HORIZONTAL REPRESENTATION  OF THE DISTANCE AND FREQUENCY OF THE  DRIVEWAYS AS </a:t>
            </a:r>
          </a:p>
          <a:p>
            <a:r>
              <a:rPr lang="en-US" sz="1400" dirty="0">
                <a:solidFill>
                  <a:schemeClr val="accent3">
                    <a:lumMod val="60000"/>
                    <a:lumOff val="40000"/>
                  </a:schemeClr>
                </a:solidFill>
              </a:rPr>
              <a:t>WELL AS THE RAILROAD OVERPASS AND THE  SECONDARY ROAD AS THEY CROSS CTH KR.           </a:t>
            </a:r>
            <a:endParaRPr lang="en-US" sz="1500" dirty="0"/>
          </a:p>
        </p:txBody>
      </p:sp>
      <p:sp>
        <p:nvSpPr>
          <p:cNvPr id="83" name="Content Placeholder 2">
            <a:extLst>
              <a:ext uri="{FF2B5EF4-FFF2-40B4-BE49-F238E27FC236}">
                <a16:creationId xmlns:a16="http://schemas.microsoft.com/office/drawing/2014/main" id="{6DC48DF9-A18B-40DC-8C21-2A73EAF9A8AF}"/>
              </a:ext>
            </a:extLst>
          </p:cNvPr>
          <p:cNvSpPr txBox="1">
            <a:spLocks/>
          </p:cNvSpPr>
          <p:nvPr/>
        </p:nvSpPr>
        <p:spPr>
          <a:xfrm>
            <a:off x="2244792" y="965080"/>
            <a:ext cx="8193902" cy="845016"/>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sz="1800" dirty="0">
                <a:solidFill>
                  <a:schemeClr val="accent3">
                    <a:lumMod val="60000"/>
                    <a:lumOff val="40000"/>
                  </a:schemeClr>
                </a:solidFill>
              </a:rPr>
              <a:t>A2.    SAFETY AND ACCESS ISSUES - CONTINUED</a:t>
            </a:r>
          </a:p>
        </p:txBody>
      </p:sp>
      <p:sp>
        <p:nvSpPr>
          <p:cNvPr id="85" name="Rectangle 84">
            <a:extLst>
              <a:ext uri="{FF2B5EF4-FFF2-40B4-BE49-F238E27FC236}">
                <a16:creationId xmlns:a16="http://schemas.microsoft.com/office/drawing/2014/main" id="{AEA122B9-EB77-44AF-843D-81481D52B710}"/>
              </a:ext>
            </a:extLst>
          </p:cNvPr>
          <p:cNvSpPr/>
          <p:nvPr/>
        </p:nvSpPr>
        <p:spPr>
          <a:xfrm>
            <a:off x="1083519" y="4177411"/>
            <a:ext cx="693101" cy="214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97C853FC-3C88-4575-B167-54A917DF6A24}"/>
              </a:ext>
            </a:extLst>
          </p:cNvPr>
          <p:cNvPicPr>
            <a:picLocks noChangeAspect="1"/>
          </p:cNvPicPr>
          <p:nvPr/>
        </p:nvPicPr>
        <p:blipFill>
          <a:blip r:embed="rId5"/>
          <a:stretch>
            <a:fillRect/>
          </a:stretch>
        </p:blipFill>
        <p:spPr>
          <a:xfrm>
            <a:off x="1069333" y="3969162"/>
            <a:ext cx="770915" cy="252213"/>
          </a:xfrm>
          <a:prstGeom prst="rect">
            <a:avLst/>
          </a:prstGeom>
        </p:spPr>
      </p:pic>
      <p:pic>
        <p:nvPicPr>
          <p:cNvPr id="13" name="Picture 12">
            <a:extLst>
              <a:ext uri="{FF2B5EF4-FFF2-40B4-BE49-F238E27FC236}">
                <a16:creationId xmlns:a16="http://schemas.microsoft.com/office/drawing/2014/main" id="{D4CFFF93-B5E1-493D-A8DA-88609325A807}"/>
              </a:ext>
            </a:extLst>
          </p:cNvPr>
          <p:cNvPicPr>
            <a:picLocks noChangeAspect="1"/>
          </p:cNvPicPr>
          <p:nvPr/>
        </p:nvPicPr>
        <p:blipFill>
          <a:blip r:embed="rId6"/>
          <a:stretch>
            <a:fillRect/>
          </a:stretch>
        </p:blipFill>
        <p:spPr>
          <a:xfrm>
            <a:off x="185909" y="6419209"/>
            <a:ext cx="11858625" cy="228600"/>
          </a:xfrm>
          <a:prstGeom prst="rect">
            <a:avLst/>
          </a:prstGeom>
        </p:spPr>
      </p:pic>
    </p:spTree>
    <p:extLst>
      <p:ext uri="{BB962C8B-B14F-4D97-AF65-F5344CB8AC3E}">
        <p14:creationId xmlns:p14="http://schemas.microsoft.com/office/powerpoint/2010/main" val="276825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F8585-C401-44AD-99E5-9CA3531F7CC3}"/>
              </a:ext>
            </a:extLst>
          </p:cNvPr>
          <p:cNvSpPr>
            <a:spLocks noGrp="1"/>
          </p:cNvSpPr>
          <p:nvPr>
            <p:ph idx="1"/>
          </p:nvPr>
        </p:nvSpPr>
        <p:spPr>
          <a:xfrm>
            <a:off x="2386264" y="802061"/>
            <a:ext cx="8193902" cy="984637"/>
          </a:xfrm>
        </p:spPr>
        <p:txBody>
          <a:bodyPr>
            <a:normAutofit/>
          </a:bodyPr>
          <a:lstStyle/>
          <a:p>
            <a:r>
              <a:rPr lang="en-US" sz="1800" dirty="0">
                <a:solidFill>
                  <a:schemeClr val="accent3">
                    <a:lumMod val="60000"/>
                    <a:lumOff val="40000"/>
                  </a:schemeClr>
                </a:solidFill>
              </a:rPr>
              <a:t>A3.  DROP IN PROPERTY VALUES  FOR SOME  HOMEOWNERS</a:t>
            </a:r>
          </a:p>
        </p:txBody>
      </p:sp>
      <p:sp>
        <p:nvSpPr>
          <p:cNvPr id="4" name="Rectangle 3">
            <a:extLst>
              <a:ext uri="{FF2B5EF4-FFF2-40B4-BE49-F238E27FC236}">
                <a16:creationId xmlns:a16="http://schemas.microsoft.com/office/drawing/2014/main" id="{840114F0-7C42-4280-8E95-24AAB3E09733}"/>
              </a:ext>
            </a:extLst>
          </p:cNvPr>
          <p:cNvSpPr/>
          <p:nvPr/>
        </p:nvSpPr>
        <p:spPr>
          <a:xfrm>
            <a:off x="2747210" y="648049"/>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sp>
        <p:nvSpPr>
          <p:cNvPr id="7" name="Rectangle 6">
            <a:extLst>
              <a:ext uri="{FF2B5EF4-FFF2-40B4-BE49-F238E27FC236}">
                <a16:creationId xmlns:a16="http://schemas.microsoft.com/office/drawing/2014/main" id="{2CB19D8B-81A5-4D28-AAD5-3E5B32D58B3B}"/>
              </a:ext>
            </a:extLst>
          </p:cNvPr>
          <p:cNvSpPr/>
          <p:nvPr/>
        </p:nvSpPr>
        <p:spPr>
          <a:xfrm>
            <a:off x="2783617" y="1581732"/>
            <a:ext cx="6848776" cy="4571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2D5B7B5-D6C0-4367-9511-3FA872C47F2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b="811"/>
          <a:stretch/>
        </p:blipFill>
        <p:spPr>
          <a:xfrm>
            <a:off x="3515988" y="3127869"/>
            <a:ext cx="5600899" cy="3680479"/>
          </a:xfrm>
          <a:prstGeom prst="rect">
            <a:avLst/>
          </a:prstGeom>
        </p:spPr>
      </p:pic>
      <p:sp>
        <p:nvSpPr>
          <p:cNvPr id="12" name="TextBox 11">
            <a:extLst>
              <a:ext uri="{FF2B5EF4-FFF2-40B4-BE49-F238E27FC236}">
                <a16:creationId xmlns:a16="http://schemas.microsoft.com/office/drawing/2014/main" id="{9C694783-E8C1-4578-8756-472D06AAB7B7}"/>
              </a:ext>
            </a:extLst>
          </p:cNvPr>
          <p:cNvSpPr txBox="1"/>
          <p:nvPr/>
        </p:nvSpPr>
        <p:spPr>
          <a:xfrm>
            <a:off x="2386264" y="1848377"/>
            <a:ext cx="8484070" cy="938719"/>
          </a:xfrm>
          <a:prstGeom prst="rect">
            <a:avLst/>
          </a:prstGeom>
          <a:noFill/>
        </p:spPr>
        <p:txBody>
          <a:bodyPr wrap="square" rtlCol="0">
            <a:spAutoFit/>
          </a:bodyPr>
          <a:lstStyle/>
          <a:p>
            <a:r>
              <a:rPr lang="en-US" sz="1100" dirty="0">
                <a:solidFill>
                  <a:schemeClr val="accent3">
                    <a:lumMod val="40000"/>
                    <a:lumOff val="60000"/>
                  </a:schemeClr>
                </a:solidFill>
              </a:rPr>
              <a:t>SEVERAL HOMEOWNERS ALONG THE NEW CTH KR ROUTE ARE BEING TOLD THAT THEY HAVE TO ACCEPT HAVING A RAILROAD OVERPASS CONSTRUCTED IN THEIR FRONT YARDS.    THEIR FUTURES HOLD AN UNSIGHTLY WALL OF CONCRETE, A DRIVEWAY WITH NO DIRECT ACCESS TO CTH KR, AND DIMINISHED PROPERTY VALUES.   WHY  AREN’T THESE HOMEOWNERS BEING BOUGHT  OUT SO THAT THEY CAN RELOCATE ?  IT IS UNACCEPTABLE THAT THESE INDIVIDUALS BE “RAILROADED” INTO ACCEPTING AN “OFFER” SUCH AS THIS.</a:t>
            </a:r>
          </a:p>
        </p:txBody>
      </p:sp>
      <p:sp>
        <p:nvSpPr>
          <p:cNvPr id="13" name="Rectangle 12">
            <a:extLst>
              <a:ext uri="{FF2B5EF4-FFF2-40B4-BE49-F238E27FC236}">
                <a16:creationId xmlns:a16="http://schemas.microsoft.com/office/drawing/2014/main" id="{FC772466-8AFD-4343-8E53-81306E73AA6A}"/>
              </a:ext>
            </a:extLst>
          </p:cNvPr>
          <p:cNvSpPr/>
          <p:nvPr/>
        </p:nvSpPr>
        <p:spPr>
          <a:xfrm>
            <a:off x="3515988" y="3577087"/>
            <a:ext cx="549929" cy="2748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12D8D0-A425-48FC-9D3E-F3AA3D47FC11}"/>
              </a:ext>
            </a:extLst>
          </p:cNvPr>
          <p:cNvSpPr/>
          <p:nvPr/>
        </p:nvSpPr>
        <p:spPr>
          <a:xfrm>
            <a:off x="8459639" y="3119950"/>
            <a:ext cx="657248" cy="3280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7CCF8A-2099-4570-BADD-5F359CF032B3}"/>
              </a:ext>
            </a:extLst>
          </p:cNvPr>
          <p:cNvSpPr/>
          <p:nvPr/>
        </p:nvSpPr>
        <p:spPr>
          <a:xfrm>
            <a:off x="6550325" y="6326037"/>
            <a:ext cx="2566562" cy="128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986382-DBFD-4906-A9DD-6C0C59241DA9}"/>
              </a:ext>
            </a:extLst>
          </p:cNvPr>
          <p:cNvSpPr/>
          <p:nvPr/>
        </p:nvSpPr>
        <p:spPr>
          <a:xfrm>
            <a:off x="3778370" y="3594339"/>
            <a:ext cx="287547" cy="2731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10851D-85E1-4E52-9A27-F098D59F1F92}"/>
              </a:ext>
            </a:extLst>
          </p:cNvPr>
          <p:cNvSpPr/>
          <p:nvPr/>
        </p:nvSpPr>
        <p:spPr>
          <a:xfrm>
            <a:off x="3515988" y="6326037"/>
            <a:ext cx="2234956" cy="128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D9E51D-4FD8-4D78-8CA3-15A86946F706}"/>
              </a:ext>
            </a:extLst>
          </p:cNvPr>
          <p:cNvSpPr/>
          <p:nvPr/>
        </p:nvSpPr>
        <p:spPr>
          <a:xfrm>
            <a:off x="3529438" y="3127869"/>
            <a:ext cx="2566562" cy="128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CC11C7-E7F7-49E8-B9B0-EF1D204B4860}"/>
              </a:ext>
            </a:extLst>
          </p:cNvPr>
          <p:cNvSpPr/>
          <p:nvPr/>
        </p:nvSpPr>
        <p:spPr>
          <a:xfrm>
            <a:off x="3515989" y="3119950"/>
            <a:ext cx="5600898" cy="5508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69358DF-5E3F-41FB-9952-6B86D34879F4}"/>
              </a:ext>
            </a:extLst>
          </p:cNvPr>
          <p:cNvSpPr txBox="1"/>
          <p:nvPr/>
        </p:nvSpPr>
        <p:spPr>
          <a:xfrm>
            <a:off x="3651755" y="3171746"/>
            <a:ext cx="3991343" cy="261610"/>
          </a:xfrm>
          <a:prstGeom prst="rect">
            <a:avLst/>
          </a:prstGeom>
          <a:noFill/>
        </p:spPr>
        <p:txBody>
          <a:bodyPr wrap="square" rtlCol="0">
            <a:spAutoFit/>
          </a:bodyPr>
          <a:lstStyle/>
          <a:p>
            <a:r>
              <a:rPr lang="en-US" sz="1100" b="1" dirty="0">
                <a:solidFill>
                  <a:schemeClr val="bg1"/>
                </a:solidFill>
              </a:rPr>
              <a:t>COUNTY KR – EAST OF UNION PACIFIC RAILROAD</a:t>
            </a:r>
          </a:p>
        </p:txBody>
      </p:sp>
      <p:sp>
        <p:nvSpPr>
          <p:cNvPr id="21" name="TextBox 20">
            <a:extLst>
              <a:ext uri="{FF2B5EF4-FFF2-40B4-BE49-F238E27FC236}">
                <a16:creationId xmlns:a16="http://schemas.microsoft.com/office/drawing/2014/main" id="{BECC3EB8-1824-4BE8-89EB-0DB25DC063D4}"/>
              </a:ext>
            </a:extLst>
          </p:cNvPr>
          <p:cNvSpPr txBox="1"/>
          <p:nvPr/>
        </p:nvSpPr>
        <p:spPr>
          <a:xfrm>
            <a:off x="4433884" y="3383757"/>
            <a:ext cx="3991343" cy="261610"/>
          </a:xfrm>
          <a:prstGeom prst="rect">
            <a:avLst/>
          </a:prstGeom>
          <a:noFill/>
        </p:spPr>
        <p:txBody>
          <a:bodyPr wrap="square" rtlCol="0">
            <a:spAutoFit/>
          </a:bodyPr>
          <a:lstStyle/>
          <a:p>
            <a:r>
              <a:rPr lang="en-US" sz="1100" b="1" dirty="0">
                <a:solidFill>
                  <a:schemeClr val="bg1"/>
                </a:solidFill>
              </a:rPr>
              <a:t>       LOOKING NORTH FROM THE DRIVEWAY</a:t>
            </a:r>
          </a:p>
        </p:txBody>
      </p:sp>
    </p:spTree>
    <p:extLst>
      <p:ext uri="{BB962C8B-B14F-4D97-AF65-F5344CB8AC3E}">
        <p14:creationId xmlns:p14="http://schemas.microsoft.com/office/powerpoint/2010/main" val="2581863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F8585-C401-44AD-99E5-9CA3531F7CC3}"/>
              </a:ext>
            </a:extLst>
          </p:cNvPr>
          <p:cNvSpPr>
            <a:spLocks noGrp="1"/>
          </p:cNvSpPr>
          <p:nvPr>
            <p:ph idx="1"/>
          </p:nvPr>
        </p:nvSpPr>
        <p:spPr>
          <a:xfrm>
            <a:off x="2386264" y="1015320"/>
            <a:ext cx="8193902" cy="984637"/>
          </a:xfrm>
        </p:spPr>
        <p:txBody>
          <a:bodyPr>
            <a:normAutofit/>
          </a:bodyPr>
          <a:lstStyle/>
          <a:p>
            <a:r>
              <a:rPr lang="en-US" sz="1800" dirty="0">
                <a:solidFill>
                  <a:schemeClr val="accent3">
                    <a:lumMod val="60000"/>
                    <a:lumOff val="40000"/>
                  </a:schemeClr>
                </a:solidFill>
              </a:rPr>
              <a:t>A4.  LACK OF PLANNING FOR FUTURE GROWTH OR IMPROVEMENTS</a:t>
            </a:r>
          </a:p>
        </p:txBody>
      </p:sp>
      <p:sp>
        <p:nvSpPr>
          <p:cNvPr id="4" name="Rectangle 3">
            <a:extLst>
              <a:ext uri="{FF2B5EF4-FFF2-40B4-BE49-F238E27FC236}">
                <a16:creationId xmlns:a16="http://schemas.microsoft.com/office/drawing/2014/main" id="{840114F0-7C42-4280-8E95-24AAB3E09733}"/>
              </a:ext>
            </a:extLst>
          </p:cNvPr>
          <p:cNvSpPr/>
          <p:nvPr/>
        </p:nvSpPr>
        <p:spPr>
          <a:xfrm>
            <a:off x="2747210" y="648049"/>
            <a:ext cx="6096000" cy="646331"/>
          </a:xfrm>
          <a:prstGeom prst="rect">
            <a:avLst/>
          </a:prstGeom>
        </p:spPr>
        <p:txBody>
          <a:bodyPr>
            <a:spAutoFit/>
          </a:bodyPr>
          <a:lstStyle/>
          <a:p>
            <a:r>
              <a:rPr lang="en-US" u="sng" dirty="0">
                <a:solidFill>
                  <a:schemeClr val="accent1"/>
                </a:solidFill>
              </a:rPr>
              <a:t>WISCONSIN CTH  KR</a:t>
            </a:r>
            <a:br>
              <a:rPr lang="en-US" sz="1600" dirty="0">
                <a:solidFill>
                  <a:schemeClr val="accent1"/>
                </a:solidFill>
              </a:rPr>
            </a:br>
            <a:endParaRPr lang="en-US" dirty="0"/>
          </a:p>
        </p:txBody>
      </p:sp>
      <p:sp>
        <p:nvSpPr>
          <p:cNvPr id="7" name="Rectangle 6">
            <a:extLst>
              <a:ext uri="{FF2B5EF4-FFF2-40B4-BE49-F238E27FC236}">
                <a16:creationId xmlns:a16="http://schemas.microsoft.com/office/drawing/2014/main" id="{2CB19D8B-81A5-4D28-AAD5-3E5B32D58B3B}"/>
              </a:ext>
            </a:extLst>
          </p:cNvPr>
          <p:cNvSpPr/>
          <p:nvPr/>
        </p:nvSpPr>
        <p:spPr>
          <a:xfrm>
            <a:off x="2813695" y="1954238"/>
            <a:ext cx="6848776" cy="4571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C694783-E8C1-4578-8756-472D06AAB7B7}"/>
              </a:ext>
            </a:extLst>
          </p:cNvPr>
          <p:cNvSpPr txBox="1"/>
          <p:nvPr/>
        </p:nvSpPr>
        <p:spPr>
          <a:xfrm>
            <a:off x="2747210" y="2367228"/>
            <a:ext cx="8484070" cy="4031873"/>
          </a:xfrm>
          <a:prstGeom prst="rect">
            <a:avLst/>
          </a:prstGeom>
          <a:noFill/>
        </p:spPr>
        <p:txBody>
          <a:bodyPr wrap="square" rtlCol="0">
            <a:spAutoFit/>
          </a:bodyPr>
          <a:lstStyle/>
          <a:p>
            <a:r>
              <a:rPr lang="en-US" sz="1600" dirty="0">
                <a:solidFill>
                  <a:schemeClr val="accent3">
                    <a:lumMod val="40000"/>
                    <a:lumOff val="60000"/>
                  </a:schemeClr>
                </a:solidFill>
              </a:rPr>
              <a:t>THE POTENTIAL FOR COMMERCIAL AND RESIDENTIAL GROWTH ALONG AND THE AREA  AROUND THE ENTIRE ROUTE OF CTH KR IS EXPLOSIVE AND RIPE FOR DEVELOPMENT.  HOWEVER, THE CURRENT PROJECT  FAILS TO ADDRESS THE FOLLOWING ISSUES THAT WOULD FOSTER THIS EXPANSION.</a:t>
            </a:r>
          </a:p>
          <a:p>
            <a:endParaRPr lang="en-US" sz="1600" dirty="0">
              <a:solidFill>
                <a:schemeClr val="accent3">
                  <a:lumMod val="40000"/>
                  <a:lumOff val="60000"/>
                </a:schemeClr>
              </a:solidFill>
            </a:endParaRPr>
          </a:p>
          <a:p>
            <a:pPr marL="342900" indent="-342900">
              <a:buAutoNum type="arabicPeriod"/>
            </a:pPr>
            <a:r>
              <a:rPr lang="en-US" sz="1600" dirty="0">
                <a:solidFill>
                  <a:schemeClr val="accent3">
                    <a:lumMod val="40000"/>
                    <a:lumOff val="60000"/>
                  </a:schemeClr>
                </a:solidFill>
              </a:rPr>
              <a:t>THE NEED FOR SAFE  HIGHER SPEED ACCESS TO THE AREA </a:t>
            </a:r>
          </a:p>
          <a:p>
            <a:pPr marL="342900" indent="-342900">
              <a:buAutoNum type="arabicPeriod"/>
            </a:pPr>
            <a:r>
              <a:rPr lang="en-US" sz="1600" dirty="0">
                <a:solidFill>
                  <a:schemeClr val="accent3">
                    <a:lumMod val="40000"/>
                    <a:lumOff val="60000"/>
                  </a:schemeClr>
                </a:solidFill>
              </a:rPr>
              <a:t>THE  NEED FOR A FASTER CORRIDOR TO DOWNTOWN RACINE</a:t>
            </a:r>
          </a:p>
          <a:p>
            <a:pPr marL="342900" indent="-342900">
              <a:buAutoNum type="arabicPeriod"/>
            </a:pPr>
            <a:endParaRPr lang="en-US" sz="1600" dirty="0">
              <a:solidFill>
                <a:schemeClr val="accent3">
                  <a:lumMod val="40000"/>
                  <a:lumOff val="60000"/>
                </a:schemeClr>
              </a:solidFill>
            </a:endParaRPr>
          </a:p>
          <a:p>
            <a:r>
              <a:rPr lang="en-US" sz="1600" dirty="0">
                <a:solidFill>
                  <a:schemeClr val="accent3">
                    <a:lumMod val="40000"/>
                    <a:lumOff val="60000"/>
                  </a:schemeClr>
                </a:solidFill>
              </a:rPr>
              <a:t>KEEPING CTH KR ON IT’S EXISTING PROPOSED ALIGNMENT  ADDRESSES NEITHER OF THESE ISSUES.  THE RESIDENTIAL DEVELOPMENT ON THIS ROADWAY PRECLUDES EITHER  THE PHYSICAL OR FINANCIAL PRACTICALITY OF ANY  FURTHER DEVELOPMENT ON ITS CURRENT ALIGNMENT.  THE ONLY VIABLE OPTION  IS RELOCATE NORTH OF THE EXISTING ALIGNMENT.</a:t>
            </a:r>
          </a:p>
          <a:p>
            <a:endParaRPr lang="en-US" sz="1600" dirty="0">
              <a:solidFill>
                <a:schemeClr val="accent3">
                  <a:lumMod val="40000"/>
                  <a:lumOff val="60000"/>
                </a:schemeClr>
              </a:solidFill>
            </a:endParaRPr>
          </a:p>
          <a:p>
            <a:endParaRPr lang="en-US" sz="1600" dirty="0">
              <a:solidFill>
                <a:schemeClr val="accent3">
                  <a:lumMod val="40000"/>
                  <a:lumOff val="60000"/>
                </a:schemeClr>
              </a:solidFill>
            </a:endParaRPr>
          </a:p>
          <a:p>
            <a:endParaRPr lang="en-US" sz="1600" dirty="0">
              <a:solidFill>
                <a:schemeClr val="accent3">
                  <a:lumMod val="40000"/>
                  <a:lumOff val="60000"/>
                </a:schemeClr>
              </a:solidFill>
            </a:endParaRPr>
          </a:p>
        </p:txBody>
      </p:sp>
      <p:pic>
        <p:nvPicPr>
          <p:cNvPr id="22" name="Picture 21">
            <a:extLst>
              <a:ext uri="{FF2B5EF4-FFF2-40B4-BE49-F238E27FC236}">
                <a16:creationId xmlns:a16="http://schemas.microsoft.com/office/drawing/2014/main" id="{3FC7F31E-82DD-4AF7-B380-912316CC9192}"/>
              </a:ext>
            </a:extLst>
          </p:cNvPr>
          <p:cNvPicPr>
            <a:picLocks noChangeAspect="1"/>
          </p:cNvPicPr>
          <p:nvPr/>
        </p:nvPicPr>
        <p:blipFill>
          <a:blip r:embed="rId2"/>
          <a:stretch>
            <a:fillRect/>
          </a:stretch>
        </p:blipFill>
        <p:spPr>
          <a:xfrm>
            <a:off x="185909" y="6419209"/>
            <a:ext cx="11858625" cy="228600"/>
          </a:xfrm>
          <a:prstGeom prst="rect">
            <a:avLst/>
          </a:prstGeom>
        </p:spPr>
      </p:pic>
    </p:spTree>
    <p:extLst>
      <p:ext uri="{BB962C8B-B14F-4D97-AF65-F5344CB8AC3E}">
        <p14:creationId xmlns:p14="http://schemas.microsoft.com/office/powerpoint/2010/main" val="12594250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TM16401375[[fn=Madison]]</Template>
  <TotalTime>7543</TotalTime>
  <Words>1085</Words>
  <Application>Microsoft Office PowerPoint</Application>
  <PresentationFormat>Widescreen</PresentationFormat>
  <Paragraphs>69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MS Shell Dlg 2</vt:lpstr>
      <vt:lpstr>Wingdings</vt:lpstr>
      <vt:lpstr>Wingdings 3</vt:lpstr>
      <vt:lpstr>Madison</vt:lpstr>
      <vt:lpstr>                                WISCONSIN CTH  KR  SUGGESTIONS AND IMPROVEMENTS TO CURRENT PROPOSALS OFFERED </vt:lpstr>
      <vt:lpstr>A.  MANY QUESTIONS AND CONCERNS HAVE BEEN RAISED REGARDING THE PLAN BEING OFFERED BY THE WISCONSIN DOT UTILIZING THE CURRENT ALIGNMENT OF CTH KR  -  SPECIFICALLY IN THE AREA EXTENDING FROM 90TH STREET EAST TO STH 31. THESE ISSUES ARE AS FOLLOWS: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SUGGESTIONS TO IMPROVE CURRENT PLAN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CTH  KR  SUGGESTIONS AND IMPROVEMENTS TO CURRENT PROPOSALS OFFERED</dc:title>
  <dc:creator>Jeannine Brokmeier</dc:creator>
  <cp:lastModifiedBy>Jeannine Brokmeier</cp:lastModifiedBy>
  <cp:revision>127</cp:revision>
  <dcterms:created xsi:type="dcterms:W3CDTF">2018-11-02T10:36:54Z</dcterms:created>
  <dcterms:modified xsi:type="dcterms:W3CDTF">2018-11-12T03:13:05Z</dcterms:modified>
</cp:coreProperties>
</file>