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sldIdLst>
    <p:sldId id="256" r:id="rId2"/>
    <p:sldId id="257" r:id="rId3"/>
    <p:sldId id="258" r:id="rId4"/>
    <p:sldId id="268" r:id="rId5"/>
    <p:sldId id="269" r:id="rId6"/>
    <p:sldId id="266" r:id="rId7"/>
    <p:sldId id="267" r:id="rId8"/>
    <p:sldId id="262" r:id="rId9"/>
    <p:sldId id="264" r:id="rId10"/>
    <p:sldId id="265" r:id="rId11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9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Chart%20in%20Microsoft%20PowerPoint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 smtClean="0">
                <a:latin typeface="Georgia" panose="02040502050405020303" pitchFamily="18" charset="0"/>
              </a:rPr>
              <a:t>2022-23 </a:t>
            </a:r>
            <a:r>
              <a:rPr lang="en-US" sz="2000" b="1" dirty="0">
                <a:latin typeface="Georgia" panose="02040502050405020303" pitchFamily="18" charset="0"/>
              </a:rPr>
              <a:t>Estimated Tax Collections</a:t>
            </a:r>
          </a:p>
          <a:p>
            <a:pPr>
              <a:defRPr b="1"/>
            </a:pPr>
            <a:r>
              <a:rPr lang="en-US" sz="2000" b="1" dirty="0">
                <a:latin typeface="Georgia" panose="02040502050405020303" pitchFamily="18" charset="0"/>
              </a:rPr>
              <a:t>(in millions)</a:t>
            </a:r>
          </a:p>
        </c:rich>
      </c:tx>
      <c:layout>
        <c:manualLayout>
          <c:xMode val="edge"/>
          <c:yMode val="edge"/>
          <c:x val="3.9483426121750029E-5"/>
          <c:y val="8.861621764003499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174516921850945"/>
          <c:y val="0.21935287483744245"/>
          <c:w val="0.67333372885463882"/>
          <c:h val="0.76741730337087288"/>
        </c:manualLayout>
      </c:layout>
      <c:pieChart>
        <c:varyColors val="1"/>
        <c:ser>
          <c:idx val="0"/>
          <c:order val="0"/>
          <c:tx>
            <c:strRef>
              <c:f>Sheet1!$D$11</c:f>
              <c:strCache>
                <c:ptCount val="1"/>
                <c:pt idx="0">
                  <c:v>2022-23 Estimated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3E2-4526-AC65-A93AFD54991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3E2-4526-AC65-A93AFD54991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3E2-4526-AC65-A93AFD54991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3E2-4526-AC65-A93AFD54991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3E2-4526-AC65-A93AFD54991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3E2-4526-AC65-A93AFD549912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53E2-4526-AC65-A93AFD549912}"/>
              </c:ext>
            </c:extLst>
          </c:dPt>
          <c:dLbls>
            <c:dLbl>
              <c:idx val="0"/>
              <c:layout>
                <c:manualLayout>
                  <c:x val="-7.30513686475181E-2"/>
                  <c:y val="4.7236979477844554E-2"/>
                </c:manualLayout>
              </c:layout>
              <c:tx>
                <c:rich>
                  <a:bodyPr/>
                  <a:lstStyle/>
                  <a:p>
                    <a:fld id="{54E748C6-EECF-428B-AF76-03EFC28EAEA8}" type="CATEGORYNAME">
                      <a:rPr lang="en-US" smtClean="0">
                        <a:solidFill>
                          <a:schemeClr val="bg1"/>
                        </a:solidFill>
                      </a:rPr>
                      <a:pPr/>
                      <a:t>[CATEGORY NAME]</a:t>
                    </a:fld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 </a:t>
                    </a:r>
                    <a:fld id="{05EB894A-E1CD-4098-8DBD-D892FA4AB7CD}" type="VALUE">
                      <a:rPr lang="en-US" baseline="0" dirty="0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 baseline="0" dirty="0" smtClean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107671018980589"/>
                      <c:h val="0.2065865573733315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3E2-4526-AC65-A93AFD549912}"/>
                </c:ext>
              </c:extLst>
            </c:dLbl>
            <c:dLbl>
              <c:idx val="1"/>
              <c:layout>
                <c:manualLayout>
                  <c:x val="0.22594674651597821"/>
                  <c:y val="-0.17310689680135577"/>
                </c:manualLayout>
              </c:layout>
              <c:tx>
                <c:rich>
                  <a:bodyPr/>
                  <a:lstStyle/>
                  <a:p>
                    <a:fld id="{2BBCBCB1-780A-4D71-8966-C64E0ADF38A1}" type="CATEGORYNAME">
                      <a:rPr lang="en-US" smtClean="0"/>
                      <a:pPr/>
                      <a:t>[CATEGORY NAME]</a:t>
                    </a:fld>
                    <a:r>
                      <a:rPr lang="en-US" baseline="0" dirty="0" smtClean="0"/>
                      <a:t> </a:t>
                    </a:r>
                    <a:fld id="{02ABEB29-A9D5-4BDC-A79C-6F8AC1D0CC2F}" type="VALUE">
                      <a:rPr lang="en-US" baseline="0"/>
                      <a:pPr/>
                      <a:t>[VALUE]</a:t>
                    </a:fld>
                    <a:endParaRPr lang="en-US" baseline="0" dirty="0" smtClean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401879354272712"/>
                      <c:h val="0.145552137473757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3E2-4526-AC65-A93AFD549912}"/>
                </c:ext>
              </c:extLst>
            </c:dLbl>
            <c:dLbl>
              <c:idx val="2"/>
              <c:layout>
                <c:manualLayout>
                  <c:x val="-7.8071799900268829E-2"/>
                  <c:y val="0.16861276370084352"/>
                </c:manualLayout>
              </c:layout>
              <c:tx>
                <c:rich>
                  <a:bodyPr/>
                  <a:lstStyle/>
                  <a:p>
                    <a:fld id="{9C95A426-C4A9-42F6-9B4A-98B8BEDAEE52}" type="CATEGORYNAME">
                      <a:rPr lang="en-US" smtClean="0"/>
                      <a:pPr/>
                      <a:t>[CATEGORY NAME]</a:t>
                    </a:fld>
                    <a:r>
                      <a:rPr lang="en-US" baseline="0" dirty="0" smtClean="0"/>
                      <a:t> </a:t>
                    </a:r>
                    <a:fld id="{248EE17F-FBF9-4FA6-A55E-695D08FE8A94}" type="VALUE">
                      <a:rPr lang="en-US" baseline="0"/>
                      <a:pPr/>
                      <a:t>[VALUE]</a:t>
                    </a:fld>
                    <a:endParaRPr lang="en-US" baseline="0" dirty="0" smtClean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95504456869257"/>
                      <c:h val="0.1712951486981876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3E2-4526-AC65-A93AFD549912}"/>
                </c:ext>
              </c:extLst>
            </c:dLbl>
            <c:dLbl>
              <c:idx val="3"/>
              <c:layout>
                <c:manualLayout>
                  <c:x val="-6.3347251477752442E-2"/>
                  <c:y val="5.8930133613369864E-2"/>
                </c:manualLayout>
              </c:layout>
              <c:tx>
                <c:rich>
                  <a:bodyPr/>
                  <a:lstStyle/>
                  <a:p>
                    <a:fld id="{4F034F68-536C-4D60-8AE8-F08A699FD1E3}" type="CATEGORYNAME">
                      <a:rPr lang="en-US" smtClean="0"/>
                      <a:pPr/>
                      <a:t>[CATEGORY NAME]</a:t>
                    </a:fld>
                    <a:r>
                      <a:rPr lang="en-US" baseline="0" dirty="0" smtClean="0"/>
                      <a:t> </a:t>
                    </a:r>
                    <a:fld id="{5279B706-E062-46A4-B53C-70744B2812B6}" type="VALUE">
                      <a:rPr lang="en-US" baseline="0"/>
                      <a:pPr/>
                      <a:t>[VALUE]</a:t>
                    </a:fld>
                    <a:endParaRPr lang="en-US" baseline="0" dirty="0" smtClean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838016829881396"/>
                      <c:h val="0.145552137473757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53E2-4526-AC65-A93AFD549912}"/>
                </c:ext>
              </c:extLst>
            </c:dLbl>
            <c:dLbl>
              <c:idx val="4"/>
              <c:layout>
                <c:manualLayout>
                  <c:x val="4.3289742021258841E-2"/>
                  <c:y val="1.8874033267714304E-2"/>
                </c:manualLayout>
              </c:layout>
              <c:tx>
                <c:rich>
                  <a:bodyPr/>
                  <a:lstStyle/>
                  <a:p>
                    <a:fld id="{2FBF0FFD-CD1D-433C-A97D-9F4239CAA693}" type="CATEGORYNAME">
                      <a:rPr lang="en-US" smtClean="0"/>
                      <a:pPr/>
                      <a:t>[CATEGORY NAME]</a:t>
                    </a:fld>
                    <a:r>
                      <a:rPr lang="en-US" baseline="0" dirty="0" smtClean="0"/>
                      <a:t> </a:t>
                    </a:r>
                    <a:fld id="{81332034-FDE9-4839-820E-41F9A9BBA502}" type="VALUE">
                      <a:rPr lang="en-US" baseline="0"/>
                      <a:pPr/>
                      <a:t>[VALUE]</a:t>
                    </a:fld>
                    <a:endParaRPr lang="en-US" baseline="0" dirty="0" smtClean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300009984477901"/>
                      <c:h val="0.142339799584306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53E2-4526-AC65-A93AFD549912}"/>
                </c:ext>
              </c:extLst>
            </c:dLbl>
            <c:dLbl>
              <c:idx val="5"/>
              <c:layout>
                <c:manualLayout>
                  <c:x val="0.18116508489149658"/>
                  <c:y val="-3.2351373769425144E-2"/>
                </c:manualLayout>
              </c:layout>
              <c:tx>
                <c:rich>
                  <a:bodyPr/>
                  <a:lstStyle/>
                  <a:p>
                    <a:fld id="{DE8E8CC0-E6C4-4583-BC1E-AF37C2D572DE}" type="CATEGORYNAME">
                      <a:rPr lang="en-US" smtClean="0"/>
                      <a:pPr/>
                      <a:t>[CATEGORY NAME]</a:t>
                    </a:fld>
                    <a:r>
                      <a:rPr lang="en-US" baseline="0" dirty="0" smtClean="0"/>
                      <a:t> </a:t>
                    </a:r>
                    <a:fld id="{89068506-5262-414B-9439-A4BB00B3B282}" type="VALUE">
                      <a:rPr lang="en-US" baseline="0"/>
                      <a:pPr/>
                      <a:t>[VALUE]</a:t>
                    </a:fld>
                    <a:endParaRPr lang="en-US" baseline="0" dirty="0" smtClean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324187049748689"/>
                      <c:h val="0.145552137473757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53E2-4526-AC65-A93AFD549912}"/>
                </c:ext>
              </c:extLst>
            </c:dLbl>
            <c:dLbl>
              <c:idx val="6"/>
              <c:layout>
                <c:manualLayout>
                  <c:x val="0.23902165467085368"/>
                  <c:y val="9.6463375597570733E-2"/>
                </c:manualLayout>
              </c:layout>
              <c:tx>
                <c:rich>
                  <a:bodyPr/>
                  <a:lstStyle/>
                  <a:p>
                    <a:fld id="{BB0CBAEB-4548-406B-A469-CFD63EF06E3C}" type="CATEGORYNAME">
                      <a:rPr lang="en-US" smtClean="0"/>
                      <a:pPr/>
                      <a:t>[CATEGORY NAME]</a:t>
                    </a:fld>
                    <a:r>
                      <a:rPr lang="en-US" baseline="0" dirty="0" smtClean="0"/>
                      <a:t> </a:t>
                    </a:r>
                    <a:fld id="{EBAAF7FC-DFA6-45D2-8324-94733945511D}" type="VALUE">
                      <a:rPr lang="en-US" baseline="0" dirty="0"/>
                      <a:pPr/>
                      <a:t>[VALUE]</a:t>
                    </a:fld>
                    <a:endParaRPr lang="en-US" baseline="0" dirty="0" smtClean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054666649812831"/>
                      <c:h val="0.1443558185356169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53E2-4526-AC65-A93AFD5499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Sheet1!$C$12:$C$18</c:f>
              <c:strCache>
                <c:ptCount val="7"/>
                <c:pt idx="0">
                  <c:v>Individual Income</c:v>
                </c:pt>
                <c:pt idx="1">
                  <c:v>Sales and Use</c:v>
                </c:pt>
                <c:pt idx="2">
                  <c:v>Corporate Income/Franchise</c:v>
                </c:pt>
                <c:pt idx="3">
                  <c:v>Public Utility</c:v>
                </c:pt>
                <c:pt idx="4">
                  <c:v>Excise</c:v>
                </c:pt>
                <c:pt idx="5">
                  <c:v>Insurance Company</c:v>
                </c:pt>
                <c:pt idx="6">
                  <c:v>Miscellaneous</c:v>
                </c:pt>
              </c:strCache>
            </c:strRef>
          </c:cat>
          <c:val>
            <c:numRef>
              <c:f>Sheet1!$D$12:$D$18</c:f>
              <c:numCache>
                <c:formatCode>_("$"* #,##0_);_("$"* \(#,##0\);_("$"* "-"??_);_(@_)</c:formatCode>
                <c:ptCount val="7"/>
                <c:pt idx="0">
                  <c:v>9610</c:v>
                </c:pt>
                <c:pt idx="1">
                  <c:v>7480</c:v>
                </c:pt>
                <c:pt idx="2">
                  <c:v>2910</c:v>
                </c:pt>
                <c:pt idx="3">
                  <c:v>391</c:v>
                </c:pt>
                <c:pt idx="4">
                  <c:v>654.70000000000005</c:v>
                </c:pt>
                <c:pt idx="5">
                  <c:v>221.8</c:v>
                </c:pt>
                <c:pt idx="6">
                  <c:v>135.6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3E2-4526-AC65-A93AFD5499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r>
              <a:rPr lang="en-US" sz="1800" dirty="0" smtClean="0">
                <a:latin typeface="Georgia" panose="02040502050405020303" pitchFamily="18" charset="0"/>
              </a:rPr>
              <a:t>2021-23 Budget </a:t>
            </a:r>
            <a:r>
              <a:rPr lang="en-US" sz="1800" dirty="0">
                <a:latin typeface="Georgia" panose="02040502050405020303" pitchFamily="18" charset="0"/>
              </a:rPr>
              <a:t>General Fund Spending</a:t>
            </a:r>
          </a:p>
        </c:rich>
      </c:tx>
      <c:layout>
        <c:manualLayout>
          <c:xMode val="edge"/>
          <c:yMode val="edge"/>
          <c:x val="0.16523942658776669"/>
          <c:y val="3.63534632923528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6685302285762863"/>
          <c:y val="0.20687067097997486"/>
          <c:w val="0.62083025217510779"/>
          <c:h val="0.757108202129545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345-4C94-BDC1-4B78CB4C7E2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345-4C94-BDC1-4B78CB4C7E2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345-4C94-BDC1-4B78CB4C7E2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345-4C94-BDC1-4B78CB4C7E26}"/>
              </c:ext>
            </c:extLst>
          </c:dPt>
          <c:dLbls>
            <c:dLbl>
              <c:idx val="0"/>
              <c:layout>
                <c:manualLayout>
                  <c:x val="-0.15811444753563758"/>
                  <c:y val="2.3701217659729969E-2"/>
                </c:manualLayout>
              </c:layout>
              <c:tx>
                <c:rich>
                  <a:bodyPr/>
                  <a:lstStyle/>
                  <a:p>
                    <a:fld id="{94AF3993-5B8B-45CC-9069-B41BAC9DE88E}" type="CATEGORYNAME">
                      <a:rPr lang="en-US" smtClean="0">
                        <a:solidFill>
                          <a:schemeClr val="bg1"/>
                        </a:solidFill>
                      </a:rPr>
                      <a:pPr/>
                      <a:t>[CATEGORY NAME]</a:t>
                    </a:fld>
                    <a:r>
                      <a:rPr lang="en-US" baseline="0" dirty="0" smtClean="0">
                        <a:solidFill>
                          <a:schemeClr val="bg1"/>
                        </a:solidFill>
                      </a:rPr>
                      <a:t> </a:t>
                    </a:r>
                    <a:fld id="{66C2B857-B004-4504-8FD0-C7FE40FD54CF}" type="VALUE">
                      <a:rPr lang="en-US" baseline="0" smtClean="0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 baseline="0" dirty="0" smtClean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295070849262316"/>
                      <c:h val="0.1619877705812341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345-4C94-BDC1-4B78CB4C7E26}"/>
                </c:ext>
              </c:extLst>
            </c:dLbl>
            <c:dLbl>
              <c:idx val="1"/>
              <c:layout>
                <c:manualLayout>
                  <c:x val="-5.8252691197340167E-2"/>
                  <c:y val="-8.5057276264947856E-2"/>
                </c:manualLayout>
              </c:layout>
              <c:tx>
                <c:rich>
                  <a:bodyPr/>
                  <a:lstStyle/>
                  <a:p>
                    <a:fld id="{04DE3CD2-D955-403E-BC2C-AA4FC5197DCA}" type="CATEGORYNAME">
                      <a:rPr lang="en-US" smtClean="0"/>
                      <a:pPr/>
                      <a:t>[CATEGORY NAME]</a:t>
                    </a:fld>
                    <a:r>
                      <a:rPr lang="en-US" baseline="0" dirty="0" smtClean="0"/>
                      <a:t> </a:t>
                    </a:r>
                    <a:fld id="{70EF29EE-736B-41ED-B389-9831C537C5CD}" type="VALUE">
                      <a:rPr lang="en-US" baseline="0"/>
                      <a:pPr/>
                      <a:t>[VALUE]</a:t>
                    </a:fld>
                    <a:endParaRPr lang="en-US" baseline="0" dirty="0" smtClean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357960330179398"/>
                      <c:h val="0.3310184160347588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345-4C94-BDC1-4B78CB4C7E26}"/>
                </c:ext>
              </c:extLst>
            </c:dLbl>
            <c:dLbl>
              <c:idx val="2"/>
              <c:layout>
                <c:manualLayout>
                  <c:x val="-1.8724079313430769E-2"/>
                  <c:y val="3.3037092364131555E-2"/>
                </c:manualLayout>
              </c:layout>
              <c:tx>
                <c:rich>
                  <a:bodyPr/>
                  <a:lstStyle/>
                  <a:p>
                    <a:fld id="{070D3C4B-8CA9-47EA-BD23-11844EABFAC7}" type="CATEGORYNAME">
                      <a:rPr lang="en-US" smtClean="0"/>
                      <a:pPr/>
                      <a:t>[CATEGORY NAME]</a:t>
                    </a:fld>
                    <a:r>
                      <a:rPr lang="en-US" baseline="0" dirty="0" smtClean="0"/>
                      <a:t> </a:t>
                    </a:r>
                    <a:fld id="{3E55437F-53B9-469A-8220-CDA9D0BAC1F3}" type="VALUE">
                      <a:rPr lang="en-US" baseline="0"/>
                      <a:pPr/>
                      <a:t>[VALUE]</a:t>
                    </a:fld>
                    <a:endParaRPr lang="en-US" baseline="0" dirty="0" smtClean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745609055967306"/>
                      <c:h val="0.2746749370636629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345-4C94-BDC1-4B78CB4C7E26}"/>
                </c:ext>
              </c:extLst>
            </c:dLbl>
            <c:dLbl>
              <c:idx val="3"/>
              <c:layout>
                <c:manualLayout>
                  <c:x val="6.0510392519279824E-2"/>
                  <c:y val="1.3887977136820292E-2"/>
                </c:manualLayout>
              </c:layout>
              <c:tx>
                <c:rich>
                  <a:bodyPr/>
                  <a:lstStyle/>
                  <a:p>
                    <a:fld id="{E3E9150A-05DE-489E-9E35-A6598D09F75B}" type="CATEGORYNAME">
                      <a:rPr lang="en-US" smtClean="0"/>
                      <a:pPr/>
                      <a:t>[CATEGORY NAME]</a:t>
                    </a:fld>
                    <a:r>
                      <a:rPr lang="en-US" baseline="0" dirty="0" smtClean="0"/>
                      <a:t> </a:t>
                    </a:r>
                    <a:fld id="{9491ACDD-CCCF-4CA8-931E-0EFA3AE11AAD}" type="VALUE">
                      <a:rPr lang="en-US" baseline="0"/>
                      <a:pPr/>
                      <a:t>[VALUE]</a:t>
                    </a:fld>
                    <a:endParaRPr lang="en-US" baseline="0" dirty="0" smtClean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B345-4C94-BDC1-4B78CB4C7E2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Sheet1!$B$7:$B$10</c:f>
              <c:strCache>
                <c:ptCount val="4"/>
                <c:pt idx="0">
                  <c:v>Education</c:v>
                </c:pt>
                <c:pt idx="1">
                  <c:v>Human Relations and Resources</c:v>
                </c:pt>
                <c:pt idx="2">
                  <c:v>Shared Revenue and Tax Relief</c:v>
                </c:pt>
                <c:pt idx="3">
                  <c:v>All Other</c:v>
                </c:pt>
              </c:strCache>
            </c:strRef>
          </c:cat>
          <c:val>
            <c:numRef>
              <c:f>Sheet1!$C$7:$C$10</c:f>
              <c:numCache>
                <c:formatCode>0.0%</c:formatCode>
                <c:ptCount val="4"/>
                <c:pt idx="0">
                  <c:v>0.46300000000000002</c:v>
                </c:pt>
                <c:pt idx="1">
                  <c:v>0.32900000000000001</c:v>
                </c:pt>
                <c:pt idx="2">
                  <c:v>0.13</c:v>
                </c:pt>
                <c:pt idx="3">
                  <c:v>7.8E-2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345-4C94-BDC1-4B78CB4C7E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>
          <a:latin typeface="Trebuchet MS" panose="020B0603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r>
              <a:rPr lang="en-US" sz="1200" b="1">
                <a:latin typeface="Georgia" panose="02040502050405020303" pitchFamily="18" charset="0"/>
              </a:rPr>
              <a:t>Increase In Spending Overall by State Budget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8CB-47C6-90F1-3950D7CE7A8F}"/>
              </c:ext>
            </c:extLst>
          </c:dPt>
          <c:dPt>
            <c:idx val="7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8CB-47C6-90F1-3950D7CE7A8F}"/>
              </c:ext>
            </c:extLst>
          </c:dPt>
          <c:dPt>
            <c:idx val="8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8CB-47C6-90F1-3950D7CE7A8F}"/>
              </c:ext>
            </c:extLst>
          </c:dPt>
          <c:dPt>
            <c:idx val="9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8CB-47C6-90F1-3950D7CE7A8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eorgia" panose="02040502050405020303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'[Chart in Microsoft PowerPoint]Overall Spending Comparison'!$A$9:$A$18</c:f>
              <c:strCache>
                <c:ptCount val="10"/>
                <c:pt idx="0">
                  <c:v>2005-07</c:v>
                </c:pt>
                <c:pt idx="1">
                  <c:v>2007-09</c:v>
                </c:pt>
                <c:pt idx="2">
                  <c:v>2009-11</c:v>
                </c:pt>
                <c:pt idx="3">
                  <c:v>2011-13</c:v>
                </c:pt>
                <c:pt idx="4">
                  <c:v>2013-15</c:v>
                </c:pt>
                <c:pt idx="5">
                  <c:v>2015-17</c:v>
                </c:pt>
                <c:pt idx="6">
                  <c:v>2017-19</c:v>
                </c:pt>
                <c:pt idx="7">
                  <c:v>2019-21</c:v>
                </c:pt>
                <c:pt idx="8">
                  <c:v>2021-23</c:v>
                </c:pt>
                <c:pt idx="9">
                  <c:v>2023-25*</c:v>
                </c:pt>
              </c:strCache>
            </c:strRef>
          </c:cat>
          <c:val>
            <c:numRef>
              <c:f>'[Chart in Microsoft PowerPoint]Overall Spending Comparison'!$D$9:$D$18</c:f>
              <c:numCache>
                <c:formatCode>0.0%</c:formatCode>
                <c:ptCount val="10"/>
                <c:pt idx="0">
                  <c:v>6.0405191623982085E-2</c:v>
                </c:pt>
                <c:pt idx="1">
                  <c:v>6.6338999211754207E-2</c:v>
                </c:pt>
                <c:pt idx="2">
                  <c:v>6.2045640406831873E-2</c:v>
                </c:pt>
                <c:pt idx="3">
                  <c:v>1.8023944151653291E-2</c:v>
                </c:pt>
                <c:pt idx="4">
                  <c:v>4.1167983797008818E-2</c:v>
                </c:pt>
                <c:pt idx="5">
                  <c:v>3.7457189608516565E-2</c:v>
                </c:pt>
                <c:pt idx="6">
                  <c:v>3.0876520799756054E-2</c:v>
                </c:pt>
                <c:pt idx="7">
                  <c:v>5.5113418438095335E-2</c:v>
                </c:pt>
                <c:pt idx="8">
                  <c:v>5.3999999999999999E-2</c:v>
                </c:pt>
                <c:pt idx="9">
                  <c:v>0.17499999999999999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8CB-47C6-90F1-3950D7CE7A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531675360"/>
        <c:axId val="1531675776"/>
      </c:barChart>
      <c:catAx>
        <c:axId val="15316753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endParaRPr lang="en-US"/>
          </a:p>
        </c:txPr>
        <c:crossAx val="1531675776"/>
        <c:crosses val="autoZero"/>
        <c:auto val="1"/>
        <c:lblAlgn val="ctr"/>
        <c:lblOffset val="100"/>
        <c:noMultiLvlLbl val="0"/>
      </c:catAx>
      <c:valAx>
        <c:axId val="1531675776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crossAx val="1531675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603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C10BC67-A61C-47E6-A14A-BCED8BB21DA2}" type="datetimeFigureOut">
              <a:rPr lang="en-US" smtClean="0"/>
              <a:t>3/8/2023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843918-B5D3-4E02-B3DA-64AE899B07EE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0212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0BC67-A61C-47E6-A14A-BCED8BB21DA2}" type="datetimeFigureOut">
              <a:rPr lang="en-US" smtClean="0"/>
              <a:t>3/8/2023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43918-B5D3-4E02-B3DA-64AE899B07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462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0BC67-A61C-47E6-A14A-BCED8BB21DA2}" type="datetimeFigureOut">
              <a:rPr lang="en-US" smtClean="0"/>
              <a:t>3/8/2023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43918-B5D3-4E02-B3DA-64AE899B07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517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0BC67-A61C-47E6-A14A-BCED8BB21DA2}" type="datetimeFigureOut">
              <a:rPr lang="en-US" smtClean="0"/>
              <a:t>3/8/2023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43918-B5D3-4E02-B3DA-64AE899B07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776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0BC67-A61C-47E6-A14A-BCED8BB21DA2}" type="datetimeFigureOut">
              <a:rPr lang="en-US" smtClean="0"/>
              <a:t>3/8/2023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43918-B5D3-4E02-B3DA-64AE899B07EE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617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0BC67-A61C-47E6-A14A-BCED8BB21DA2}" type="datetimeFigureOut">
              <a:rPr lang="en-US" smtClean="0"/>
              <a:t>3/8/2023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43918-B5D3-4E02-B3DA-64AE899B07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411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0BC67-A61C-47E6-A14A-BCED8BB21DA2}" type="datetimeFigureOut">
              <a:rPr lang="en-US" smtClean="0"/>
              <a:t>3/8/2023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43918-B5D3-4E02-B3DA-64AE899B07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520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0BC67-A61C-47E6-A14A-BCED8BB21DA2}" type="datetimeFigureOut">
              <a:rPr lang="en-US" smtClean="0"/>
              <a:t>3/8/2023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43918-B5D3-4E02-B3DA-64AE899B07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233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0BC67-A61C-47E6-A14A-BCED8BB21DA2}" type="datetimeFigureOut">
              <a:rPr lang="en-US" smtClean="0"/>
              <a:t>3/8/2023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43918-B5D3-4E02-B3DA-64AE899B07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353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0BC67-A61C-47E6-A14A-BCED8BB21DA2}" type="datetimeFigureOut">
              <a:rPr lang="en-US" smtClean="0"/>
              <a:t>3/8/2023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43918-B5D3-4E02-B3DA-64AE899B07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979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0BC67-A61C-47E6-A14A-BCED8BB21DA2}" type="datetimeFigureOut">
              <a:rPr lang="en-US" smtClean="0"/>
              <a:t>3/8/2023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43918-B5D3-4E02-B3DA-64AE899B07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647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0C10BC67-A61C-47E6-A14A-BCED8BB21DA2}" type="datetimeFigureOut">
              <a:rPr lang="en-US" smtClean="0"/>
              <a:t>3/8/2023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0B843918-B5D3-4E02-B3DA-64AE899B07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801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legis.wisconsin.gov/assembly/13/michalski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506" y="4609815"/>
            <a:ext cx="7766936" cy="164630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Georgia" panose="02040502050405020303" pitchFamily="18" charset="0"/>
              </a:rPr>
              <a:t>Wisconsin State Budget</a:t>
            </a:r>
            <a:endParaRPr lang="en-US" b="1" dirty="0">
              <a:latin typeface="Georgia" panose="02040502050405020303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17468" y="290799"/>
            <a:ext cx="7597971" cy="4843707"/>
            <a:chOff x="1665866" y="216268"/>
            <a:chExt cx="6737057" cy="429487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14118" flipH="1">
              <a:off x="1665866" y="216268"/>
              <a:ext cx="6737057" cy="4294874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974110" y="1231805"/>
              <a:ext cx="1905000" cy="1891298"/>
              <a:chOff x="5974110" y="1231805"/>
              <a:chExt cx="1905000" cy="1891298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5974110" y="1567557"/>
                <a:ext cx="1905000" cy="15555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 smtClean="0">
                    <a:solidFill>
                      <a:schemeClr val="bg1"/>
                    </a:solidFill>
                    <a:latin typeface="Georgia" panose="02040502050405020303" pitchFamily="18" charset="0"/>
                    <a:cs typeface="Times New Roman" panose="02020603050405020304" pitchFamily="18" charset="0"/>
                  </a:rPr>
                  <a:t>Fine</a:t>
                </a:r>
                <a:br>
                  <a:rPr lang="en-US" sz="5400" b="1" dirty="0" smtClean="0">
                    <a:solidFill>
                      <a:schemeClr val="bg1"/>
                    </a:solidFill>
                    <a:latin typeface="Georgia" panose="02040502050405020303" pitchFamily="18" charset="0"/>
                    <a:cs typeface="Times New Roman" panose="02020603050405020304" pitchFamily="18" charset="0"/>
                  </a:rPr>
                </a:br>
                <a:r>
                  <a:rPr lang="en-US" sz="5400" b="1" dirty="0" smtClean="0">
                    <a:solidFill>
                      <a:schemeClr val="bg1"/>
                    </a:solidFill>
                    <a:latin typeface="Georgia" panose="02040502050405020303" pitchFamily="18" charset="0"/>
                    <a:cs typeface="Times New Roman" panose="02020603050405020304" pitchFamily="18" charset="0"/>
                  </a:rPr>
                  <a:t>Print</a:t>
                </a:r>
                <a:endParaRPr lang="en-US" sz="5400" b="1" dirty="0">
                  <a:solidFill>
                    <a:schemeClr val="bg1"/>
                  </a:solidFill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469410" y="1231805"/>
                <a:ext cx="914400" cy="4639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chemeClr val="bg1"/>
                    </a:solidFill>
                    <a:latin typeface="Georgia" panose="02040502050405020303" pitchFamily="18" charset="0"/>
                    <a:cs typeface="Times New Roman" panose="02020603050405020304" pitchFamily="18" charset="0"/>
                  </a:rPr>
                  <a:t>The</a:t>
                </a:r>
                <a:endParaRPr lang="en-US" sz="2800" b="1" dirty="0">
                  <a:solidFill>
                    <a:schemeClr val="bg1"/>
                  </a:solidFill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8810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latin typeface="Georgia" panose="02040502050405020303" pitchFamily="18" charset="0"/>
              </a:rPr>
              <a:t>Thank You for Your Input!</a:t>
            </a:r>
            <a:endParaRPr lang="en-US" sz="3200" b="1" dirty="0">
              <a:latin typeface="Georgia" panose="02040502050405020303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8957" y="1848280"/>
            <a:ext cx="4185623" cy="576262"/>
          </a:xfrm>
        </p:spPr>
        <p:txBody>
          <a:bodyPr/>
          <a:lstStyle/>
          <a:p>
            <a:r>
              <a:rPr lang="en-US" dirty="0" smtClean="0">
                <a:latin typeface="Georgia" panose="02040502050405020303" pitchFamily="18" charset="0"/>
              </a:rPr>
              <a:t>Questions? Feedback?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8957" y="2424542"/>
            <a:ext cx="4185623" cy="3304117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Georgia" panose="02040502050405020303" pitchFamily="18" charset="0"/>
              </a:rPr>
              <a:t>Visit </a:t>
            </a:r>
            <a:r>
              <a:rPr lang="en-US" sz="2000" dirty="0">
                <a:hlinkClick r:id="rId2"/>
              </a:rPr>
              <a:t>Wisconsin State Rep. Michalski</a:t>
            </a:r>
            <a:r>
              <a:rPr lang="en-US" sz="2000" b="1" dirty="0" smtClean="0">
                <a:latin typeface="Georgia" panose="02040502050405020303" pitchFamily="18" charset="0"/>
              </a:rPr>
              <a:t> </a:t>
            </a:r>
            <a:r>
              <a:rPr lang="en-US" sz="2000" dirty="0" smtClean="0">
                <a:latin typeface="Georgia" panose="02040502050405020303" pitchFamily="18" charset="0"/>
              </a:rPr>
              <a:t>to provide feedback or inquire about specific budget provisions. Or </a:t>
            </a:r>
            <a:r>
              <a:rPr lang="en-US" sz="2000" dirty="0">
                <a:latin typeface="Georgia" panose="02040502050405020303" pitchFamily="18" charset="0"/>
              </a:rPr>
              <a:t>call my office toll-free at: </a:t>
            </a:r>
            <a:br>
              <a:rPr lang="en-US" sz="2000" dirty="0">
                <a:latin typeface="Georgia" panose="02040502050405020303" pitchFamily="18" charset="0"/>
              </a:rPr>
            </a:br>
            <a:r>
              <a:rPr lang="en-US" sz="2000" dirty="0">
                <a:latin typeface="Georgia" panose="02040502050405020303" pitchFamily="18" charset="0"/>
              </a:rPr>
              <a:t>	</a:t>
            </a:r>
            <a:r>
              <a:rPr lang="en-US" sz="2000" dirty="0" smtClean="0">
                <a:latin typeface="Georgia" panose="02040502050405020303" pitchFamily="18" charset="0"/>
              </a:rPr>
              <a:t>(</a:t>
            </a:r>
            <a:r>
              <a:rPr lang="en-US" sz="2000" dirty="0" smtClean="0">
                <a:latin typeface="Georgia" panose="02040502050405020303" pitchFamily="18" charset="0"/>
              </a:rPr>
              <a:t>608</a:t>
            </a:r>
            <a:r>
              <a:rPr lang="en-US" sz="2000" dirty="0" smtClean="0">
                <a:latin typeface="Georgia" panose="02040502050405020303" pitchFamily="18" charset="0"/>
              </a:rPr>
              <a:t>)-237-9113</a:t>
            </a:r>
            <a:endParaRPr lang="en-US" sz="2000" dirty="0" smtClean="0">
              <a:latin typeface="Georgia" panose="02040502050405020303" pitchFamily="18" charset="0"/>
            </a:endParaRPr>
          </a:p>
          <a:p>
            <a:endParaRPr lang="en-US" sz="2000" dirty="0" smtClean="0">
              <a:latin typeface="Georgia" panose="02040502050405020303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xfrm>
            <a:off x="6832903" y="1965960"/>
            <a:ext cx="4185617" cy="3304117"/>
          </a:xfrm>
          <a:ln>
            <a:solidFill>
              <a:schemeClr val="accent1"/>
            </a:solidFill>
          </a:ln>
        </p:spPr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>
                <a:latin typeface="Georgia" panose="02040502050405020303" pitchFamily="18" charset="0"/>
              </a:rPr>
              <a:t>[Insert Bio Photo Here]</a:t>
            </a:r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973" y="4104076"/>
            <a:ext cx="2332002" cy="23320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8957" y="4273556"/>
            <a:ext cx="2590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Georgia" panose="02040502050405020303" pitchFamily="18" charset="0"/>
              </a:rPr>
              <a:t>Scan </a:t>
            </a:r>
            <a:r>
              <a:rPr lang="en-US" sz="2000" dirty="0" smtClean="0">
                <a:solidFill>
                  <a:schemeClr val="accent1"/>
                </a:solidFill>
                <a:latin typeface="Georgia" panose="02040502050405020303" pitchFamily="18" charset="0"/>
              </a:rPr>
              <a:t>this </a:t>
            </a:r>
            <a:r>
              <a:rPr lang="en-US" sz="2000" dirty="0">
                <a:solidFill>
                  <a:schemeClr val="accent1"/>
                </a:solidFill>
                <a:latin typeface="Georgia" panose="02040502050405020303" pitchFamily="18" charset="0"/>
              </a:rPr>
              <a:t>QR Code to find a copy of Gov. Evers’ budget </a:t>
            </a:r>
            <a:r>
              <a:rPr lang="en-US" sz="2000" dirty="0" smtClean="0">
                <a:solidFill>
                  <a:schemeClr val="accent1"/>
                </a:solidFill>
                <a:latin typeface="Georgia" panose="02040502050405020303" pitchFamily="18" charset="0"/>
              </a:rPr>
              <a:t>proposal</a:t>
            </a:r>
            <a:endParaRPr lang="en-US" sz="2000" dirty="0">
              <a:solidFill>
                <a:schemeClr val="accent1"/>
              </a:solidFill>
              <a:latin typeface="Georgia" panose="020405020504050203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9795"/>
          <a:stretch/>
        </p:blipFill>
        <p:spPr>
          <a:xfrm>
            <a:off x="6832903" y="1201505"/>
            <a:ext cx="4185617" cy="483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67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633" y="1926052"/>
            <a:ext cx="7013212" cy="38917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21489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Georgia" panose="02040502050405020303" pitchFamily="18" charset="0"/>
              </a:rPr>
              <a:t>State Budget Background</a:t>
            </a:r>
            <a:endParaRPr lang="en-US" sz="3200" b="1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446" y="1459523"/>
            <a:ext cx="4754067" cy="4750777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>
                <a:latin typeface="Georgia" panose="02040502050405020303" pitchFamily="18" charset="0"/>
              </a:rPr>
              <a:t>Wisconsin has a biennial, two-year state budget. The legislative budget process begins in odd years when the Governor releases the executive budget. This typically happens in February.  </a:t>
            </a:r>
          </a:p>
          <a:p>
            <a:r>
              <a:rPr lang="en-US" sz="2000" dirty="0" smtClean="0">
                <a:latin typeface="Georgia" panose="02040502050405020303" pitchFamily="18" charset="0"/>
              </a:rPr>
              <a:t>Wisconsin is not like the federal government. Wisconsin must have a balanced budget. Also, we do not shut down if a budget is not passed and signed by the end of the fiscal year; spending levels from the previous budget are continued.</a:t>
            </a:r>
          </a:p>
          <a:p>
            <a:r>
              <a:rPr lang="en-US" sz="2000" dirty="0" smtClean="0">
                <a:latin typeface="Georgia" panose="02040502050405020303" pitchFamily="18" charset="0"/>
              </a:rPr>
              <a:t>Thanks to responsible budgeting by Republicans, Wisconsin is in a strong economic position, despite threats of economic uncertainty nationwide.</a:t>
            </a:r>
          </a:p>
          <a:p>
            <a:pPr marL="457200" lvl="1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90351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2130" y="601732"/>
            <a:ext cx="9875520" cy="1352185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latin typeface="Georgia" panose="02040502050405020303" pitchFamily="18" charset="0"/>
              </a:rPr>
              <a:t>State Budget: </a:t>
            </a:r>
            <a:r>
              <a:rPr lang="en-US" sz="3200" b="1" i="1" dirty="0" smtClean="0">
                <a:latin typeface="Georgia" panose="02040502050405020303" pitchFamily="18" charset="0"/>
              </a:rPr>
              <a:t>What Happens Now?</a:t>
            </a:r>
            <a:endParaRPr lang="en-US" sz="3200" b="1" dirty="0">
              <a:latin typeface="Georgia" panose="0204050205040502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91444" y="3167297"/>
            <a:ext cx="167640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Georgia" panose="02040502050405020303" pitchFamily="18" charset="0"/>
              </a:rPr>
              <a:t>State agencies make budget requests</a:t>
            </a:r>
            <a:endParaRPr lang="en-US" sz="1200" dirty="0">
              <a:latin typeface="Georgia" panose="0204050205040502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1444" y="4301953"/>
            <a:ext cx="16764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Georgia" panose="02040502050405020303" pitchFamily="18" charset="0"/>
              </a:rPr>
              <a:t>Budget proposed by Governor and sent to Legislature</a:t>
            </a:r>
            <a:endParaRPr lang="en-US" sz="1200" dirty="0"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77495" y="3398130"/>
            <a:ext cx="1676400" cy="646331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Georgia" panose="02040502050405020303" pitchFamily="18" charset="0"/>
              </a:rPr>
              <a:t>Budget received by Joint Committee on Finance</a:t>
            </a:r>
            <a:endParaRPr lang="en-US" sz="1200" dirty="0">
              <a:latin typeface="Georgia" panose="0204050205040502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71168" y="4394287"/>
            <a:ext cx="167640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Georgia" panose="02040502050405020303" pitchFamily="18" charset="0"/>
              </a:rPr>
              <a:t>Committee holds public hearings</a:t>
            </a:r>
            <a:endParaRPr lang="en-US" sz="1200" dirty="0">
              <a:latin typeface="Georgia" panose="020405020504050203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8963" y="5205777"/>
            <a:ext cx="16764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Georgia" panose="02040502050405020303" pitchFamily="18" charset="0"/>
              </a:rPr>
              <a:t>Committee makes changes &amp; votes on budget</a:t>
            </a:r>
            <a:endParaRPr lang="en-US" sz="1200" dirty="0">
              <a:latin typeface="Georgia" panose="020405020504050203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05014" y="3139750"/>
            <a:ext cx="1842276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Georgia" panose="02040502050405020303" pitchFamily="18" charset="0"/>
              </a:rPr>
              <a:t>Assembly or Senate receives proposed budget &amp; makes changes.  Then sends budget to other house to make changes</a:t>
            </a:r>
            <a:endParaRPr lang="en-US" sz="1200" dirty="0">
              <a:latin typeface="Georgia" panose="02040502050405020303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274002" y="2761941"/>
            <a:ext cx="1676400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Georgia" panose="02040502050405020303" pitchFamily="18" charset="0"/>
              </a:rPr>
              <a:t>Governor reviews budget passed by Legislature and signs it into law in whole or in part or vetoes it in full</a:t>
            </a:r>
            <a:endParaRPr lang="en-US" sz="1200" dirty="0">
              <a:latin typeface="Georgia" panose="02040502050405020303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274002" y="4450610"/>
            <a:ext cx="1676400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Georgia" panose="02040502050405020303" pitchFamily="18" charset="0"/>
              </a:rPr>
              <a:t>With a 2/3rds vote, the Legislature can override any of the Governor’s budget vetoes</a:t>
            </a:r>
            <a:endParaRPr lang="en-US" sz="1200" dirty="0">
              <a:latin typeface="Georgia" panose="02040502050405020303" pitchFamily="18" charset="0"/>
            </a:endParaRPr>
          </a:p>
        </p:txBody>
      </p:sp>
      <p:cxnSp>
        <p:nvCxnSpPr>
          <p:cNvPr id="15" name="Straight Arrow Connector 14"/>
          <p:cNvCxnSpPr>
            <a:stCxn id="6" idx="2"/>
            <a:endCxn id="7" idx="0"/>
          </p:cNvCxnSpPr>
          <p:nvPr/>
        </p:nvCxnSpPr>
        <p:spPr>
          <a:xfrm>
            <a:off x="1929644" y="3628962"/>
            <a:ext cx="0" cy="67299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>
            <a:stCxn id="7" idx="2"/>
            <a:endCxn id="8" idx="1"/>
          </p:cNvCxnSpPr>
          <p:nvPr/>
        </p:nvCxnSpPr>
        <p:spPr>
          <a:xfrm rot="5400000" flipH="1" flipV="1">
            <a:off x="2240075" y="3410864"/>
            <a:ext cx="1226988" cy="1847851"/>
          </a:xfrm>
          <a:prstGeom prst="bentConnector4">
            <a:avLst>
              <a:gd name="adj1" fmla="val -18631"/>
              <a:gd name="adj2" fmla="val 72680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8" idx="2"/>
            <a:endCxn id="9" idx="0"/>
          </p:cNvCxnSpPr>
          <p:nvPr/>
        </p:nvCxnSpPr>
        <p:spPr>
          <a:xfrm flipH="1">
            <a:off x="4609368" y="4044461"/>
            <a:ext cx="6327" cy="34982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2"/>
            <a:endCxn id="10" idx="0"/>
          </p:cNvCxnSpPr>
          <p:nvPr/>
        </p:nvCxnSpPr>
        <p:spPr>
          <a:xfrm>
            <a:off x="4609368" y="4855952"/>
            <a:ext cx="47795" cy="34982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stCxn id="10" idx="2"/>
            <a:endCxn id="11" idx="1"/>
          </p:cNvCxnSpPr>
          <p:nvPr/>
        </p:nvCxnSpPr>
        <p:spPr>
          <a:xfrm rot="5400000" flipH="1" flipV="1">
            <a:off x="4524991" y="3872086"/>
            <a:ext cx="2112193" cy="1847851"/>
          </a:xfrm>
          <a:prstGeom prst="bentConnector4">
            <a:avLst>
              <a:gd name="adj1" fmla="val -10823"/>
              <a:gd name="adj2" fmla="val 72680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3" idx="2"/>
            <a:endCxn id="14" idx="0"/>
          </p:cNvCxnSpPr>
          <p:nvPr/>
        </p:nvCxnSpPr>
        <p:spPr>
          <a:xfrm>
            <a:off x="10112202" y="3962270"/>
            <a:ext cx="0" cy="48834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132912" y="2382467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Executive</a:t>
            </a:r>
            <a:endParaRPr lang="en-US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818963" y="1980578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Legislature/ Joint Committee on Finance</a:t>
            </a:r>
            <a:endParaRPr lang="en-US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587951" y="2306691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Legislature</a:t>
            </a:r>
            <a:endParaRPr lang="en-US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274002" y="2306691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Executive</a:t>
            </a:r>
            <a:endParaRPr lang="en-US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cxnSp>
        <p:nvCxnSpPr>
          <p:cNvPr id="63" name="Elbow Connector 62"/>
          <p:cNvCxnSpPr>
            <a:stCxn id="11" idx="2"/>
            <a:endCxn id="13" idx="1"/>
          </p:cNvCxnSpPr>
          <p:nvPr/>
        </p:nvCxnSpPr>
        <p:spPr>
          <a:xfrm rot="5400000" flipH="1" flipV="1">
            <a:off x="7861090" y="2927168"/>
            <a:ext cx="977973" cy="1847850"/>
          </a:xfrm>
          <a:prstGeom prst="bentConnector4">
            <a:avLst>
              <a:gd name="adj1" fmla="val -23375"/>
              <a:gd name="adj2" fmla="val 74925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5531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318" y="418123"/>
            <a:ext cx="8596668" cy="814086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Georgia" panose="02040502050405020303" pitchFamily="18" charset="0"/>
              </a:rPr>
              <a:t>By the Numbers: </a:t>
            </a:r>
            <a:r>
              <a:rPr lang="en-US" sz="3200" b="1" i="1" dirty="0">
                <a:latin typeface="Georgia" panose="02040502050405020303" pitchFamily="18" charset="0"/>
              </a:rPr>
              <a:t>Taxes and the Source</a:t>
            </a:r>
            <a:endParaRPr lang="en-US" sz="3200" b="1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6318" y="1423685"/>
            <a:ext cx="3244035" cy="3880772"/>
          </a:xfrm>
        </p:spPr>
        <p:txBody>
          <a:bodyPr>
            <a:no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State tax dollars are collected through a variety of means – including through the </a:t>
            </a:r>
            <a:r>
              <a:rPr lang="en-US" sz="2000" dirty="0" smtClean="0">
                <a:latin typeface="Georgia" panose="02040502050405020303" pitchFamily="18" charset="0"/>
              </a:rPr>
              <a:t>sales </a:t>
            </a:r>
            <a:r>
              <a:rPr lang="en-US" sz="2000" dirty="0">
                <a:latin typeface="Georgia" panose="02040502050405020303" pitchFamily="18" charset="0"/>
              </a:rPr>
              <a:t>and income taxes</a:t>
            </a:r>
            <a:r>
              <a:rPr lang="en-US" sz="2000" dirty="0" smtClean="0">
                <a:latin typeface="Georgia" panose="02040502050405020303" pitchFamily="18" charset="0"/>
              </a:rPr>
              <a:t>.</a:t>
            </a:r>
            <a:endParaRPr lang="en-US" sz="2000" i="1" u="sng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r>
              <a:rPr lang="en-US" sz="2000" dirty="0">
                <a:latin typeface="Georgia" panose="02040502050405020303" pitchFamily="18" charset="0"/>
              </a:rPr>
              <a:t>Along with federal money, these dollars make up a bulk of what our state spends each year</a:t>
            </a:r>
            <a:r>
              <a:rPr lang="en-US" sz="2000" dirty="0" smtClean="0">
                <a:latin typeface="Georgia" panose="02040502050405020303" pitchFamily="18" charset="0"/>
              </a:rPr>
              <a:t>.</a:t>
            </a:r>
            <a:endParaRPr lang="en-US" sz="2000" i="1" u="sng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r>
              <a:rPr lang="en-US" sz="2000" dirty="0" smtClean="0">
                <a:latin typeface="Georgia" panose="02040502050405020303" pitchFamily="18" charset="0"/>
              </a:rPr>
              <a:t>Republicans eliminate all remaining portions of state property taxes, so all remaining property taxes are from local governments.</a:t>
            </a:r>
            <a:endParaRPr lang="en-US" sz="2000" dirty="0">
              <a:latin typeface="Georgia" panose="02040502050405020303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66387371"/>
              </p:ext>
            </p:extLst>
          </p:nvPr>
        </p:nvGraphicFramePr>
        <p:xfrm>
          <a:off x="4637280" y="1052187"/>
          <a:ext cx="6723828" cy="5568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77299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1218" y="279400"/>
            <a:ext cx="9796785" cy="132080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Georgia" panose="02040502050405020303" pitchFamily="18" charset="0"/>
              </a:rPr>
              <a:t>By the Numbers: </a:t>
            </a:r>
            <a:r>
              <a:rPr lang="en-US" sz="3200" b="1" i="1" dirty="0">
                <a:latin typeface="Georgia" panose="02040502050405020303" pitchFamily="18" charset="0"/>
              </a:rPr>
              <a:t>Where the Money is Spent</a:t>
            </a:r>
            <a:endParaRPr lang="en-US" sz="3200" b="1" dirty="0">
              <a:latin typeface="Georgia" panose="02040502050405020303" pitchFamily="18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174342381"/>
              </p:ext>
            </p:extLst>
          </p:nvPr>
        </p:nvGraphicFramePr>
        <p:xfrm>
          <a:off x="173691" y="1258983"/>
          <a:ext cx="6104439" cy="5240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8807" y="1600200"/>
            <a:ext cx="3551669" cy="4941278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State general purpose dollars are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mostly used for education and health care for the poor.</a:t>
            </a:r>
          </a:p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Human relations and resources include low income health care like BadgerCare.</a:t>
            </a:r>
            <a:endParaRPr lang="en-US" sz="2000" i="1" u="sng" dirty="0">
              <a:solidFill>
                <a:schemeClr val="accent1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Programs – like state transportation spending 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– largely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come from separate, segregated accounts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.</a:t>
            </a:r>
            <a:endParaRPr lang="en-US" sz="2000" i="1" u="sng" dirty="0">
              <a:solidFill>
                <a:schemeClr val="accent1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83116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5058" y="404091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latin typeface="Georgia" panose="02040502050405020303" pitchFamily="18" charset="0"/>
              </a:rPr>
              <a:t>By the Numbers: </a:t>
            </a:r>
            <a:r>
              <a:rPr lang="en-US" sz="3200" b="1" i="1" dirty="0" smtClean="0">
                <a:latin typeface="Georgia" panose="02040502050405020303" pitchFamily="18" charset="0"/>
              </a:rPr>
              <a:t>Taxes Over the Years</a:t>
            </a:r>
            <a:endParaRPr lang="en-US" sz="3200" b="1" dirty="0">
              <a:latin typeface="Georgia" panose="02040502050405020303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37101" y="1597613"/>
            <a:ext cx="3364098" cy="4441162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Under Republican leadership, we’ve provided major tax cuts</a:t>
            </a:r>
          </a:p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A median-income family is paying over $1,500 less each year in income taxes thanks to Republican tax cuts</a:t>
            </a:r>
          </a:p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Republicans provided over $8.5 billion in property tax relief since 2014</a:t>
            </a:r>
          </a:p>
          <a:p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Governor Evers is proposing more than $1.5 billion in tax </a:t>
            </a:r>
            <a:r>
              <a:rPr lang="en-US" sz="2000" b="1" i="1" dirty="0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increases</a:t>
            </a:r>
            <a:endParaRPr lang="en-US" sz="2400" b="1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58" y="1743176"/>
            <a:ext cx="6980382" cy="445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861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5649" y="483340"/>
            <a:ext cx="9152466" cy="13208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Georgia" panose="02040502050405020303" pitchFamily="18" charset="0"/>
              </a:rPr>
              <a:t>By the Numbers: </a:t>
            </a:r>
            <a:r>
              <a:rPr lang="en-US" sz="3200" b="1" i="1" dirty="0">
                <a:latin typeface="Georgia" panose="02040502050405020303" pitchFamily="18" charset="0"/>
              </a:rPr>
              <a:t>Evers’ Spending Spree</a:t>
            </a:r>
            <a:endParaRPr lang="en-US" sz="3200" b="1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8747" y="1804140"/>
            <a:ext cx="3982589" cy="4605051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Georgia" panose="02040502050405020303" pitchFamily="18" charset="0"/>
              </a:rPr>
              <a:t>Republicans had been leading the state since 2011. Prior to the pandemic, dependence on welfare was decreasing and our unemployment rate was hovering at a historical low.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Georgia" panose="02040502050405020303" pitchFamily="18" charset="0"/>
              </a:rPr>
              <a:t>Gov</a:t>
            </a:r>
            <a:r>
              <a:rPr lang="en-US" sz="2000" dirty="0">
                <a:solidFill>
                  <a:schemeClr val="tx1"/>
                </a:solidFill>
                <a:latin typeface="Georgia" panose="02040502050405020303" pitchFamily="18" charset="0"/>
              </a:rPr>
              <a:t>. Evers has proposed spending </a:t>
            </a:r>
            <a:r>
              <a:rPr lang="en-US" sz="2000" dirty="0" smtClean="0">
                <a:solidFill>
                  <a:schemeClr val="tx1"/>
                </a:solidFill>
                <a:latin typeface="Georgia" panose="02040502050405020303" pitchFamily="18" charset="0"/>
              </a:rPr>
              <a:t>much more </a:t>
            </a:r>
            <a:r>
              <a:rPr lang="en-US" sz="2000" dirty="0">
                <a:solidFill>
                  <a:schemeClr val="tx1"/>
                </a:solidFill>
                <a:latin typeface="Georgia" panose="02040502050405020303" pitchFamily="18" charset="0"/>
              </a:rPr>
              <a:t>in this budget than </a:t>
            </a:r>
            <a:r>
              <a:rPr lang="en-US" sz="2000" dirty="0" smtClean="0">
                <a:solidFill>
                  <a:schemeClr val="tx1"/>
                </a:solidFill>
                <a:latin typeface="Georgia" panose="02040502050405020303" pitchFamily="18" charset="0"/>
              </a:rPr>
              <a:t>before </a:t>
            </a:r>
            <a:r>
              <a:rPr lang="en-US" sz="2000" dirty="0">
                <a:solidFill>
                  <a:schemeClr val="tx1"/>
                </a:solidFill>
                <a:latin typeface="Georgia" panose="02040502050405020303" pitchFamily="18" charset="0"/>
              </a:rPr>
              <a:t>– </a:t>
            </a:r>
            <a:r>
              <a:rPr lang="en-US" sz="2000" dirty="0" smtClean="0">
                <a:solidFill>
                  <a:schemeClr val="tx1"/>
                </a:solidFill>
                <a:latin typeface="Georgia" panose="02040502050405020303" pitchFamily="18" charset="0"/>
              </a:rPr>
              <a:t>reversing the policies that aided our economic growth and turning surpluses into deficits.</a:t>
            </a:r>
            <a:endParaRPr lang="en-US" sz="20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85943" y="5137265"/>
            <a:ext cx="1964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Georgia" panose="02040502050405020303" pitchFamily="18" charset="0"/>
              </a:rPr>
              <a:t>*</a:t>
            </a:r>
            <a:r>
              <a:rPr lang="en-US" sz="1100" b="1" dirty="0" smtClean="0">
                <a:latin typeface="Georgia" panose="02040502050405020303" pitchFamily="18" charset="0"/>
              </a:rPr>
              <a:t>Governor proposed</a:t>
            </a:r>
            <a:endParaRPr lang="en-US" sz="1100" b="1" dirty="0"/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1194364"/>
              </p:ext>
            </p:extLst>
          </p:nvPr>
        </p:nvGraphicFramePr>
        <p:xfrm>
          <a:off x="4381336" y="1804140"/>
          <a:ext cx="7472614" cy="3869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49200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526" y="356530"/>
            <a:ext cx="9875520" cy="135636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Georgia" panose="02040502050405020303" pitchFamily="18" charset="0"/>
              </a:rPr>
              <a:t>By the Numbers: </a:t>
            </a:r>
            <a:r>
              <a:rPr lang="en-US" sz="3200" b="1" i="1" dirty="0" smtClean="0">
                <a:latin typeface="Georgia" panose="02040502050405020303" pitchFamily="18" charset="0"/>
              </a:rPr>
              <a:t>Evers’ Spending Spree and Items that </a:t>
            </a:r>
            <a:r>
              <a:rPr lang="en-US" sz="3200" b="1" i="1" dirty="0">
                <a:latin typeface="Georgia" panose="02040502050405020303" pitchFamily="18" charset="0"/>
              </a:rPr>
              <a:t>D</a:t>
            </a:r>
            <a:r>
              <a:rPr lang="en-US" sz="3200" b="1" i="1" dirty="0" smtClean="0">
                <a:latin typeface="Georgia" panose="02040502050405020303" pitchFamily="18" charset="0"/>
              </a:rPr>
              <a:t>on’t Belong in a Budget</a:t>
            </a:r>
            <a:endParaRPr lang="en-US" sz="3200" b="1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248" y="1712890"/>
            <a:ext cx="9093475" cy="460688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Georgia" panose="02040502050405020303" pitchFamily="18" charset="0"/>
              </a:rPr>
              <a:t>Expands the size of state government by adding more than </a:t>
            </a:r>
            <a:r>
              <a:rPr lang="en-US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800 new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employees</a:t>
            </a:r>
            <a:r>
              <a:rPr lang="en-US" dirty="0" smtClean="0">
                <a:latin typeface="Georgia" panose="02040502050405020303" pitchFamily="18" charset="0"/>
              </a:rPr>
              <a:t> across agencies</a:t>
            </a:r>
          </a:p>
          <a:p>
            <a:r>
              <a:rPr lang="en-US" dirty="0" smtClean="0">
                <a:latin typeface="Georgia" panose="02040502050405020303" pitchFamily="18" charset="0"/>
              </a:rPr>
              <a:t>Increases spending by</a:t>
            </a:r>
            <a:r>
              <a:rPr lang="en-US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23%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Repeals Act 10, prevailing wage and other </a:t>
            </a:r>
            <a:r>
              <a:rPr lang="en-US" dirty="0" smtClean="0">
                <a:latin typeface="Georgia" panose="02040502050405020303" pitchFamily="18" charset="0"/>
              </a:rPr>
              <a:t>reforms that have saved billions</a:t>
            </a:r>
          </a:p>
          <a:p>
            <a:r>
              <a:rPr lang="en-US" dirty="0" smtClean="0">
                <a:latin typeface="Georgia" panose="02040502050405020303" pitchFamily="18" charset="0"/>
              </a:rPr>
              <a:t>Extends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in-state tuition benefits to undocumented </a:t>
            </a:r>
            <a:r>
              <a:rPr lang="en-US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immigrants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and</a:t>
            </a:r>
            <a:r>
              <a:rPr lang="en-US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gives</a:t>
            </a:r>
            <a:r>
              <a:rPr lang="en-US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driver license to illegal immigrants</a:t>
            </a:r>
            <a:endParaRPr lang="en-US" dirty="0" smtClean="0">
              <a:latin typeface="Georgia" panose="02040502050405020303" pitchFamily="18" charset="0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Expands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welfare benefits </a:t>
            </a:r>
            <a:r>
              <a:rPr lang="en-US" dirty="0" smtClean="0">
                <a:latin typeface="Georgia" panose="02040502050405020303" pitchFamily="18" charset="0"/>
              </a:rPr>
              <a:t>while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eliminating drug testing </a:t>
            </a:r>
            <a:r>
              <a:rPr lang="en-US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and work requirement safeguards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Loosens voting requirements </a:t>
            </a:r>
            <a:r>
              <a:rPr lang="en-US" dirty="0" smtClean="0">
                <a:latin typeface="Georgia" panose="02040502050405020303" pitchFamily="18" charset="0"/>
              </a:rPr>
              <a:t>and proposes </a:t>
            </a:r>
            <a:r>
              <a:rPr lang="en-US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gun control </a:t>
            </a:r>
            <a:r>
              <a:rPr lang="en-US" dirty="0" smtClean="0">
                <a:latin typeface="Georgia" panose="02040502050405020303" pitchFamily="18" charset="0"/>
              </a:rPr>
              <a:t>laws</a:t>
            </a:r>
            <a:endParaRPr lang="en-US" dirty="0">
              <a:latin typeface="Georgia" panose="02040502050405020303" pitchFamily="18" charset="0"/>
            </a:endParaRPr>
          </a:p>
          <a:p>
            <a:endParaRPr lang="en-US" dirty="0" smtClean="0">
              <a:latin typeface="Georgia" panose="02040502050405020303" pitchFamily="18" charset="0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Much, much more…</a:t>
            </a:r>
            <a:endParaRPr lang="en-US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74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2876" y="441161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Georgia" panose="02040502050405020303" pitchFamily="18" charset="0"/>
              </a:rPr>
              <a:t>Budgeting Within our Means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66109"/>
            <a:ext cx="8596668" cy="307116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Georgia" panose="02040502050405020303" pitchFamily="18" charset="0"/>
              </a:rPr>
              <a:t>Our budget is projected to have a </a:t>
            </a:r>
            <a:r>
              <a:rPr lang="en-US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$7 billion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surplus </a:t>
            </a:r>
            <a:r>
              <a:rPr lang="en-US" dirty="0" smtClean="0">
                <a:latin typeface="Georgia" panose="02040502050405020303" pitchFamily="18" charset="0"/>
              </a:rPr>
              <a:t>and our state’s rainy day fund is estimated to be nearly $1.7 billion. </a:t>
            </a:r>
          </a:p>
          <a:p>
            <a:r>
              <a:rPr lang="en-US" dirty="0" smtClean="0">
                <a:latin typeface="Georgia" panose="02040502050405020303" pitchFamily="18" charset="0"/>
              </a:rPr>
              <a:t>There are a number of shared priorities in this budget that we can work together on such as K-12 education and workforce development – but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Gov. Evers’ budget proposal relies too heavily on tax </a:t>
            </a:r>
            <a:r>
              <a:rPr lang="en-US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increases and out of control </a:t>
            </a:r>
            <a:r>
              <a:rPr lang="en-US" b="1" dirty="0">
                <a:solidFill>
                  <a:srgbClr val="FF0000"/>
                </a:solidFill>
                <a:latin typeface="Georgia" panose="02040502050405020303" pitchFamily="18" charset="0"/>
              </a:rPr>
              <a:t>spending</a:t>
            </a:r>
            <a:r>
              <a:rPr lang="en-US" dirty="0" smtClean="0">
                <a:latin typeface="Georgia" panose="02040502050405020303" pitchFamily="18" charset="0"/>
              </a:rPr>
              <a:t> to be taken seriously.</a:t>
            </a:r>
          </a:p>
          <a:p>
            <a:pPr lvl="1"/>
            <a:r>
              <a:rPr lang="en-US" sz="18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Evers’ budget would create a $1.4 billion structural deficit</a:t>
            </a:r>
            <a:r>
              <a:rPr lang="en-US" dirty="0" smtClean="0">
                <a:latin typeface="Georgia" panose="02040502050405020303" pitchFamily="18" charset="0"/>
              </a:rPr>
              <a:t> going forward!</a:t>
            </a:r>
          </a:p>
          <a:p>
            <a:r>
              <a:rPr lang="en-US" dirty="0" smtClean="0">
                <a:latin typeface="Georgia" panose="02040502050405020303" pitchFamily="18" charset="0"/>
              </a:rPr>
              <a:t>Economists are warning of economic uncertainty ahead – hiking taxes and expanding government will only take us backward.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77334" y="4537277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 smtClean="0">
                <a:latin typeface="Georgia" panose="02040502050405020303" pitchFamily="18" charset="0"/>
              </a:rPr>
              <a:t>Next Steps</a:t>
            </a:r>
            <a:endParaRPr lang="en-US" b="1" dirty="0">
              <a:latin typeface="Georgia" panose="02040502050405020303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77334" y="5290429"/>
            <a:ext cx="8596668" cy="914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Georgia" panose="02040502050405020303" pitchFamily="18" charset="0"/>
              </a:rPr>
              <a:t>Now that Gov. Evers’ budget bill has been introduced, the Legislature will begin our work by reviewing the contents of the budget and holding public hearings around the state.</a:t>
            </a:r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503298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Custom 6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204559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16392</TotalTime>
  <Words>801</Words>
  <Application>Microsoft Office PowerPoint</Application>
  <PresentationFormat>Widescreen</PresentationFormat>
  <Paragraphs>76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Corbel</vt:lpstr>
      <vt:lpstr>Georgia</vt:lpstr>
      <vt:lpstr>Times New Roman</vt:lpstr>
      <vt:lpstr>Wingdings 3</vt:lpstr>
      <vt:lpstr>Basis</vt:lpstr>
      <vt:lpstr>Wisconsin State Budget</vt:lpstr>
      <vt:lpstr>State Budget Background</vt:lpstr>
      <vt:lpstr>State Budget: What Happens Now?</vt:lpstr>
      <vt:lpstr>By the Numbers: Taxes and the Source</vt:lpstr>
      <vt:lpstr>By the Numbers: Where the Money is Spent</vt:lpstr>
      <vt:lpstr>By the Numbers: Taxes Over the Years</vt:lpstr>
      <vt:lpstr>By the Numbers: Evers’ Spending Spree</vt:lpstr>
      <vt:lpstr>By the Numbers: Evers’ Spending Spree and Items that Don’t Belong in a Budget</vt:lpstr>
      <vt:lpstr>Budgeting Within our Means</vt:lpstr>
      <vt:lpstr>Thank You for Your Input!</vt:lpstr>
    </vt:vector>
  </TitlesOfParts>
  <Company>Wisconsin Legislature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Governor Evers’ Budget</dc:title>
  <dc:creator>Schultz, Rusty</dc:creator>
  <cp:lastModifiedBy>Melin, Jacob</cp:lastModifiedBy>
  <cp:revision>81</cp:revision>
  <cp:lastPrinted>2021-02-18T20:28:28Z</cp:lastPrinted>
  <dcterms:created xsi:type="dcterms:W3CDTF">2019-03-18T16:14:27Z</dcterms:created>
  <dcterms:modified xsi:type="dcterms:W3CDTF">2023-03-08T18:52:17Z</dcterms:modified>
</cp:coreProperties>
</file>