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394" r:id="rId2"/>
    <p:sldId id="416" r:id="rId3"/>
    <p:sldId id="423" r:id="rId4"/>
    <p:sldId id="424" r:id="rId5"/>
    <p:sldId id="426" r:id="rId6"/>
    <p:sldId id="427" r:id="rId7"/>
    <p:sldId id="398" r:id="rId8"/>
    <p:sldId id="413" r:id="rId9"/>
    <p:sldId id="403" r:id="rId10"/>
    <p:sldId id="428" r:id="rId11"/>
    <p:sldId id="352" r:id="rId12"/>
    <p:sldId id="354" r:id="rId13"/>
    <p:sldId id="355" r:id="rId14"/>
    <p:sldId id="425" r:id="rId15"/>
    <p:sldId id="356" r:id="rId16"/>
    <p:sldId id="412" r:id="rId17"/>
    <p:sldId id="421" r:id="rId18"/>
    <p:sldId id="357" r:id="rId19"/>
    <p:sldId id="358" r:id="rId20"/>
    <p:sldId id="411" r:id="rId21"/>
    <p:sldId id="410" r:id="rId22"/>
    <p:sldId id="406" r:id="rId23"/>
    <p:sldId id="407" r:id="rId24"/>
    <p:sldId id="408" r:id="rId25"/>
    <p:sldId id="409" r:id="rId26"/>
    <p:sldId id="359" r:id="rId27"/>
    <p:sldId id="430" r:id="rId28"/>
    <p:sldId id="429" r:id="rId29"/>
    <p:sldId id="360" r:id="rId30"/>
    <p:sldId id="393"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59" autoAdjust="0"/>
  </p:normalViewPr>
  <p:slideViewPr>
    <p:cSldViewPr snapToGrid="0" snapToObjects="1">
      <p:cViewPr varScale="1">
        <p:scale>
          <a:sx n="67" d="100"/>
          <a:sy n="67" d="100"/>
        </p:scale>
        <p:origin x="438" y="60"/>
      </p:cViewPr>
      <p:guideLst>
        <p:guide orient="horz" pos="2160"/>
        <p:guide pos="2880"/>
      </p:guideLst>
    </p:cSldViewPr>
  </p:slideViewPr>
  <p:outlineViewPr>
    <p:cViewPr>
      <p:scale>
        <a:sx n="33" d="100"/>
        <a:sy n="33" d="100"/>
      </p:scale>
      <p:origin x="0" y="-24312"/>
    </p:cViewPr>
  </p:outlineViewPr>
  <p:notesTextViewPr>
    <p:cViewPr>
      <p:scale>
        <a:sx n="100" d="100"/>
        <a:sy n="100" d="100"/>
      </p:scale>
      <p:origin x="0" y="0"/>
    </p:cViewPr>
  </p:notesTextViewPr>
  <p:sorterViewPr>
    <p:cViewPr varScale="1">
      <p:scale>
        <a:sx n="1" d="1"/>
        <a:sy n="1" d="1"/>
      </p:scale>
      <p:origin x="0" y="-45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Top 5 Utilizing</a:t>
            </a:r>
            <a:r>
              <a:rPr lang="en-US" baseline="0" dirty="0"/>
              <a:t> by </a:t>
            </a:r>
            <a:r>
              <a:rPr lang="en-US" dirty="0"/>
              <a:t>Provider Types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429495451329441"/>
          <c:y val="0.12525828813863865"/>
          <c:w val="0.82682951884939393"/>
          <c:h val="0.74575256958882907"/>
        </c:manualLayout>
      </c:layout>
      <c:barChart>
        <c:barDir val="col"/>
        <c:grouping val="clustered"/>
        <c:varyColors val="0"/>
        <c:ser>
          <c:idx val="0"/>
          <c:order val="0"/>
          <c:tx>
            <c:strRef>
              <c:f>Sheet1!$B$1</c:f>
              <c:strCache>
                <c:ptCount val="1"/>
                <c:pt idx="0">
                  <c:v>Provider Type</c:v>
                </c:pt>
              </c:strCache>
            </c:strRef>
          </c:tx>
          <c:spPr>
            <a:solidFill>
              <a:schemeClr val="accent1"/>
            </a:solidFill>
            <a:ln>
              <a:noFill/>
            </a:ln>
            <a:effectLst/>
          </c:spPr>
          <c:invertIfNegative val="0"/>
          <c:dLbls>
            <c:dLbl>
              <c:idx val="0"/>
              <c:tx>
                <c:rich>
                  <a:bodyPr/>
                  <a:lstStyle/>
                  <a:p>
                    <a:r>
                      <a:rPr lang="en-US" dirty="0"/>
                      <a:t>55%</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927-43B9-8103-9E08D060B81F}"/>
                </c:ext>
              </c:extLst>
            </c:dLbl>
            <c:dLbl>
              <c:idx val="1"/>
              <c:tx>
                <c:rich>
                  <a:bodyPr/>
                  <a:lstStyle/>
                  <a:p>
                    <a:r>
                      <a:rPr lang="en-US"/>
                      <a:t>16%</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927-43B9-8103-9E08D060B81F}"/>
                </c:ext>
              </c:extLst>
            </c:dLbl>
            <c:dLbl>
              <c:idx val="2"/>
              <c:tx>
                <c:rich>
                  <a:bodyPr/>
                  <a:lstStyle/>
                  <a:p>
                    <a:r>
                      <a:rPr lang="en-US"/>
                      <a:t>16%</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927-43B9-8103-9E08D060B81F}"/>
                </c:ext>
              </c:extLst>
            </c:dLbl>
            <c:dLbl>
              <c:idx val="3"/>
              <c:tx>
                <c:rich>
                  <a:bodyPr/>
                  <a:lstStyle/>
                  <a:p>
                    <a:r>
                      <a:rPr lang="en-US"/>
                      <a:t>6%</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927-43B9-8103-9E08D060B81F}"/>
                </c:ext>
              </c:extLst>
            </c:dLbl>
            <c:dLbl>
              <c:idx val="4"/>
              <c:tx>
                <c:rich>
                  <a:bodyPr/>
                  <a:lstStyle/>
                  <a:p>
                    <a:r>
                      <a:rPr lang="en-US"/>
                      <a:t>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927-43B9-8103-9E08D060B81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Physician</c:v>
                </c:pt>
                <c:pt idx="1">
                  <c:v>Midwife</c:v>
                </c:pt>
                <c:pt idx="2">
                  <c:v>APNP</c:v>
                </c:pt>
                <c:pt idx="3">
                  <c:v>RN</c:v>
                </c:pt>
                <c:pt idx="4">
                  <c:v>Psychologist</c:v>
                </c:pt>
              </c:strCache>
            </c:strRef>
          </c:cat>
          <c:val>
            <c:numRef>
              <c:f>Sheet1!$B$2:$B$6</c:f>
              <c:numCache>
                <c:formatCode>General</c:formatCode>
                <c:ptCount val="5"/>
                <c:pt idx="0">
                  <c:v>55.46</c:v>
                </c:pt>
                <c:pt idx="1">
                  <c:v>16.23</c:v>
                </c:pt>
                <c:pt idx="2">
                  <c:v>15.73</c:v>
                </c:pt>
                <c:pt idx="3">
                  <c:v>6.13</c:v>
                </c:pt>
                <c:pt idx="4">
                  <c:v>1.49</c:v>
                </c:pt>
              </c:numCache>
            </c:numRef>
          </c:val>
          <c:extLst>
            <c:ext xmlns:c16="http://schemas.microsoft.com/office/drawing/2014/chart" uri="{C3380CC4-5D6E-409C-BE32-E72D297353CC}">
              <c16:uniqueId val="{00000000-E927-43B9-8103-9E08D060B81F}"/>
            </c:ext>
          </c:extLst>
        </c:ser>
        <c:dLbls>
          <c:showLegendKey val="0"/>
          <c:showVal val="0"/>
          <c:showCatName val="0"/>
          <c:showSerName val="0"/>
          <c:showPercent val="0"/>
          <c:showBubbleSize val="0"/>
        </c:dLbls>
        <c:gapWidth val="219"/>
        <c:overlap val="-27"/>
        <c:axId val="768441576"/>
        <c:axId val="768437312"/>
      </c:barChart>
      <c:catAx>
        <c:axId val="768441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68437312"/>
        <c:crosses val="autoZero"/>
        <c:auto val="1"/>
        <c:lblAlgn val="ctr"/>
        <c:lblOffset val="100"/>
        <c:noMultiLvlLbl val="0"/>
      </c:catAx>
      <c:valAx>
        <c:axId val="768437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a:t>
                </a:r>
                <a:r>
                  <a:rPr lang="en-US" baseline="0" dirty="0"/>
                  <a:t> of Total Users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684415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Top 5 Utilizing Area of Practice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Area of Practice</c:v>
                </c:pt>
              </c:strCache>
            </c:strRef>
          </c:tx>
          <c:spPr>
            <a:solidFill>
              <a:schemeClr val="accent6"/>
            </a:solidFill>
            <a:ln>
              <a:noFill/>
            </a:ln>
            <a:effectLst/>
          </c:spPr>
          <c:invertIfNegative val="0"/>
          <c:dLbls>
            <c:dLbl>
              <c:idx val="0"/>
              <c:tx>
                <c:rich>
                  <a:bodyPr/>
                  <a:lstStyle/>
                  <a:p>
                    <a:r>
                      <a:rPr lang="en-US"/>
                      <a:t>56%</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A97-4314-B7E8-F75ABDA1DAC3}"/>
                </c:ext>
              </c:extLst>
            </c:dLbl>
            <c:dLbl>
              <c:idx val="1"/>
              <c:tx>
                <c:rich>
                  <a:bodyPr/>
                  <a:lstStyle/>
                  <a:p>
                    <a:r>
                      <a:rPr lang="en-US"/>
                      <a:t>19%</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A97-4314-B7E8-F75ABDA1DAC3}"/>
                </c:ext>
              </c:extLst>
            </c:dLbl>
            <c:dLbl>
              <c:idx val="2"/>
              <c:tx>
                <c:rich>
                  <a:bodyPr/>
                  <a:lstStyle/>
                  <a:p>
                    <a:r>
                      <a:rPr lang="en-US"/>
                      <a:t>9%</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A97-4314-B7E8-F75ABDA1DAC3}"/>
                </c:ext>
              </c:extLst>
            </c:dLbl>
            <c:dLbl>
              <c:idx val="3"/>
              <c:tx>
                <c:rich>
                  <a:bodyPr/>
                  <a:lstStyle/>
                  <a:p>
                    <a:r>
                      <a:rPr lang="en-US"/>
                      <a:t>4%</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A97-4314-B7E8-F75ABDA1DAC3}"/>
                </c:ext>
              </c:extLst>
            </c:dLbl>
            <c:dLbl>
              <c:idx val="4"/>
              <c:tx>
                <c:rich>
                  <a:bodyPr/>
                  <a:lstStyle/>
                  <a:p>
                    <a:r>
                      <a:rPr lang="en-US"/>
                      <a:t>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A97-4314-B7E8-F75ABDA1DAC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OBGYN</c:v>
                </c:pt>
                <c:pt idx="1">
                  <c:v>Psychiatry</c:v>
                </c:pt>
                <c:pt idx="2">
                  <c:v>Family Medicine</c:v>
                </c:pt>
                <c:pt idx="3">
                  <c:v>Behavioral Health</c:v>
                </c:pt>
                <c:pt idx="4">
                  <c:v>Pediatrics</c:v>
                </c:pt>
              </c:strCache>
            </c:strRef>
          </c:cat>
          <c:val>
            <c:numRef>
              <c:f>Sheet1!$B$2:$B$6</c:f>
              <c:numCache>
                <c:formatCode>General</c:formatCode>
                <c:ptCount val="5"/>
                <c:pt idx="0">
                  <c:v>55.63</c:v>
                </c:pt>
                <c:pt idx="1">
                  <c:v>18.54</c:v>
                </c:pt>
                <c:pt idx="2">
                  <c:v>8.61</c:v>
                </c:pt>
                <c:pt idx="3">
                  <c:v>4.3</c:v>
                </c:pt>
                <c:pt idx="4">
                  <c:v>2.81</c:v>
                </c:pt>
              </c:numCache>
            </c:numRef>
          </c:val>
          <c:extLst>
            <c:ext xmlns:c16="http://schemas.microsoft.com/office/drawing/2014/chart" uri="{C3380CC4-5D6E-409C-BE32-E72D297353CC}">
              <c16:uniqueId val="{00000000-1A97-4314-B7E8-F75ABDA1DAC3}"/>
            </c:ext>
          </c:extLst>
        </c:ser>
        <c:dLbls>
          <c:dLblPos val="outEnd"/>
          <c:showLegendKey val="0"/>
          <c:showVal val="1"/>
          <c:showCatName val="0"/>
          <c:showSerName val="0"/>
          <c:showPercent val="0"/>
          <c:showBubbleSize val="0"/>
        </c:dLbls>
        <c:gapWidth val="219"/>
        <c:overlap val="-27"/>
        <c:axId val="727276776"/>
        <c:axId val="727275792"/>
      </c:barChart>
      <c:catAx>
        <c:axId val="72727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27275792"/>
        <c:crosses val="autoZero"/>
        <c:auto val="1"/>
        <c:lblAlgn val="ctr"/>
        <c:lblOffset val="100"/>
        <c:noMultiLvlLbl val="0"/>
      </c:catAx>
      <c:valAx>
        <c:axId val="727275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a:t>
                </a:r>
                <a:r>
                  <a:rPr lang="en-US" baseline="0" dirty="0"/>
                  <a:t> of Total Users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7276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194998-0569-F547-AEA4-E4E735D4AF18}" type="datetimeFigureOut">
              <a:rPr lang="en-US" smtClean="0"/>
              <a:t>5/15/2019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4ED4C3-72A4-6744-B526-C30FA0140C80}" type="slidenum">
              <a:rPr lang="en-US" smtClean="0"/>
              <a:t>‹#›</a:t>
            </a:fld>
            <a:endParaRPr lang="en-US"/>
          </a:p>
        </p:txBody>
      </p:sp>
    </p:spTree>
    <p:extLst>
      <p:ext uri="{BB962C8B-B14F-4D97-AF65-F5344CB8AC3E}">
        <p14:creationId xmlns:p14="http://schemas.microsoft.com/office/powerpoint/2010/main" val="28610185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ED4C3-72A4-6744-B526-C30FA0140C80}" type="slidenum">
              <a:rPr lang="en-US" smtClean="0"/>
              <a:t>1</a:t>
            </a:fld>
            <a:endParaRPr lang="en-US"/>
          </a:p>
        </p:txBody>
      </p:sp>
    </p:spTree>
    <p:extLst>
      <p:ext uri="{BB962C8B-B14F-4D97-AF65-F5344CB8AC3E}">
        <p14:creationId xmlns:p14="http://schemas.microsoft.com/office/powerpoint/2010/main" val="3138490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Specialty care access network, extension for community healthcare outcomes; methods to help a specialist reach more people</a:t>
            </a:r>
          </a:p>
        </p:txBody>
      </p:sp>
      <p:sp>
        <p:nvSpPr>
          <p:cNvPr id="4" name="Slide Number Placeholder 3"/>
          <p:cNvSpPr>
            <a:spLocks noGrp="1"/>
          </p:cNvSpPr>
          <p:nvPr>
            <p:ph type="sldNum" sz="quarter" idx="10"/>
          </p:nvPr>
        </p:nvSpPr>
        <p:spPr/>
        <p:txBody>
          <a:bodyPr/>
          <a:lstStyle/>
          <a:p>
            <a:fld id="{C04ED4C3-72A4-6744-B526-C30FA0140C80}" type="slidenum">
              <a:rPr lang="en-US" smtClean="0"/>
              <a:t>12</a:t>
            </a:fld>
            <a:endParaRPr lang="en-US"/>
          </a:p>
        </p:txBody>
      </p:sp>
    </p:spTree>
    <p:extLst>
      <p:ext uri="{BB962C8B-B14F-4D97-AF65-F5344CB8AC3E}">
        <p14:creationId xmlns:p14="http://schemas.microsoft.com/office/powerpoint/2010/main" val="541417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married to a pediatrician and she was calling me multiple times per week for psychiatry consultations.  She struggled to access CAP expertise</a:t>
            </a:r>
          </a:p>
        </p:txBody>
      </p:sp>
      <p:sp>
        <p:nvSpPr>
          <p:cNvPr id="4" name="Slide Number Placeholder 3"/>
          <p:cNvSpPr>
            <a:spLocks noGrp="1"/>
          </p:cNvSpPr>
          <p:nvPr>
            <p:ph type="sldNum" sz="quarter" idx="5"/>
          </p:nvPr>
        </p:nvSpPr>
        <p:spPr/>
        <p:txBody>
          <a:bodyPr/>
          <a:lstStyle/>
          <a:p>
            <a:fld id="{C04ED4C3-72A4-6744-B526-C30FA0140C80}" type="slidenum">
              <a:rPr lang="en-US" smtClean="0"/>
              <a:t>13</a:t>
            </a:fld>
            <a:endParaRPr lang="en-US"/>
          </a:p>
        </p:txBody>
      </p:sp>
    </p:spTree>
    <p:extLst>
      <p:ext uri="{BB962C8B-B14F-4D97-AF65-F5344CB8AC3E}">
        <p14:creationId xmlns:p14="http://schemas.microsoft.com/office/powerpoint/2010/main" val="2258020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emphasize that this program has made great progress but it is not ideally funded nor ideally staffed.  Compare </a:t>
            </a:r>
            <a:r>
              <a:rPr lang="en-US" dirty="0" err="1"/>
              <a:t>Massachusett’s</a:t>
            </a:r>
            <a:r>
              <a:rPr lang="en-US" dirty="0"/>
              <a:t> model and funding.  </a:t>
            </a:r>
          </a:p>
        </p:txBody>
      </p:sp>
      <p:sp>
        <p:nvSpPr>
          <p:cNvPr id="4" name="Slide Number Placeholder 3"/>
          <p:cNvSpPr>
            <a:spLocks noGrp="1"/>
          </p:cNvSpPr>
          <p:nvPr>
            <p:ph type="sldNum" sz="quarter" idx="10"/>
          </p:nvPr>
        </p:nvSpPr>
        <p:spPr/>
        <p:txBody>
          <a:bodyPr/>
          <a:lstStyle/>
          <a:p>
            <a:fld id="{C04ED4C3-72A4-6744-B526-C30FA0140C80}" type="slidenum">
              <a:rPr lang="en-US" smtClean="0"/>
              <a:t>16</a:t>
            </a:fld>
            <a:endParaRPr lang="en-US"/>
          </a:p>
        </p:txBody>
      </p:sp>
    </p:spTree>
    <p:extLst>
      <p:ext uri="{BB962C8B-B14F-4D97-AF65-F5344CB8AC3E}">
        <p14:creationId xmlns:p14="http://schemas.microsoft.com/office/powerpoint/2010/main" val="2776996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emphasize that this program has made great progress but it is not ideally funded nor ideally staffed.  Compare </a:t>
            </a:r>
            <a:r>
              <a:rPr lang="en-US" dirty="0" err="1"/>
              <a:t>Massachusett’s</a:t>
            </a:r>
            <a:r>
              <a:rPr lang="en-US" dirty="0"/>
              <a:t> model and funding.  </a:t>
            </a:r>
          </a:p>
        </p:txBody>
      </p:sp>
      <p:sp>
        <p:nvSpPr>
          <p:cNvPr id="4" name="Slide Number Placeholder 3"/>
          <p:cNvSpPr>
            <a:spLocks noGrp="1"/>
          </p:cNvSpPr>
          <p:nvPr>
            <p:ph type="sldNum" sz="quarter" idx="10"/>
          </p:nvPr>
        </p:nvSpPr>
        <p:spPr/>
        <p:txBody>
          <a:bodyPr/>
          <a:lstStyle/>
          <a:p>
            <a:fld id="{C04ED4C3-72A4-6744-B526-C30FA0140C80}" type="slidenum">
              <a:rPr lang="en-US" smtClean="0"/>
              <a:t>17</a:t>
            </a:fld>
            <a:endParaRPr lang="en-US"/>
          </a:p>
        </p:txBody>
      </p:sp>
    </p:spTree>
    <p:extLst>
      <p:ext uri="{BB962C8B-B14F-4D97-AF65-F5344CB8AC3E}">
        <p14:creationId xmlns:p14="http://schemas.microsoft.com/office/powerpoint/2010/main" val="1342160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Perinatal Specialty Consult Psychiatry Extension</a:t>
            </a:r>
          </a:p>
          <a:p>
            <a:endParaRPr lang="en-US" dirty="0"/>
          </a:p>
        </p:txBody>
      </p:sp>
      <p:sp>
        <p:nvSpPr>
          <p:cNvPr id="4" name="Slide Number Placeholder 3"/>
          <p:cNvSpPr>
            <a:spLocks noGrp="1"/>
          </p:cNvSpPr>
          <p:nvPr>
            <p:ph type="sldNum" sz="quarter" idx="10"/>
          </p:nvPr>
        </p:nvSpPr>
        <p:spPr/>
        <p:txBody>
          <a:bodyPr/>
          <a:lstStyle/>
          <a:p>
            <a:fld id="{C04ED4C3-72A4-6744-B526-C30FA0140C80}" type="slidenum">
              <a:rPr lang="en-US" smtClean="0"/>
              <a:t>18</a:t>
            </a:fld>
            <a:endParaRPr lang="en-US"/>
          </a:p>
        </p:txBody>
      </p:sp>
    </p:spTree>
    <p:extLst>
      <p:ext uri="{BB962C8B-B14F-4D97-AF65-F5344CB8AC3E}">
        <p14:creationId xmlns:p14="http://schemas.microsoft.com/office/powerpoint/2010/main" val="3364748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Perinatal Specialty Consult Psychiatry Extension</a:t>
            </a:r>
          </a:p>
        </p:txBody>
      </p:sp>
      <p:sp>
        <p:nvSpPr>
          <p:cNvPr id="4" name="Slide Number Placeholder 3"/>
          <p:cNvSpPr>
            <a:spLocks noGrp="1"/>
          </p:cNvSpPr>
          <p:nvPr>
            <p:ph type="sldNum" sz="quarter" idx="10"/>
          </p:nvPr>
        </p:nvSpPr>
        <p:spPr/>
        <p:txBody>
          <a:bodyPr/>
          <a:lstStyle/>
          <a:p>
            <a:fld id="{C04ED4C3-72A4-6744-B526-C30FA0140C80}" type="slidenum">
              <a:rPr lang="en-US" smtClean="0"/>
              <a:t>19</a:t>
            </a:fld>
            <a:endParaRPr lang="en-US"/>
          </a:p>
        </p:txBody>
      </p:sp>
    </p:spTree>
    <p:extLst>
      <p:ext uri="{BB962C8B-B14F-4D97-AF65-F5344CB8AC3E}">
        <p14:creationId xmlns:p14="http://schemas.microsoft.com/office/powerpoint/2010/main" val="3736848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of the end of August : up to 430 total service inquiries and 363 tele-consultations.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3F343B-B3ED-4A73-A3F6-0586839106B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202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key messaging on bridge to care, earlier initiation of treatment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56ABF0-458F-46D6-9EB6-7B79FB8066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75342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3F343B-B3ED-4A73-A3F6-0586839106B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67975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where else in the country do they have such a program.  If we put together such a program- Wisconsin could be a national leader.</a:t>
            </a:r>
          </a:p>
        </p:txBody>
      </p:sp>
      <p:sp>
        <p:nvSpPr>
          <p:cNvPr id="4" name="Slide Number Placeholder 3"/>
          <p:cNvSpPr>
            <a:spLocks noGrp="1"/>
          </p:cNvSpPr>
          <p:nvPr>
            <p:ph type="sldNum" sz="quarter" idx="10"/>
          </p:nvPr>
        </p:nvSpPr>
        <p:spPr/>
        <p:txBody>
          <a:bodyPr/>
          <a:lstStyle/>
          <a:p>
            <a:fld id="{C04ED4C3-72A4-6744-B526-C30FA0140C80}" type="slidenum">
              <a:rPr lang="en-US" smtClean="0"/>
              <a:t>26</a:t>
            </a:fld>
            <a:endParaRPr lang="en-US"/>
          </a:p>
        </p:txBody>
      </p:sp>
    </p:spTree>
    <p:extLst>
      <p:ext uri="{BB962C8B-B14F-4D97-AF65-F5344CB8AC3E}">
        <p14:creationId xmlns:p14="http://schemas.microsoft.com/office/powerpoint/2010/main" val="2311023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one of my favorite quotes and I think for our discussion it carries a lot of meaning.  </a:t>
            </a:r>
          </a:p>
        </p:txBody>
      </p:sp>
      <p:sp>
        <p:nvSpPr>
          <p:cNvPr id="4" name="Slide Number Placeholder 3"/>
          <p:cNvSpPr>
            <a:spLocks noGrp="1"/>
          </p:cNvSpPr>
          <p:nvPr>
            <p:ph type="sldNum" sz="quarter" idx="10"/>
          </p:nvPr>
        </p:nvSpPr>
        <p:spPr/>
        <p:txBody>
          <a:bodyPr/>
          <a:lstStyle/>
          <a:p>
            <a:fld id="{C04ED4C3-72A4-6744-B526-C30FA0140C80}" type="slidenum">
              <a:rPr lang="en-US" smtClean="0"/>
              <a:t>2</a:t>
            </a:fld>
            <a:endParaRPr lang="en-US"/>
          </a:p>
        </p:txBody>
      </p:sp>
    </p:spTree>
    <p:extLst>
      <p:ext uri="{BB962C8B-B14F-4D97-AF65-F5344CB8AC3E}">
        <p14:creationId xmlns:p14="http://schemas.microsoft.com/office/powerpoint/2010/main" val="1058778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more effectively and collaboratively we work from </a:t>
            </a:r>
            <a:r>
              <a:rPr lang="en-US" dirty="0" err="1"/>
              <a:t>interprofessional</a:t>
            </a:r>
            <a:r>
              <a:rPr lang="en-US" dirty="0"/>
              <a:t> teams in a way that allows each provider to practice at the top of their license, the more patients we can serve and provide access to.  We need to especially work on the Clinical Pharmacist- the VA has been a leader in utilizing clinical pharmacists as an effective method to expand MH prescribing services</a:t>
            </a:r>
          </a:p>
        </p:txBody>
      </p:sp>
      <p:sp>
        <p:nvSpPr>
          <p:cNvPr id="4" name="Slide Number Placeholder 3"/>
          <p:cNvSpPr>
            <a:spLocks noGrp="1"/>
          </p:cNvSpPr>
          <p:nvPr>
            <p:ph type="sldNum" sz="quarter" idx="10"/>
          </p:nvPr>
        </p:nvSpPr>
        <p:spPr/>
        <p:txBody>
          <a:bodyPr/>
          <a:lstStyle/>
          <a:p>
            <a:fld id="{C04ED4C3-72A4-6744-B526-C30FA0140C80}" type="slidenum">
              <a:rPr lang="en-US" smtClean="0"/>
              <a:t>29</a:t>
            </a:fld>
            <a:endParaRPr lang="en-US"/>
          </a:p>
        </p:txBody>
      </p:sp>
    </p:spTree>
    <p:extLst>
      <p:ext uri="{BB962C8B-B14F-4D97-AF65-F5344CB8AC3E}">
        <p14:creationId xmlns:p14="http://schemas.microsoft.com/office/powerpoint/2010/main" val="556612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to review, potential solutions for improving access include:  Developing and growing training programs to expand the pipeline; Utilizing and expanding your inter-professional teams in care delivery and utilizing your providers at the top of their license is another important strategy, and fully utilizing clinical pharmacists may be another helpful solution; implementing pop- health consult models like our child psychiatry consult program and our perinatal program  helps PCP’s deliver more informed care at the front line when the psychiatry specialists are not available, and integrating BH care into PC is another cost effective approach that helps avoid the stigma barrier, but also allows you to better utilize the psychiatry limited resource to care for the more severe cases.   Finally, we have a unique opportunity with the economics of BH care to collaborate across organizations and to partner to provide better access to BH care.  I think if we continue to move forward with these solutions, our future is not so bleak and the people we serve can and will have the necessary mental health to be truly healthy.</a:t>
            </a:r>
          </a:p>
        </p:txBody>
      </p:sp>
      <p:sp>
        <p:nvSpPr>
          <p:cNvPr id="4" name="Slide Number Placeholder 3"/>
          <p:cNvSpPr>
            <a:spLocks noGrp="1"/>
          </p:cNvSpPr>
          <p:nvPr>
            <p:ph type="sldNum" sz="quarter" idx="10"/>
          </p:nvPr>
        </p:nvSpPr>
        <p:spPr/>
        <p:txBody>
          <a:bodyPr/>
          <a:lstStyle/>
          <a:p>
            <a:fld id="{C04ED4C3-72A4-6744-B526-C30FA0140C80}" type="slidenum">
              <a:rPr lang="en-US" smtClean="0"/>
              <a:t>30</a:t>
            </a:fld>
            <a:endParaRPr lang="en-US"/>
          </a:p>
        </p:txBody>
      </p:sp>
    </p:spTree>
    <p:extLst>
      <p:ext uri="{BB962C8B-B14F-4D97-AF65-F5344CB8AC3E}">
        <p14:creationId xmlns:p14="http://schemas.microsoft.com/office/powerpoint/2010/main" val="493945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of my two son’s experiences at UW Madison</a:t>
            </a:r>
          </a:p>
        </p:txBody>
      </p:sp>
      <p:sp>
        <p:nvSpPr>
          <p:cNvPr id="4" name="Slide Number Placeholder 3"/>
          <p:cNvSpPr>
            <a:spLocks noGrp="1"/>
          </p:cNvSpPr>
          <p:nvPr>
            <p:ph type="sldNum" sz="quarter" idx="10"/>
          </p:nvPr>
        </p:nvSpPr>
        <p:spPr/>
        <p:txBody>
          <a:bodyPr/>
          <a:lstStyle/>
          <a:p>
            <a:fld id="{C04ED4C3-72A4-6744-B526-C30FA0140C80}" type="slidenum">
              <a:rPr lang="en-US" smtClean="0"/>
              <a:t>3</a:t>
            </a:fld>
            <a:endParaRPr lang="en-US"/>
          </a:p>
        </p:txBody>
      </p:sp>
    </p:spTree>
    <p:extLst>
      <p:ext uri="{BB962C8B-B14F-4D97-AF65-F5344CB8AC3E}">
        <p14:creationId xmlns:p14="http://schemas.microsoft.com/office/powerpoint/2010/main" val="2405078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how mental illness and also stigma take someone’s voice away.  Talk of poor reimbursement and how hiring of psychiatrist or psychologist affect my department’s bottom line.</a:t>
            </a:r>
          </a:p>
        </p:txBody>
      </p:sp>
      <p:sp>
        <p:nvSpPr>
          <p:cNvPr id="4" name="Slide Number Placeholder 3"/>
          <p:cNvSpPr>
            <a:spLocks noGrp="1"/>
          </p:cNvSpPr>
          <p:nvPr>
            <p:ph type="sldNum" sz="quarter" idx="10"/>
          </p:nvPr>
        </p:nvSpPr>
        <p:spPr/>
        <p:txBody>
          <a:bodyPr/>
          <a:lstStyle/>
          <a:p>
            <a:fld id="{C04ED4C3-72A4-6744-B526-C30FA0140C80}" type="slidenum">
              <a:rPr lang="en-US" smtClean="0"/>
              <a:t>4</a:t>
            </a:fld>
            <a:endParaRPr lang="en-US"/>
          </a:p>
        </p:txBody>
      </p:sp>
    </p:spTree>
    <p:extLst>
      <p:ext uri="{BB962C8B-B14F-4D97-AF65-F5344CB8AC3E}">
        <p14:creationId xmlns:p14="http://schemas.microsoft.com/office/powerpoint/2010/main" val="2081778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how mental illness and also stigma take someone’s voice away.  Talk of poor reimbursement and how hiring of psychiatrist or psychologist affect my department’s bottom line.</a:t>
            </a:r>
          </a:p>
        </p:txBody>
      </p:sp>
      <p:sp>
        <p:nvSpPr>
          <p:cNvPr id="4" name="Slide Number Placeholder 3"/>
          <p:cNvSpPr>
            <a:spLocks noGrp="1"/>
          </p:cNvSpPr>
          <p:nvPr>
            <p:ph type="sldNum" sz="quarter" idx="10"/>
          </p:nvPr>
        </p:nvSpPr>
        <p:spPr/>
        <p:txBody>
          <a:bodyPr/>
          <a:lstStyle/>
          <a:p>
            <a:fld id="{C04ED4C3-72A4-6744-B526-C30FA0140C80}" type="slidenum">
              <a:rPr lang="en-US" smtClean="0"/>
              <a:t>5</a:t>
            </a:fld>
            <a:endParaRPr lang="en-US"/>
          </a:p>
        </p:txBody>
      </p:sp>
    </p:spTree>
    <p:extLst>
      <p:ext uri="{BB962C8B-B14F-4D97-AF65-F5344CB8AC3E}">
        <p14:creationId xmlns:p14="http://schemas.microsoft.com/office/powerpoint/2010/main" val="3437878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148 CAP’s in state- some may choose to only work with adults and some have a mix of adult and child patients so it is worse than it looks.  </a:t>
            </a:r>
            <a:r>
              <a:rPr lang="en-US" dirty="0" err="1"/>
              <a:t>Avg</a:t>
            </a:r>
            <a:r>
              <a:rPr lang="en-US" dirty="0"/>
              <a:t> age is 51, 49 or 72 counties without a CAP, Even Dane County which is the county with the most CAP’s is rated as a high shortage area</a:t>
            </a:r>
          </a:p>
        </p:txBody>
      </p:sp>
      <p:sp>
        <p:nvSpPr>
          <p:cNvPr id="4" name="Slide Number Placeholder 3"/>
          <p:cNvSpPr>
            <a:spLocks noGrp="1"/>
          </p:cNvSpPr>
          <p:nvPr>
            <p:ph type="sldNum" sz="quarter" idx="10"/>
          </p:nvPr>
        </p:nvSpPr>
        <p:spPr/>
        <p:txBody>
          <a:bodyPr/>
          <a:lstStyle/>
          <a:p>
            <a:fld id="{C04ED4C3-72A4-6744-B526-C30FA0140C80}" type="slidenum">
              <a:rPr lang="en-US" smtClean="0"/>
              <a:t>6</a:t>
            </a:fld>
            <a:endParaRPr lang="en-US"/>
          </a:p>
        </p:txBody>
      </p:sp>
    </p:spTree>
    <p:extLst>
      <p:ext uri="{BB962C8B-B14F-4D97-AF65-F5344CB8AC3E}">
        <p14:creationId xmlns:p14="http://schemas.microsoft.com/office/powerpoint/2010/main" val="1321839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major issue that clearly affects access.  In my department, with our payor mix and in the academic model, if I hire another psychiatrist or psychologist to do clinical work, my department goes further in debt!  If I am a </a:t>
            </a:r>
            <a:r>
              <a:rPr lang="en-US" dirty="0" err="1"/>
              <a:t>Derm</a:t>
            </a:r>
            <a:r>
              <a:rPr lang="en-US" dirty="0"/>
              <a:t> dept, and have an access issue- I just hire more </a:t>
            </a:r>
            <a:r>
              <a:rPr lang="en-US" dirty="0" err="1"/>
              <a:t>dermatolgists</a:t>
            </a:r>
            <a:r>
              <a:rPr lang="en-US" dirty="0"/>
              <a:t>…</a:t>
            </a:r>
          </a:p>
        </p:txBody>
      </p:sp>
      <p:sp>
        <p:nvSpPr>
          <p:cNvPr id="4" name="Slide Number Placeholder 3"/>
          <p:cNvSpPr>
            <a:spLocks noGrp="1"/>
          </p:cNvSpPr>
          <p:nvPr>
            <p:ph type="sldNum" sz="quarter" idx="5"/>
          </p:nvPr>
        </p:nvSpPr>
        <p:spPr/>
        <p:txBody>
          <a:bodyPr/>
          <a:lstStyle/>
          <a:p>
            <a:fld id="{C04ED4C3-72A4-6744-B526-C30FA0140C80}" type="slidenum">
              <a:rPr lang="en-US" smtClean="0"/>
              <a:t>7</a:t>
            </a:fld>
            <a:endParaRPr lang="en-US"/>
          </a:p>
        </p:txBody>
      </p:sp>
    </p:spTree>
    <p:extLst>
      <p:ext uri="{BB962C8B-B14F-4D97-AF65-F5344CB8AC3E}">
        <p14:creationId xmlns:p14="http://schemas.microsoft.com/office/powerpoint/2010/main" val="1847993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12 years ago, Psychiatry had a difficult time luring US medical Students into it</a:t>
            </a:r>
          </a:p>
        </p:txBody>
      </p:sp>
      <p:sp>
        <p:nvSpPr>
          <p:cNvPr id="4" name="Slide Number Placeholder 3"/>
          <p:cNvSpPr>
            <a:spLocks noGrp="1"/>
          </p:cNvSpPr>
          <p:nvPr>
            <p:ph type="sldNum" sz="quarter" idx="10"/>
          </p:nvPr>
        </p:nvSpPr>
        <p:spPr/>
        <p:txBody>
          <a:bodyPr/>
          <a:lstStyle/>
          <a:p>
            <a:fld id="{C04ED4C3-72A4-6744-B526-C30FA0140C80}" type="slidenum">
              <a:rPr lang="en-US" smtClean="0"/>
              <a:t>9</a:t>
            </a:fld>
            <a:endParaRPr lang="en-US"/>
          </a:p>
        </p:txBody>
      </p:sp>
    </p:spTree>
    <p:extLst>
      <p:ext uri="{BB962C8B-B14F-4D97-AF65-F5344CB8AC3E}">
        <p14:creationId xmlns:p14="http://schemas.microsoft.com/office/powerpoint/2010/main" val="3570149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  Balanced Budget Act of 1997, capped hospitals, lack of faculty, RVU focused clinical systems, lack of specialty rotations; Opportunities: VACAA; Bolstering education using tele-education from the mothership, State grants for establishing rural training programs; Our experience- fragile, need ongoing encouragement and trouble shooting</a:t>
            </a:r>
          </a:p>
        </p:txBody>
      </p:sp>
      <p:sp>
        <p:nvSpPr>
          <p:cNvPr id="4" name="Slide Number Placeholder 3"/>
          <p:cNvSpPr>
            <a:spLocks noGrp="1"/>
          </p:cNvSpPr>
          <p:nvPr>
            <p:ph type="sldNum" sz="quarter" idx="10"/>
          </p:nvPr>
        </p:nvSpPr>
        <p:spPr/>
        <p:txBody>
          <a:bodyPr/>
          <a:lstStyle/>
          <a:p>
            <a:fld id="{C04ED4C3-72A4-6744-B526-C30FA0140C80}" type="slidenum">
              <a:rPr lang="en-US" smtClean="0"/>
              <a:t>11</a:t>
            </a:fld>
            <a:endParaRPr lang="en-US"/>
          </a:p>
        </p:txBody>
      </p:sp>
    </p:spTree>
    <p:extLst>
      <p:ext uri="{BB962C8B-B14F-4D97-AF65-F5344CB8AC3E}">
        <p14:creationId xmlns:p14="http://schemas.microsoft.com/office/powerpoint/2010/main" val="2733887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1ED80FD-E64C-1F43-ACA3-7148BCDE36F7}"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8759E-4AAD-E84E-A1EA-435A291C3F58}" type="slidenum">
              <a:rPr lang="en-US" smtClean="0"/>
              <a:t>‹#›</a:t>
            </a:fld>
            <a:endParaRPr lang="en-US"/>
          </a:p>
        </p:txBody>
      </p:sp>
    </p:spTree>
    <p:extLst>
      <p:ext uri="{BB962C8B-B14F-4D97-AF65-F5344CB8AC3E}">
        <p14:creationId xmlns:p14="http://schemas.microsoft.com/office/powerpoint/2010/main" val="415965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ED80FD-E64C-1F43-ACA3-7148BCDE36F7}"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8759E-4AAD-E84E-A1EA-435A291C3F58}" type="slidenum">
              <a:rPr lang="en-US" smtClean="0"/>
              <a:t>‹#›</a:t>
            </a:fld>
            <a:endParaRPr lang="en-US"/>
          </a:p>
        </p:txBody>
      </p:sp>
    </p:spTree>
    <p:extLst>
      <p:ext uri="{BB962C8B-B14F-4D97-AF65-F5344CB8AC3E}">
        <p14:creationId xmlns:p14="http://schemas.microsoft.com/office/powerpoint/2010/main" val="338321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ED80FD-E64C-1F43-ACA3-7148BCDE36F7}"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8759E-4AAD-E84E-A1EA-435A291C3F58}" type="slidenum">
              <a:rPr lang="en-US" smtClean="0"/>
              <a:t>‹#›</a:t>
            </a:fld>
            <a:endParaRPr lang="en-US"/>
          </a:p>
        </p:txBody>
      </p:sp>
    </p:spTree>
    <p:extLst>
      <p:ext uri="{BB962C8B-B14F-4D97-AF65-F5344CB8AC3E}">
        <p14:creationId xmlns:p14="http://schemas.microsoft.com/office/powerpoint/2010/main" val="986648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ED80FD-E64C-1F43-ACA3-7148BCDE36F7}"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8759E-4AAD-E84E-A1EA-435A291C3F58}" type="slidenum">
              <a:rPr lang="en-US" smtClean="0"/>
              <a:t>‹#›</a:t>
            </a:fld>
            <a:endParaRPr lang="en-US"/>
          </a:p>
        </p:txBody>
      </p:sp>
    </p:spTree>
    <p:extLst>
      <p:ext uri="{BB962C8B-B14F-4D97-AF65-F5344CB8AC3E}">
        <p14:creationId xmlns:p14="http://schemas.microsoft.com/office/powerpoint/2010/main" val="209545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ED80FD-E64C-1F43-ACA3-7148BCDE36F7}"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8759E-4AAD-E84E-A1EA-435A291C3F58}" type="slidenum">
              <a:rPr lang="en-US" smtClean="0"/>
              <a:t>‹#›</a:t>
            </a:fld>
            <a:endParaRPr lang="en-US"/>
          </a:p>
        </p:txBody>
      </p:sp>
    </p:spTree>
    <p:extLst>
      <p:ext uri="{BB962C8B-B14F-4D97-AF65-F5344CB8AC3E}">
        <p14:creationId xmlns:p14="http://schemas.microsoft.com/office/powerpoint/2010/main" val="1204401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ED80FD-E64C-1F43-ACA3-7148BCDE36F7}"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8759E-4AAD-E84E-A1EA-435A291C3F58}" type="slidenum">
              <a:rPr lang="en-US" smtClean="0"/>
              <a:t>‹#›</a:t>
            </a:fld>
            <a:endParaRPr lang="en-US"/>
          </a:p>
        </p:txBody>
      </p:sp>
    </p:spTree>
    <p:extLst>
      <p:ext uri="{BB962C8B-B14F-4D97-AF65-F5344CB8AC3E}">
        <p14:creationId xmlns:p14="http://schemas.microsoft.com/office/powerpoint/2010/main" val="1483116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ED80FD-E64C-1F43-ACA3-7148BCDE36F7}" type="datetimeFigureOut">
              <a:rPr lang="en-US" smtClean="0"/>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8759E-4AAD-E84E-A1EA-435A291C3F58}" type="slidenum">
              <a:rPr lang="en-US" smtClean="0"/>
              <a:t>‹#›</a:t>
            </a:fld>
            <a:endParaRPr lang="en-US"/>
          </a:p>
        </p:txBody>
      </p:sp>
    </p:spTree>
    <p:extLst>
      <p:ext uri="{BB962C8B-B14F-4D97-AF65-F5344CB8AC3E}">
        <p14:creationId xmlns:p14="http://schemas.microsoft.com/office/powerpoint/2010/main" val="1321555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ED80FD-E64C-1F43-ACA3-7148BCDE36F7}" type="datetimeFigureOut">
              <a:rPr lang="en-US" smtClean="0"/>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38759E-4AAD-E84E-A1EA-435A291C3F58}" type="slidenum">
              <a:rPr lang="en-US" smtClean="0"/>
              <a:t>‹#›</a:t>
            </a:fld>
            <a:endParaRPr lang="en-US"/>
          </a:p>
        </p:txBody>
      </p:sp>
    </p:spTree>
    <p:extLst>
      <p:ext uri="{BB962C8B-B14F-4D97-AF65-F5344CB8AC3E}">
        <p14:creationId xmlns:p14="http://schemas.microsoft.com/office/powerpoint/2010/main" val="8787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D80FD-E64C-1F43-ACA3-7148BCDE36F7}" type="datetimeFigureOut">
              <a:rPr lang="en-US" smtClean="0"/>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38759E-4AAD-E84E-A1EA-435A291C3F58}" type="slidenum">
              <a:rPr lang="en-US" smtClean="0"/>
              <a:t>‹#›</a:t>
            </a:fld>
            <a:endParaRPr lang="en-US"/>
          </a:p>
        </p:txBody>
      </p:sp>
    </p:spTree>
    <p:extLst>
      <p:ext uri="{BB962C8B-B14F-4D97-AF65-F5344CB8AC3E}">
        <p14:creationId xmlns:p14="http://schemas.microsoft.com/office/powerpoint/2010/main" val="232172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ED80FD-E64C-1F43-ACA3-7148BCDE36F7}"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8759E-4AAD-E84E-A1EA-435A291C3F58}" type="slidenum">
              <a:rPr lang="en-US" smtClean="0"/>
              <a:t>‹#›</a:t>
            </a:fld>
            <a:endParaRPr lang="en-US"/>
          </a:p>
        </p:txBody>
      </p:sp>
    </p:spTree>
    <p:extLst>
      <p:ext uri="{BB962C8B-B14F-4D97-AF65-F5344CB8AC3E}">
        <p14:creationId xmlns:p14="http://schemas.microsoft.com/office/powerpoint/2010/main" val="145028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ED80FD-E64C-1F43-ACA3-7148BCDE36F7}"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8759E-4AAD-E84E-A1EA-435A291C3F58}" type="slidenum">
              <a:rPr lang="en-US" smtClean="0"/>
              <a:t>‹#›</a:t>
            </a:fld>
            <a:endParaRPr lang="en-US"/>
          </a:p>
        </p:txBody>
      </p:sp>
    </p:spTree>
    <p:extLst>
      <p:ext uri="{BB962C8B-B14F-4D97-AF65-F5344CB8AC3E}">
        <p14:creationId xmlns:p14="http://schemas.microsoft.com/office/powerpoint/2010/main" val="1882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3552" y="274638"/>
            <a:ext cx="7673248"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D80FD-E64C-1F43-ACA3-7148BCDE36F7}" type="datetimeFigureOut">
              <a:rPr lang="en-US" smtClean="0"/>
              <a:t>5/15/2019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38759E-4AAD-E84E-A1EA-435A291C3F58}" type="slidenum">
              <a:rPr lang="en-US" smtClean="0"/>
              <a:t>‹#›</a:t>
            </a:fld>
            <a:endParaRPr lang="en-US"/>
          </a:p>
        </p:txBody>
      </p:sp>
      <p:pic>
        <p:nvPicPr>
          <p:cNvPr id="7" name="Picture 6"/>
          <p:cNvPicPr>
            <a:picLocks noChangeAspect="1"/>
          </p:cNvPicPr>
          <p:nvPr userDrawn="1"/>
        </p:nvPicPr>
        <p:blipFill>
          <a:blip r:embed="rId13"/>
          <a:stretch>
            <a:fillRect/>
          </a:stretch>
        </p:blipFill>
        <p:spPr>
          <a:xfrm>
            <a:off x="78275" y="59576"/>
            <a:ext cx="935277" cy="662143"/>
          </a:xfrm>
          <a:prstGeom prst="rect">
            <a:avLst/>
          </a:prstGeom>
        </p:spPr>
      </p:pic>
    </p:spTree>
    <p:extLst>
      <p:ext uri="{BB962C8B-B14F-4D97-AF65-F5344CB8AC3E}">
        <p14:creationId xmlns:p14="http://schemas.microsoft.com/office/powerpoint/2010/main" val="2133897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11.sv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73DB2-7C67-449D-B15C-B4E3B31CE6E6}"/>
              </a:ext>
            </a:extLst>
          </p:cNvPr>
          <p:cNvSpPr>
            <a:spLocks noGrp="1"/>
          </p:cNvSpPr>
          <p:nvPr>
            <p:ph type="ctrTitle" sz="quarter"/>
          </p:nvPr>
        </p:nvSpPr>
        <p:spPr>
          <a:xfrm>
            <a:off x="685800" y="762000"/>
            <a:ext cx="7772400" cy="6705600"/>
          </a:xfrm>
        </p:spPr>
        <p:txBody>
          <a:bodyPr/>
          <a:lstStyle/>
          <a:p>
            <a:pPr eaLnBrk="1" fontAlgn="t" hangingPunct="1">
              <a:defRPr/>
            </a:pPr>
            <a:r>
              <a:rPr lang="en-US" sz="4800" b="1" dirty="0">
                <a:effectLst/>
              </a:rPr>
              <a:t>Expanding Access to </a:t>
            </a:r>
            <a:br>
              <a:rPr lang="en-US" sz="4800" b="1" dirty="0">
                <a:effectLst/>
              </a:rPr>
            </a:br>
            <a:r>
              <a:rPr lang="en-US" sz="4800" b="1" dirty="0">
                <a:effectLst/>
              </a:rPr>
              <a:t>Mental Health </a:t>
            </a:r>
            <a:r>
              <a:rPr lang="en-US" sz="4800" b="1" dirty="0"/>
              <a:t>C</a:t>
            </a:r>
            <a:r>
              <a:rPr lang="en-US" sz="4800" b="1" dirty="0">
                <a:effectLst/>
              </a:rPr>
              <a:t>are</a:t>
            </a:r>
            <a:br>
              <a:rPr lang="en-US" sz="3200" dirty="0">
                <a:effectLst/>
              </a:rPr>
            </a:br>
            <a:br>
              <a:rPr lang="en-US" sz="2400" dirty="0">
                <a:effectLst/>
              </a:rPr>
            </a:br>
            <a:br>
              <a:rPr lang="en-US" sz="2400" dirty="0">
                <a:effectLst/>
              </a:rPr>
            </a:br>
            <a:r>
              <a:rPr lang="en-US" sz="2400" i="1" dirty="0">
                <a:effectLst/>
              </a:rPr>
              <a:t> </a:t>
            </a:r>
            <a:br>
              <a:rPr lang="en-US" sz="2400" i="1" dirty="0">
                <a:effectLst/>
              </a:rPr>
            </a:br>
            <a:r>
              <a:rPr lang="en-US" sz="2400" i="1" dirty="0">
                <a:effectLst/>
              </a:rPr>
              <a:t>Jon A. Lehrmann, MD</a:t>
            </a:r>
            <a:br>
              <a:rPr lang="en-US" sz="2400" i="1" dirty="0">
                <a:effectLst/>
              </a:rPr>
            </a:br>
            <a:r>
              <a:rPr lang="en-US" sz="2400" i="1" dirty="0">
                <a:effectLst/>
              </a:rPr>
              <a:t>Charles E. </a:t>
            </a:r>
            <a:r>
              <a:rPr lang="en-US" sz="2400" i="1" dirty="0" err="1">
                <a:effectLst/>
              </a:rPr>
              <a:t>Kubly</a:t>
            </a:r>
            <a:r>
              <a:rPr lang="en-US" sz="2400" i="1" dirty="0">
                <a:effectLst/>
              </a:rPr>
              <a:t> Professor and Chair,</a:t>
            </a:r>
            <a:br>
              <a:rPr lang="en-US" sz="2400" i="1" dirty="0">
                <a:effectLst/>
              </a:rPr>
            </a:br>
            <a:r>
              <a:rPr lang="en-US" sz="2400" i="1" dirty="0">
                <a:effectLst/>
              </a:rPr>
              <a:t>Department of Psychiatry and Behavioral Medicine,</a:t>
            </a:r>
            <a:br>
              <a:rPr lang="en-US" sz="2400" i="1" dirty="0">
                <a:effectLst/>
              </a:rPr>
            </a:br>
            <a:r>
              <a:rPr lang="en-US" sz="2400" i="1" dirty="0">
                <a:effectLst/>
              </a:rPr>
              <a:t>Medical College of Wisconsin,</a:t>
            </a:r>
            <a:br>
              <a:rPr lang="en-US" sz="2400" i="1" dirty="0">
                <a:effectLst/>
              </a:rPr>
            </a:br>
            <a:r>
              <a:rPr lang="en-US" sz="2400" i="1" dirty="0">
                <a:effectLst/>
              </a:rPr>
              <a:t>ACOS for Mental Health,</a:t>
            </a:r>
            <a:br>
              <a:rPr lang="en-US" sz="2400" i="1" dirty="0">
                <a:effectLst/>
              </a:rPr>
            </a:br>
            <a:r>
              <a:rPr lang="en-US" sz="2400" i="1" dirty="0">
                <a:effectLst/>
              </a:rPr>
              <a:t>Milwaukee VAMC</a:t>
            </a:r>
            <a:br>
              <a:rPr lang="en-US" sz="2400" i="1" dirty="0">
                <a:effectLst/>
              </a:rPr>
            </a:br>
            <a:br>
              <a:rPr lang="en-US" sz="2400" i="1" dirty="0">
                <a:effectLst/>
              </a:rPr>
            </a:br>
            <a:endParaRPr lang="en-US" dirty="0"/>
          </a:p>
        </p:txBody>
      </p:sp>
      <p:sp>
        <p:nvSpPr>
          <p:cNvPr id="3" name="Subtitle 2">
            <a:extLst>
              <a:ext uri="{FF2B5EF4-FFF2-40B4-BE49-F238E27FC236}">
                <a16:creationId xmlns:a16="http://schemas.microsoft.com/office/drawing/2014/main" id="{476E9D2B-C679-4BB3-9B28-12C07640AC89}"/>
              </a:ext>
            </a:extLst>
          </p:cNvPr>
          <p:cNvSpPr>
            <a:spLocks noGrp="1"/>
          </p:cNvSpPr>
          <p:nvPr>
            <p:ph type="subTitle" sz="quarter" idx="1"/>
          </p:nvPr>
        </p:nvSpPr>
        <p:spPr>
          <a:xfrm flipV="1">
            <a:off x="1371600" y="5638800"/>
            <a:ext cx="6400800" cy="604982"/>
          </a:xfrm>
        </p:spPr>
        <p:txBody>
          <a:bodyPr/>
          <a:lstStyle/>
          <a:p>
            <a:pPr eaLnBrk="1" hangingPunct="1">
              <a:defRPr/>
            </a:pPr>
            <a:endParaRPr lang="en-US" dirty="0"/>
          </a:p>
        </p:txBody>
      </p:sp>
    </p:spTree>
    <p:extLst>
      <p:ext uri="{BB962C8B-B14F-4D97-AF65-F5344CB8AC3E}">
        <p14:creationId xmlns:p14="http://schemas.microsoft.com/office/powerpoint/2010/main" val="2702614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4CF86-661F-42B8-B065-13ED72847020}"/>
              </a:ext>
            </a:extLst>
          </p:cNvPr>
          <p:cNvSpPr>
            <a:spLocks noGrp="1"/>
          </p:cNvSpPr>
          <p:nvPr>
            <p:ph type="title"/>
          </p:nvPr>
        </p:nvSpPr>
        <p:spPr/>
        <p:txBody>
          <a:bodyPr>
            <a:normAutofit/>
          </a:bodyPr>
          <a:lstStyle/>
          <a:p>
            <a:r>
              <a:rPr lang="en-US" dirty="0"/>
              <a:t>What is the Solution?</a:t>
            </a:r>
          </a:p>
        </p:txBody>
      </p:sp>
      <p:sp>
        <p:nvSpPr>
          <p:cNvPr id="3" name="Content Placeholder 2">
            <a:extLst>
              <a:ext uri="{FF2B5EF4-FFF2-40B4-BE49-F238E27FC236}">
                <a16:creationId xmlns:a16="http://schemas.microsoft.com/office/drawing/2014/main" id="{85D8C387-4914-43C4-BB16-1B1EC7E9EE44}"/>
              </a:ext>
            </a:extLst>
          </p:cNvPr>
          <p:cNvSpPr>
            <a:spLocks noGrp="1"/>
          </p:cNvSpPr>
          <p:nvPr>
            <p:ph idx="1"/>
          </p:nvPr>
        </p:nvSpPr>
        <p:spPr/>
        <p:txBody>
          <a:bodyPr>
            <a:normAutofit fontScale="92500" lnSpcReduction="10000"/>
          </a:bodyPr>
          <a:lstStyle/>
          <a:p>
            <a:pPr marL="0" indent="0">
              <a:buNone/>
            </a:pPr>
            <a:r>
              <a:rPr lang="en-US" dirty="0"/>
              <a:t>There is no one solution!  We must take a multi-faceted approach and collaboration will be key.</a:t>
            </a:r>
          </a:p>
          <a:p>
            <a:pPr marL="0" indent="0">
              <a:buNone/>
            </a:pPr>
            <a:endParaRPr lang="en-US" dirty="0"/>
          </a:p>
          <a:p>
            <a:r>
              <a:rPr lang="en-US" dirty="0"/>
              <a:t>Build workforce</a:t>
            </a:r>
          </a:p>
          <a:p>
            <a:r>
              <a:rPr lang="en-US" dirty="0"/>
              <a:t>Expand Population Health Models statewide</a:t>
            </a:r>
          </a:p>
          <a:p>
            <a:r>
              <a:rPr lang="en-US" dirty="0"/>
              <a:t>Integrate MH into Primary Care</a:t>
            </a:r>
          </a:p>
          <a:p>
            <a:r>
              <a:rPr lang="en-US" dirty="0"/>
              <a:t>Improve Reimbursement</a:t>
            </a:r>
          </a:p>
          <a:p>
            <a:r>
              <a:rPr lang="en-US" dirty="0"/>
              <a:t>Maximize interprofessional team use</a:t>
            </a:r>
          </a:p>
          <a:p>
            <a:r>
              <a:rPr lang="en-US" dirty="0"/>
              <a:t>Innovate- Comprehensive </a:t>
            </a:r>
            <a:r>
              <a:rPr lang="en-US"/>
              <a:t>Consultation Program</a:t>
            </a:r>
            <a:endParaRPr lang="en-US" dirty="0"/>
          </a:p>
        </p:txBody>
      </p:sp>
    </p:spTree>
    <p:extLst>
      <p:ext uri="{BB962C8B-B14F-4D97-AF65-F5344CB8AC3E}">
        <p14:creationId xmlns:p14="http://schemas.microsoft.com/office/powerpoint/2010/main" val="3008241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34CA3-F717-4581-9C08-8B7DA1A82A72}"/>
              </a:ext>
            </a:extLst>
          </p:cNvPr>
          <p:cNvSpPr>
            <a:spLocks noGrp="1"/>
          </p:cNvSpPr>
          <p:nvPr>
            <p:ph type="title"/>
          </p:nvPr>
        </p:nvSpPr>
        <p:spPr/>
        <p:txBody>
          <a:bodyPr/>
          <a:lstStyle/>
          <a:p>
            <a:pPr>
              <a:defRPr/>
            </a:pPr>
            <a:r>
              <a:rPr lang="en-US" dirty="0"/>
              <a:t>Building New Residencies</a:t>
            </a:r>
          </a:p>
        </p:txBody>
      </p:sp>
      <p:sp>
        <p:nvSpPr>
          <p:cNvPr id="3" name="Content Placeholder 2">
            <a:extLst>
              <a:ext uri="{FF2B5EF4-FFF2-40B4-BE49-F238E27FC236}">
                <a16:creationId xmlns:a16="http://schemas.microsoft.com/office/drawing/2014/main" id="{38C0B4AB-40E5-4A5F-A352-2D6477D39387}"/>
              </a:ext>
            </a:extLst>
          </p:cNvPr>
          <p:cNvSpPr>
            <a:spLocks noGrp="1"/>
          </p:cNvSpPr>
          <p:nvPr>
            <p:ph idx="1"/>
          </p:nvPr>
        </p:nvSpPr>
        <p:spPr/>
        <p:txBody>
          <a:bodyPr>
            <a:normAutofit fontScale="92500" lnSpcReduction="20000"/>
          </a:bodyPr>
          <a:lstStyle/>
          <a:p>
            <a:pPr>
              <a:defRPr/>
            </a:pPr>
            <a:r>
              <a:rPr lang="en-US" dirty="0"/>
              <a:t>Challenges:  No CMS increases in 22 years, Many hospitals already capped (5 years from start), no psychiatrists to provide supervision, require specialty rotations</a:t>
            </a:r>
          </a:p>
          <a:p>
            <a:pPr>
              <a:defRPr/>
            </a:pPr>
            <a:r>
              <a:rPr lang="en-US" dirty="0"/>
              <a:t>Opportunities: VA, Rural Hospitals, need to partner with multiple systems, State grants</a:t>
            </a:r>
          </a:p>
          <a:p>
            <a:pPr>
              <a:defRPr/>
            </a:pPr>
            <a:r>
              <a:rPr lang="en-US" dirty="0"/>
              <a:t>Our experience: MCW in partnership with WI, has built new Psychiatry Residencies in Green Bay and Wausau, WI which will increase psychiatrist production by 40%</a:t>
            </a:r>
          </a:p>
          <a:p>
            <a:pPr>
              <a:defRPr/>
            </a:pPr>
            <a:r>
              <a:rPr lang="en-US" dirty="0"/>
              <a:t>Exploring rural child psychiatry track</a:t>
            </a:r>
          </a:p>
        </p:txBody>
      </p:sp>
    </p:spTree>
    <p:extLst>
      <p:ext uri="{BB962C8B-B14F-4D97-AF65-F5344CB8AC3E}">
        <p14:creationId xmlns:p14="http://schemas.microsoft.com/office/powerpoint/2010/main" val="1553779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4D77E-A2F5-4972-B472-27799B46BA13}"/>
              </a:ext>
            </a:extLst>
          </p:cNvPr>
          <p:cNvSpPr>
            <a:spLocks noGrp="1"/>
          </p:cNvSpPr>
          <p:nvPr>
            <p:ph type="title"/>
          </p:nvPr>
        </p:nvSpPr>
        <p:spPr/>
        <p:txBody>
          <a:bodyPr>
            <a:normAutofit fontScale="90000"/>
          </a:bodyPr>
          <a:lstStyle/>
          <a:p>
            <a:pPr>
              <a:defRPr/>
            </a:pPr>
            <a:r>
              <a:rPr lang="en-US" dirty="0"/>
              <a:t>New Pop Health Consult Models Expand Reach of BH Specialists</a:t>
            </a:r>
          </a:p>
        </p:txBody>
      </p:sp>
      <p:sp>
        <p:nvSpPr>
          <p:cNvPr id="3" name="Content Placeholder 2">
            <a:extLst>
              <a:ext uri="{FF2B5EF4-FFF2-40B4-BE49-F238E27FC236}">
                <a16:creationId xmlns:a16="http://schemas.microsoft.com/office/drawing/2014/main" id="{3E6C950C-7F1F-4063-A2D8-03BB51CC4E22}"/>
              </a:ext>
            </a:extLst>
          </p:cNvPr>
          <p:cNvSpPr>
            <a:spLocks noGrp="1"/>
          </p:cNvSpPr>
          <p:nvPr>
            <p:ph idx="1"/>
          </p:nvPr>
        </p:nvSpPr>
        <p:spPr>
          <a:xfrm>
            <a:off x="301625" y="2057400"/>
            <a:ext cx="8540750" cy="4041775"/>
          </a:xfrm>
        </p:spPr>
        <p:txBody>
          <a:bodyPr/>
          <a:lstStyle/>
          <a:p>
            <a:pPr>
              <a:defRPr/>
            </a:pPr>
            <a:r>
              <a:rPr lang="en-US" dirty="0"/>
              <a:t>SCAN ECHO (VA)</a:t>
            </a:r>
          </a:p>
          <a:p>
            <a:pPr>
              <a:defRPr/>
            </a:pPr>
            <a:r>
              <a:rPr lang="en-US" dirty="0"/>
              <a:t>CPCP </a:t>
            </a:r>
          </a:p>
          <a:p>
            <a:pPr>
              <a:defRPr/>
            </a:pPr>
            <a:r>
              <a:rPr lang="en-US" dirty="0"/>
              <a:t>Periscope Project</a:t>
            </a:r>
          </a:p>
        </p:txBody>
      </p:sp>
    </p:spTree>
    <p:extLst>
      <p:ext uri="{BB962C8B-B14F-4D97-AF65-F5344CB8AC3E}">
        <p14:creationId xmlns:p14="http://schemas.microsoft.com/office/powerpoint/2010/main" val="3062564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D8E52-13A4-45F7-A977-323AAEE7F092}"/>
              </a:ext>
            </a:extLst>
          </p:cNvPr>
          <p:cNvSpPr>
            <a:spLocks noGrp="1"/>
          </p:cNvSpPr>
          <p:nvPr>
            <p:ph type="title"/>
          </p:nvPr>
        </p:nvSpPr>
        <p:spPr/>
        <p:txBody>
          <a:bodyPr/>
          <a:lstStyle/>
          <a:p>
            <a:pPr>
              <a:defRPr/>
            </a:pPr>
            <a:r>
              <a:rPr lang="en-US" dirty="0"/>
              <a:t>Charles E. </a:t>
            </a:r>
            <a:r>
              <a:rPr lang="en-US" dirty="0" err="1"/>
              <a:t>Kubly</a:t>
            </a:r>
            <a:r>
              <a:rPr lang="en-US" dirty="0"/>
              <a:t> CPCP</a:t>
            </a:r>
          </a:p>
        </p:txBody>
      </p:sp>
      <p:sp>
        <p:nvSpPr>
          <p:cNvPr id="3" name="Content Placeholder 2">
            <a:extLst>
              <a:ext uri="{FF2B5EF4-FFF2-40B4-BE49-F238E27FC236}">
                <a16:creationId xmlns:a16="http://schemas.microsoft.com/office/drawing/2014/main" id="{AF295BE5-A3CF-4F56-AB6E-A9A97E5FB77C}"/>
              </a:ext>
            </a:extLst>
          </p:cNvPr>
          <p:cNvSpPr>
            <a:spLocks noGrp="1"/>
          </p:cNvSpPr>
          <p:nvPr>
            <p:ph idx="1"/>
          </p:nvPr>
        </p:nvSpPr>
        <p:spPr/>
        <p:txBody>
          <a:bodyPr>
            <a:normAutofit fontScale="92500" lnSpcReduction="20000"/>
          </a:bodyPr>
          <a:lstStyle/>
          <a:p>
            <a:pPr marL="0" indent="0">
              <a:buNone/>
              <a:defRPr/>
            </a:pPr>
            <a:r>
              <a:rPr lang="en-US" b="1" dirty="0"/>
              <a:t>How it is funded: </a:t>
            </a:r>
          </a:p>
          <a:p>
            <a:pPr>
              <a:defRPr/>
            </a:pPr>
            <a:r>
              <a:rPr lang="en-US" dirty="0" err="1"/>
              <a:t>Kubly</a:t>
            </a:r>
            <a:r>
              <a:rPr lang="en-US" dirty="0"/>
              <a:t> family, </a:t>
            </a:r>
          </a:p>
          <a:p>
            <a:pPr>
              <a:defRPr/>
            </a:pPr>
            <a:r>
              <a:rPr lang="en-US" dirty="0"/>
              <a:t>State of Wisconsin has been a valuable and critical partner</a:t>
            </a:r>
          </a:p>
          <a:p>
            <a:pPr>
              <a:defRPr/>
            </a:pPr>
            <a:endParaRPr lang="en-US" dirty="0"/>
          </a:p>
          <a:p>
            <a:pPr marL="0" indent="0">
              <a:buNone/>
              <a:defRPr/>
            </a:pPr>
            <a:r>
              <a:rPr lang="en-US" b="1" dirty="0"/>
              <a:t>How it works: </a:t>
            </a:r>
            <a:r>
              <a:rPr lang="en-US" dirty="0"/>
              <a:t>Education, Consultation, and Resource Coordination</a:t>
            </a:r>
            <a:endParaRPr lang="en-US" b="1" dirty="0"/>
          </a:p>
          <a:p>
            <a:pPr marL="0" indent="0">
              <a:buNone/>
              <a:defRPr/>
            </a:pPr>
            <a:r>
              <a:rPr lang="en-US" b="1" dirty="0"/>
              <a:t>Expansion:  </a:t>
            </a:r>
            <a:r>
              <a:rPr lang="en-US" dirty="0"/>
              <a:t>New 5 year $2M HRSA grant</a:t>
            </a:r>
          </a:p>
          <a:p>
            <a:pPr marL="0" indent="0">
              <a:buNone/>
              <a:defRPr/>
            </a:pPr>
            <a:r>
              <a:rPr lang="en-US" b="1" dirty="0"/>
              <a:t>Future Plans: </a:t>
            </a:r>
            <a:r>
              <a:rPr lang="en-US" dirty="0"/>
              <a:t>make expertise available to school based mental health providers</a:t>
            </a:r>
          </a:p>
          <a:p>
            <a:pPr>
              <a:defRPr/>
            </a:pPr>
            <a:endParaRPr lang="en-US" dirty="0"/>
          </a:p>
        </p:txBody>
      </p:sp>
    </p:spTree>
    <p:extLst>
      <p:ext uri="{BB962C8B-B14F-4D97-AF65-F5344CB8AC3E}">
        <p14:creationId xmlns:p14="http://schemas.microsoft.com/office/powerpoint/2010/main" val="349245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4F0F7-5257-4FF1-A2CB-F34C82C5FA3E}"/>
              </a:ext>
            </a:extLst>
          </p:cNvPr>
          <p:cNvSpPr>
            <a:spLocks noGrp="1"/>
          </p:cNvSpPr>
          <p:nvPr>
            <p:ph type="title"/>
          </p:nvPr>
        </p:nvSpPr>
        <p:spPr>
          <a:xfrm>
            <a:off x="486696" y="933450"/>
            <a:ext cx="2738601" cy="1372419"/>
          </a:xfrm>
        </p:spPr>
        <p:txBody>
          <a:bodyPr>
            <a:normAutofit/>
          </a:bodyPr>
          <a:lstStyle/>
          <a:p>
            <a:r>
              <a:rPr lang="en-US" sz="2800" dirty="0"/>
              <a:t>Where CPCP currently serves</a:t>
            </a:r>
          </a:p>
        </p:txBody>
      </p:sp>
      <p:pic>
        <p:nvPicPr>
          <p:cNvPr id="8" name="Content Placeholder 4">
            <a:extLst>
              <a:ext uri="{FF2B5EF4-FFF2-40B4-BE49-F238E27FC236}">
                <a16:creationId xmlns:a16="http://schemas.microsoft.com/office/drawing/2014/main" id="{71FC3874-8475-4470-A950-E1E19A80B8DC}"/>
              </a:ext>
            </a:extLst>
          </p:cNvPr>
          <p:cNvPicPr>
            <a:picLocks noChangeAspect="1"/>
          </p:cNvPicPr>
          <p:nvPr/>
        </p:nvPicPr>
        <p:blipFill rotWithShape="1">
          <a:blip r:embed="rId2"/>
          <a:srcRect r="9199" b="-2"/>
          <a:stretch/>
        </p:blipFill>
        <p:spPr>
          <a:xfrm rot="5400000">
            <a:off x="2882646" y="596646"/>
            <a:ext cx="6858000" cy="5664708"/>
          </a:xfrm>
          <a:prstGeom prst="rect">
            <a:avLst/>
          </a:prstGeom>
          <a:effectLst/>
        </p:spPr>
      </p:pic>
      <p:pic>
        <p:nvPicPr>
          <p:cNvPr id="5" name="Content Placeholder 4">
            <a:extLst>
              <a:ext uri="{FF2B5EF4-FFF2-40B4-BE49-F238E27FC236}">
                <a16:creationId xmlns:a16="http://schemas.microsoft.com/office/drawing/2014/main" id="{71FC3874-8475-4470-A950-E1E19A80B8DC}"/>
              </a:ext>
            </a:extLst>
          </p:cNvPr>
          <p:cNvPicPr>
            <a:picLocks noGrp="1" noChangeAspect="1"/>
          </p:cNvPicPr>
          <p:nvPr>
            <p:ph idx="1"/>
          </p:nvPr>
        </p:nvPicPr>
        <p:blipFill>
          <a:blip r:embed="rId2"/>
          <a:stretch>
            <a:fillRect/>
          </a:stretch>
        </p:blipFill>
        <p:spPr>
          <a:xfrm rot="5400000" flipH="1" flipV="1">
            <a:off x="2339616" y="6589533"/>
            <a:ext cx="58063" cy="45719"/>
          </a:xfrm>
        </p:spPr>
      </p:pic>
    </p:spTree>
    <p:extLst>
      <p:ext uri="{BB962C8B-B14F-4D97-AF65-F5344CB8AC3E}">
        <p14:creationId xmlns:p14="http://schemas.microsoft.com/office/powerpoint/2010/main" val="313807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D5A35-57CE-4D44-BB31-098F376F4195}"/>
              </a:ext>
            </a:extLst>
          </p:cNvPr>
          <p:cNvSpPr>
            <a:spLocks noGrp="1"/>
          </p:cNvSpPr>
          <p:nvPr>
            <p:ph type="title"/>
          </p:nvPr>
        </p:nvSpPr>
        <p:spPr/>
        <p:txBody>
          <a:bodyPr/>
          <a:lstStyle/>
          <a:p>
            <a:pPr>
              <a:defRPr/>
            </a:pPr>
            <a:r>
              <a:rPr lang="en-US" dirty="0"/>
              <a:t>CPCP Results</a:t>
            </a:r>
          </a:p>
        </p:txBody>
      </p:sp>
      <p:sp>
        <p:nvSpPr>
          <p:cNvPr id="3" name="Content Placeholder 2">
            <a:extLst>
              <a:ext uri="{FF2B5EF4-FFF2-40B4-BE49-F238E27FC236}">
                <a16:creationId xmlns:a16="http://schemas.microsoft.com/office/drawing/2014/main" id="{365A3AF7-C0BF-4203-8838-92A3E63CA4D9}"/>
              </a:ext>
            </a:extLst>
          </p:cNvPr>
          <p:cNvSpPr>
            <a:spLocks noGrp="1"/>
          </p:cNvSpPr>
          <p:nvPr>
            <p:ph idx="1"/>
          </p:nvPr>
        </p:nvSpPr>
        <p:spPr/>
        <p:txBody>
          <a:bodyPr>
            <a:normAutofit lnSpcReduction="10000"/>
          </a:bodyPr>
          <a:lstStyle/>
          <a:p>
            <a:pPr marL="0" indent="0">
              <a:buNone/>
              <a:defRPr/>
            </a:pPr>
            <a:r>
              <a:rPr lang="en-US" b="1" dirty="0"/>
              <a:t># </a:t>
            </a:r>
            <a:r>
              <a:rPr lang="en-US" sz="2800" b="1" dirty="0"/>
              <a:t>of providers enrolled:</a:t>
            </a:r>
            <a:r>
              <a:rPr lang="en-US" sz="2800" dirty="0"/>
              <a:t> </a:t>
            </a:r>
          </a:p>
          <a:p>
            <a:pPr>
              <a:defRPr/>
            </a:pPr>
            <a:r>
              <a:rPr lang="en-US" sz="2800" dirty="0"/>
              <a:t>319 pediatricians</a:t>
            </a:r>
          </a:p>
          <a:p>
            <a:pPr>
              <a:defRPr/>
            </a:pPr>
            <a:r>
              <a:rPr lang="en-US" sz="2800" dirty="0"/>
              <a:t>323 Family Medicine</a:t>
            </a:r>
          </a:p>
          <a:p>
            <a:pPr>
              <a:defRPr/>
            </a:pPr>
            <a:endParaRPr lang="en-US" sz="2800" dirty="0"/>
          </a:p>
          <a:p>
            <a:pPr marL="0" indent="0">
              <a:buNone/>
              <a:defRPr/>
            </a:pPr>
            <a:r>
              <a:rPr lang="en-US" sz="2800" b="1" dirty="0"/>
              <a:t># of consultations:</a:t>
            </a:r>
          </a:p>
          <a:p>
            <a:pPr>
              <a:defRPr/>
            </a:pPr>
            <a:r>
              <a:rPr lang="en-US" sz="2800" b="1" dirty="0"/>
              <a:t>&gt;2500</a:t>
            </a:r>
          </a:p>
          <a:p>
            <a:pPr marL="0" indent="0">
              <a:buNone/>
              <a:defRPr/>
            </a:pPr>
            <a:endParaRPr lang="en-US" sz="2800" dirty="0"/>
          </a:p>
          <a:p>
            <a:pPr marL="0" indent="0">
              <a:buNone/>
              <a:defRPr/>
            </a:pPr>
            <a:r>
              <a:rPr lang="en-US" sz="2800" b="1" dirty="0"/>
              <a:t># of education episodes provided:</a:t>
            </a:r>
          </a:p>
          <a:p>
            <a:pPr>
              <a:defRPr/>
            </a:pPr>
            <a:r>
              <a:rPr lang="en-US" sz="2800" b="1" dirty="0"/>
              <a:t>&gt;1200</a:t>
            </a:r>
            <a:endParaRPr lang="en-US" sz="2800" dirty="0"/>
          </a:p>
          <a:p>
            <a:pPr>
              <a:defRPr/>
            </a:pPr>
            <a:endParaRPr lang="en-US" dirty="0"/>
          </a:p>
        </p:txBody>
      </p:sp>
    </p:spTree>
    <p:extLst>
      <p:ext uri="{BB962C8B-B14F-4D97-AF65-F5344CB8AC3E}">
        <p14:creationId xmlns:p14="http://schemas.microsoft.com/office/powerpoint/2010/main" val="3038090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D5A35-57CE-4D44-BB31-098F376F4195}"/>
              </a:ext>
            </a:extLst>
          </p:cNvPr>
          <p:cNvSpPr>
            <a:spLocks noGrp="1"/>
          </p:cNvSpPr>
          <p:nvPr>
            <p:ph type="title"/>
          </p:nvPr>
        </p:nvSpPr>
        <p:spPr/>
        <p:txBody>
          <a:bodyPr/>
          <a:lstStyle/>
          <a:p>
            <a:pPr>
              <a:defRPr/>
            </a:pPr>
            <a:r>
              <a:rPr lang="en-US" dirty="0"/>
              <a:t>CPCP Results</a:t>
            </a:r>
          </a:p>
        </p:txBody>
      </p:sp>
      <p:sp>
        <p:nvSpPr>
          <p:cNvPr id="3" name="Content Placeholder 2">
            <a:extLst>
              <a:ext uri="{FF2B5EF4-FFF2-40B4-BE49-F238E27FC236}">
                <a16:creationId xmlns:a16="http://schemas.microsoft.com/office/drawing/2014/main" id="{365A3AF7-C0BF-4203-8838-92A3E63CA4D9}"/>
              </a:ext>
            </a:extLst>
          </p:cNvPr>
          <p:cNvSpPr>
            <a:spLocks noGrp="1"/>
          </p:cNvSpPr>
          <p:nvPr>
            <p:ph idx="1"/>
          </p:nvPr>
        </p:nvSpPr>
        <p:spPr/>
        <p:txBody>
          <a:bodyPr>
            <a:normAutofit fontScale="85000" lnSpcReduction="20000"/>
          </a:bodyPr>
          <a:lstStyle/>
          <a:p>
            <a:pPr marL="0" indent="0">
              <a:buNone/>
              <a:defRPr/>
            </a:pPr>
            <a:r>
              <a:rPr lang="en-US" sz="2800" b="1" dirty="0"/>
              <a:t>Response Time:</a:t>
            </a:r>
          </a:p>
          <a:p>
            <a:pPr>
              <a:defRPr/>
            </a:pPr>
            <a:r>
              <a:rPr lang="en-US" sz="2800" dirty="0"/>
              <a:t>95% of time within 15 minutes- in other words, while child is still in provider’s office</a:t>
            </a:r>
          </a:p>
          <a:p>
            <a:pPr>
              <a:defRPr/>
            </a:pPr>
            <a:endParaRPr lang="en-US" sz="2800" dirty="0"/>
          </a:p>
          <a:p>
            <a:pPr marL="0" indent="0">
              <a:buNone/>
              <a:defRPr/>
            </a:pPr>
            <a:r>
              <a:rPr lang="en-US" sz="2800" b="1" dirty="0"/>
              <a:t>Average age of child:</a:t>
            </a:r>
          </a:p>
          <a:p>
            <a:pPr>
              <a:defRPr/>
            </a:pPr>
            <a:r>
              <a:rPr lang="en-US" sz="2800" dirty="0"/>
              <a:t>10.75 y/o</a:t>
            </a:r>
          </a:p>
          <a:p>
            <a:pPr>
              <a:defRPr/>
            </a:pPr>
            <a:endParaRPr lang="en-US" sz="2800" dirty="0"/>
          </a:p>
          <a:p>
            <a:pPr marL="0" indent="0">
              <a:buNone/>
              <a:defRPr/>
            </a:pPr>
            <a:r>
              <a:rPr lang="en-US" sz="2800" b="1" dirty="0"/>
              <a:t>Most Common Issues for Consultation:</a:t>
            </a:r>
          </a:p>
          <a:p>
            <a:pPr marL="514350" indent="-514350">
              <a:buFont typeface="+mj-lt"/>
              <a:buAutoNum type="arabicPeriod"/>
              <a:defRPr/>
            </a:pPr>
            <a:r>
              <a:rPr lang="en-US" sz="2800" dirty="0"/>
              <a:t>Anxiety</a:t>
            </a:r>
          </a:p>
          <a:p>
            <a:pPr marL="514350" indent="-514350">
              <a:buFont typeface="+mj-lt"/>
              <a:buAutoNum type="arabicPeriod"/>
              <a:defRPr/>
            </a:pPr>
            <a:r>
              <a:rPr lang="en-US" sz="2800" dirty="0"/>
              <a:t>ADHD</a:t>
            </a:r>
          </a:p>
          <a:p>
            <a:pPr marL="514350" indent="-514350">
              <a:buFont typeface="+mj-lt"/>
              <a:buAutoNum type="arabicPeriod"/>
              <a:defRPr/>
            </a:pPr>
            <a:r>
              <a:rPr lang="en-US" sz="2800" dirty="0"/>
              <a:t>Disruptive behavior</a:t>
            </a:r>
          </a:p>
          <a:p>
            <a:pPr marL="514350" indent="-514350">
              <a:buFont typeface="+mj-lt"/>
              <a:buAutoNum type="arabicPeriod"/>
              <a:defRPr/>
            </a:pPr>
            <a:r>
              <a:rPr lang="en-US" sz="2800" dirty="0"/>
              <a:t>Depression</a:t>
            </a:r>
          </a:p>
          <a:p>
            <a:pPr marL="514350" indent="-514350">
              <a:buFont typeface="+mj-lt"/>
              <a:buAutoNum type="arabicPeriod"/>
              <a:defRPr/>
            </a:pPr>
            <a:endParaRPr lang="en-US" sz="2800" dirty="0"/>
          </a:p>
          <a:p>
            <a:pPr marL="0" indent="0">
              <a:buNone/>
              <a:defRPr/>
            </a:pPr>
            <a:endParaRPr lang="en-US" sz="2800" dirty="0"/>
          </a:p>
        </p:txBody>
      </p:sp>
    </p:spTree>
    <p:extLst>
      <p:ext uri="{BB962C8B-B14F-4D97-AF65-F5344CB8AC3E}">
        <p14:creationId xmlns:p14="http://schemas.microsoft.com/office/powerpoint/2010/main" val="3767150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D5A35-57CE-4D44-BB31-098F376F4195}"/>
              </a:ext>
            </a:extLst>
          </p:cNvPr>
          <p:cNvSpPr>
            <a:spLocks noGrp="1"/>
          </p:cNvSpPr>
          <p:nvPr>
            <p:ph type="title"/>
          </p:nvPr>
        </p:nvSpPr>
        <p:spPr/>
        <p:txBody>
          <a:bodyPr/>
          <a:lstStyle/>
          <a:p>
            <a:pPr>
              <a:defRPr/>
            </a:pPr>
            <a:r>
              <a:rPr lang="en-US" dirty="0"/>
              <a:t>CPCP Results</a:t>
            </a:r>
          </a:p>
        </p:txBody>
      </p:sp>
      <p:sp>
        <p:nvSpPr>
          <p:cNvPr id="3" name="Content Placeholder 2">
            <a:extLst>
              <a:ext uri="{FF2B5EF4-FFF2-40B4-BE49-F238E27FC236}">
                <a16:creationId xmlns:a16="http://schemas.microsoft.com/office/drawing/2014/main" id="{365A3AF7-C0BF-4203-8838-92A3E63CA4D9}"/>
              </a:ext>
            </a:extLst>
          </p:cNvPr>
          <p:cNvSpPr>
            <a:spLocks noGrp="1"/>
          </p:cNvSpPr>
          <p:nvPr>
            <p:ph idx="1"/>
          </p:nvPr>
        </p:nvSpPr>
        <p:spPr/>
        <p:txBody>
          <a:bodyPr>
            <a:normAutofit fontScale="92500" lnSpcReduction="20000"/>
          </a:bodyPr>
          <a:lstStyle/>
          <a:p>
            <a:pPr marL="0" indent="0">
              <a:buNone/>
              <a:defRPr/>
            </a:pPr>
            <a:r>
              <a:rPr lang="en-US" sz="3400" b="1" dirty="0"/>
              <a:t>Kids Covered so far:</a:t>
            </a:r>
          </a:p>
          <a:p>
            <a:r>
              <a:rPr lang="en-US" sz="3400" dirty="0"/>
              <a:t>Estimated number of Wisconsin children covered:  277,369* </a:t>
            </a:r>
          </a:p>
          <a:p>
            <a:r>
              <a:rPr lang="en-US" sz="3400" dirty="0"/>
              <a:t>*This is a huge underestimate since ~200 of our 674 enrolled PCPs do not have data available within the </a:t>
            </a:r>
            <a:r>
              <a:rPr lang="en-US" sz="3400"/>
              <a:t>WHIO database</a:t>
            </a:r>
          </a:p>
          <a:p>
            <a:pPr marL="0" indent="0">
              <a:buNone/>
            </a:pPr>
            <a:endParaRPr lang="en-US" sz="3400" b="1" dirty="0"/>
          </a:p>
          <a:p>
            <a:pPr marL="0" indent="0">
              <a:buNone/>
              <a:defRPr/>
            </a:pPr>
            <a:r>
              <a:rPr lang="en-US" sz="3400" b="1" dirty="0"/>
              <a:t>Provider Satisfaction:</a:t>
            </a:r>
          </a:p>
          <a:p>
            <a:pPr marL="0" indent="0">
              <a:buNone/>
              <a:defRPr/>
            </a:pPr>
            <a:r>
              <a:rPr lang="en-US" sz="3400" dirty="0"/>
              <a:t>Last quarter data for provider satisfaction with consultation was 100% satisfied</a:t>
            </a:r>
          </a:p>
          <a:p>
            <a:pPr marL="514350" indent="-514350">
              <a:buFont typeface="+mj-lt"/>
              <a:buAutoNum type="arabicPeriod"/>
              <a:defRPr/>
            </a:pPr>
            <a:endParaRPr lang="en-US" sz="2800" dirty="0"/>
          </a:p>
          <a:p>
            <a:pPr marL="0" indent="0">
              <a:buNone/>
              <a:defRPr/>
            </a:pPr>
            <a:endParaRPr lang="en-US" sz="2800" dirty="0"/>
          </a:p>
        </p:txBody>
      </p:sp>
    </p:spTree>
    <p:extLst>
      <p:ext uri="{BB962C8B-B14F-4D97-AF65-F5344CB8AC3E}">
        <p14:creationId xmlns:p14="http://schemas.microsoft.com/office/powerpoint/2010/main" val="1085424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E8378-6D00-406F-A33B-0513EBFA3161}"/>
              </a:ext>
            </a:extLst>
          </p:cNvPr>
          <p:cNvSpPr>
            <a:spLocks noGrp="1"/>
          </p:cNvSpPr>
          <p:nvPr>
            <p:ph type="title"/>
          </p:nvPr>
        </p:nvSpPr>
        <p:spPr/>
        <p:txBody>
          <a:bodyPr/>
          <a:lstStyle/>
          <a:p>
            <a:pPr>
              <a:defRPr/>
            </a:pPr>
            <a:r>
              <a:rPr lang="en-US" b="1" dirty="0"/>
              <a:t>Periscope Project</a:t>
            </a:r>
          </a:p>
        </p:txBody>
      </p:sp>
      <p:sp>
        <p:nvSpPr>
          <p:cNvPr id="3" name="Content Placeholder 2">
            <a:extLst>
              <a:ext uri="{FF2B5EF4-FFF2-40B4-BE49-F238E27FC236}">
                <a16:creationId xmlns:a16="http://schemas.microsoft.com/office/drawing/2014/main" id="{176F0E2D-35A6-4DDF-A33E-A8A98601961B}"/>
              </a:ext>
            </a:extLst>
          </p:cNvPr>
          <p:cNvSpPr>
            <a:spLocks noGrp="1"/>
          </p:cNvSpPr>
          <p:nvPr>
            <p:ph idx="1"/>
          </p:nvPr>
        </p:nvSpPr>
        <p:spPr/>
        <p:txBody>
          <a:bodyPr/>
          <a:lstStyle/>
          <a:p>
            <a:pPr marL="0" indent="0">
              <a:buNone/>
              <a:defRPr/>
            </a:pPr>
            <a:r>
              <a:rPr lang="en-US" b="1" dirty="0"/>
              <a:t>How it is funded:</a:t>
            </a:r>
          </a:p>
          <a:p>
            <a:pPr>
              <a:defRPr/>
            </a:pPr>
            <a:r>
              <a:rPr lang="en-US" dirty="0"/>
              <a:t>United Health Foundation</a:t>
            </a:r>
          </a:p>
          <a:p>
            <a:pPr>
              <a:defRPr/>
            </a:pPr>
            <a:r>
              <a:rPr lang="en-US" dirty="0"/>
              <a:t>State of Wisconsin</a:t>
            </a:r>
          </a:p>
          <a:p>
            <a:pPr marL="0" indent="0">
              <a:buNone/>
              <a:defRPr/>
            </a:pPr>
            <a:endParaRPr lang="en-US" dirty="0"/>
          </a:p>
          <a:p>
            <a:pPr marL="0" indent="0">
              <a:buNone/>
              <a:defRPr/>
            </a:pPr>
            <a:r>
              <a:rPr lang="en-US" b="1" dirty="0"/>
              <a:t>How it works:</a:t>
            </a:r>
          </a:p>
          <a:p>
            <a:pPr>
              <a:defRPr/>
            </a:pPr>
            <a:endParaRPr lang="en-US" dirty="0"/>
          </a:p>
        </p:txBody>
      </p:sp>
    </p:spTree>
    <p:extLst>
      <p:ext uri="{BB962C8B-B14F-4D97-AF65-F5344CB8AC3E}">
        <p14:creationId xmlns:p14="http://schemas.microsoft.com/office/powerpoint/2010/main" val="2046152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C38EF-FCE6-402F-B142-7862B0FB3568}"/>
              </a:ext>
            </a:extLst>
          </p:cNvPr>
          <p:cNvSpPr>
            <a:spLocks noGrp="1"/>
          </p:cNvSpPr>
          <p:nvPr>
            <p:ph type="title"/>
          </p:nvPr>
        </p:nvSpPr>
        <p:spPr/>
        <p:txBody>
          <a:bodyPr/>
          <a:lstStyle/>
          <a:p>
            <a:pPr>
              <a:defRPr/>
            </a:pPr>
            <a:r>
              <a:rPr lang="en-US" dirty="0"/>
              <a:t>Periscope Program Results:</a:t>
            </a:r>
          </a:p>
        </p:txBody>
      </p:sp>
      <p:sp>
        <p:nvSpPr>
          <p:cNvPr id="3" name="Content Placeholder 2">
            <a:extLst>
              <a:ext uri="{FF2B5EF4-FFF2-40B4-BE49-F238E27FC236}">
                <a16:creationId xmlns:a16="http://schemas.microsoft.com/office/drawing/2014/main" id="{6F92746F-2626-4077-ABBE-920A5F3C9ED4}"/>
              </a:ext>
            </a:extLst>
          </p:cNvPr>
          <p:cNvSpPr>
            <a:spLocks noGrp="1"/>
          </p:cNvSpPr>
          <p:nvPr>
            <p:ph idx="1"/>
          </p:nvPr>
        </p:nvSpPr>
        <p:spPr/>
        <p:txBody>
          <a:bodyPr/>
          <a:lstStyle/>
          <a:p>
            <a:pPr>
              <a:defRPr/>
            </a:pPr>
            <a:r>
              <a:rPr lang="en-US" dirty="0"/>
              <a:t>Response time- average is within 8 minutes</a:t>
            </a:r>
          </a:p>
        </p:txBody>
      </p:sp>
    </p:spTree>
    <p:extLst>
      <p:ext uri="{BB962C8B-B14F-4D97-AF65-F5344CB8AC3E}">
        <p14:creationId xmlns:p14="http://schemas.microsoft.com/office/powerpoint/2010/main" val="106288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2CCAF-62C9-4224-8E89-9B2E5F4D6B53}"/>
              </a:ext>
            </a:extLst>
          </p:cNvPr>
          <p:cNvSpPr>
            <a:spLocks noGrp="1"/>
          </p:cNvSpPr>
          <p:nvPr>
            <p:ph type="title"/>
          </p:nvPr>
        </p:nvSpPr>
        <p:spPr>
          <a:xfrm>
            <a:off x="1013552" y="1104900"/>
            <a:ext cx="7673248" cy="3200770"/>
          </a:xfrm>
        </p:spPr>
        <p:txBody>
          <a:bodyPr>
            <a:normAutofit/>
          </a:bodyPr>
          <a:lstStyle/>
          <a:p>
            <a:r>
              <a:rPr lang="en-US" sz="5400" dirty="0">
                <a:latin typeface="Berlin Sans FB Demi" panose="020E0802020502020306" pitchFamily="34" charset="0"/>
              </a:rPr>
              <a:t>“</a:t>
            </a:r>
            <a:r>
              <a:rPr lang="en-US" sz="5400" b="1" dirty="0">
                <a:latin typeface="Berlin Sans FB Demi" panose="020E0802020502020306" pitchFamily="34" charset="0"/>
              </a:rPr>
              <a:t>There is </a:t>
            </a:r>
            <a:r>
              <a:rPr lang="en-US" sz="5400" b="1" u="sng" dirty="0">
                <a:latin typeface="Berlin Sans FB Demi" panose="020E0802020502020306" pitchFamily="34" charset="0"/>
              </a:rPr>
              <a:t>no</a:t>
            </a:r>
            <a:r>
              <a:rPr lang="en-US" sz="5400" b="1" dirty="0">
                <a:latin typeface="Berlin Sans FB Demi" panose="020E0802020502020306" pitchFamily="34" charset="0"/>
              </a:rPr>
              <a:t> Health without Mental Health.”</a:t>
            </a:r>
          </a:p>
        </p:txBody>
      </p:sp>
      <p:sp>
        <p:nvSpPr>
          <p:cNvPr id="3" name="Content Placeholder 2">
            <a:extLst>
              <a:ext uri="{FF2B5EF4-FFF2-40B4-BE49-F238E27FC236}">
                <a16:creationId xmlns:a16="http://schemas.microsoft.com/office/drawing/2014/main" id="{731E3BBC-9A87-4E8B-A952-3198B462A42F}"/>
              </a:ext>
            </a:extLst>
          </p:cNvPr>
          <p:cNvSpPr>
            <a:spLocks noGrp="1"/>
          </p:cNvSpPr>
          <p:nvPr>
            <p:ph idx="1"/>
          </p:nvPr>
        </p:nvSpPr>
        <p:spPr>
          <a:xfrm>
            <a:off x="457200" y="4305670"/>
            <a:ext cx="8229600" cy="1820493"/>
          </a:xfrm>
        </p:spPr>
        <p:txBody>
          <a:bodyPr/>
          <a:lstStyle/>
          <a:p>
            <a:pPr marL="0" indent="0">
              <a:buNone/>
            </a:pPr>
            <a:endParaRPr lang="en-US" dirty="0"/>
          </a:p>
        </p:txBody>
      </p:sp>
    </p:spTree>
    <p:extLst>
      <p:ext uri="{BB962C8B-B14F-4D97-AF65-F5344CB8AC3E}">
        <p14:creationId xmlns:p14="http://schemas.microsoft.com/office/powerpoint/2010/main" val="1004235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3F42A-6777-4FB4-B644-E93FCC5CC8D5}"/>
              </a:ext>
            </a:extLst>
          </p:cNvPr>
          <p:cNvSpPr>
            <a:spLocks noGrp="1"/>
          </p:cNvSpPr>
          <p:nvPr>
            <p:ph type="title"/>
          </p:nvPr>
        </p:nvSpPr>
        <p:spPr>
          <a:xfrm>
            <a:off x="4095017" y="1304899"/>
            <a:ext cx="4271742" cy="836931"/>
          </a:xfrm>
        </p:spPr>
        <p:txBody>
          <a:bodyPr>
            <a:normAutofit/>
          </a:bodyPr>
          <a:lstStyle/>
          <a:p>
            <a:r>
              <a:rPr lang="en-US" sz="2850" dirty="0"/>
              <a:t>July 2017 – December 2018</a:t>
            </a:r>
          </a:p>
        </p:txBody>
      </p:sp>
      <p:grpSp>
        <p:nvGrpSpPr>
          <p:cNvPr id="19" name="Group 18">
            <a:extLst>
              <a:ext uri="{FF2B5EF4-FFF2-40B4-BE49-F238E27FC236}">
                <a16:creationId xmlns:a16="http://schemas.microsoft.com/office/drawing/2014/main" id="{3C4A9BCE-6B83-46B0-B625-99031E402AE2}"/>
              </a:ext>
            </a:extLst>
          </p:cNvPr>
          <p:cNvGrpSpPr/>
          <p:nvPr/>
        </p:nvGrpSpPr>
        <p:grpSpPr>
          <a:xfrm>
            <a:off x="-417688" y="2135957"/>
            <a:ext cx="9412602" cy="2913540"/>
            <a:chOff x="269334" y="1832065"/>
            <a:chExt cx="10886347" cy="3783751"/>
          </a:xfrm>
        </p:grpSpPr>
        <p:sp>
          <p:nvSpPr>
            <p:cNvPr id="9" name="TextBox 8">
              <a:extLst>
                <a:ext uri="{FF2B5EF4-FFF2-40B4-BE49-F238E27FC236}">
                  <a16:creationId xmlns:a16="http://schemas.microsoft.com/office/drawing/2014/main" id="{890DEB2E-17CC-47BA-A0F0-EF794A02506A}"/>
                </a:ext>
              </a:extLst>
            </p:cNvPr>
            <p:cNvSpPr txBox="1"/>
            <p:nvPr/>
          </p:nvSpPr>
          <p:spPr>
            <a:xfrm>
              <a:off x="3723044" y="3835906"/>
              <a:ext cx="894140" cy="599554"/>
            </a:xfrm>
            <a:prstGeom prst="rect">
              <a:avLst/>
            </a:prstGeom>
            <a:noFill/>
          </p:spPr>
          <p:txBody>
            <a:bodyPr wrap="square" rtlCol="0">
              <a:spAutoFit/>
            </a:bodyPr>
            <a:lstStyle/>
            <a:p>
              <a:pPr defTabSz="685800">
                <a:defRPr/>
              </a:pPr>
              <a:r>
                <a:rPr lang="en-US" sz="2400" b="1" dirty="0">
                  <a:solidFill>
                    <a:srgbClr val="733289"/>
                  </a:solidFill>
                  <a:latin typeface="Century Gothic" panose="020B0502020202020204" pitchFamily="34" charset="0"/>
                </a:rPr>
                <a:t>117</a:t>
              </a:r>
            </a:p>
          </p:txBody>
        </p:sp>
        <p:sp>
          <p:nvSpPr>
            <p:cNvPr id="10" name="TextBox 9">
              <a:extLst>
                <a:ext uri="{FF2B5EF4-FFF2-40B4-BE49-F238E27FC236}">
                  <a16:creationId xmlns:a16="http://schemas.microsoft.com/office/drawing/2014/main" id="{E97E7873-33A4-4A7F-8451-4BC6CDD7897B}"/>
                </a:ext>
              </a:extLst>
            </p:cNvPr>
            <p:cNvSpPr txBox="1"/>
            <p:nvPr/>
          </p:nvSpPr>
          <p:spPr>
            <a:xfrm>
              <a:off x="4540102" y="4776440"/>
              <a:ext cx="6615578" cy="839376"/>
            </a:xfrm>
            <a:prstGeom prst="rect">
              <a:avLst/>
            </a:prstGeom>
            <a:noFill/>
          </p:spPr>
          <p:txBody>
            <a:bodyPr wrap="square" rtlCol="0">
              <a:spAutoFit/>
            </a:bodyPr>
            <a:lstStyle/>
            <a:p>
              <a:pPr algn="just" defTabSz="685800">
                <a:defRPr/>
              </a:pPr>
              <a:r>
                <a:rPr lang="en-US" dirty="0">
                  <a:solidFill>
                    <a:prstClr val="black"/>
                  </a:solidFill>
                  <a:latin typeface="+mj-lt"/>
                </a:rPr>
                <a:t>Requested information on resources to support the mental health of their perinatal patient </a:t>
              </a:r>
            </a:p>
          </p:txBody>
        </p:sp>
        <p:sp>
          <p:nvSpPr>
            <p:cNvPr id="11" name="TextBox 10">
              <a:extLst>
                <a:ext uri="{FF2B5EF4-FFF2-40B4-BE49-F238E27FC236}">
                  <a16:creationId xmlns:a16="http://schemas.microsoft.com/office/drawing/2014/main" id="{EDC9756E-CAE7-462B-8FC2-E86367DF3A6D}"/>
                </a:ext>
              </a:extLst>
            </p:cNvPr>
            <p:cNvSpPr txBox="1"/>
            <p:nvPr/>
          </p:nvSpPr>
          <p:spPr>
            <a:xfrm>
              <a:off x="1097280" y="2593998"/>
              <a:ext cx="2065855" cy="959287"/>
            </a:xfrm>
            <a:prstGeom prst="rect">
              <a:avLst/>
            </a:prstGeom>
            <a:noFill/>
            <a:ln>
              <a:noFill/>
            </a:ln>
          </p:spPr>
          <p:txBody>
            <a:bodyPr wrap="square" rtlCol="0">
              <a:spAutoFit/>
            </a:bodyPr>
            <a:lstStyle/>
            <a:p>
              <a:pPr defTabSz="685800">
                <a:defRPr/>
              </a:pPr>
              <a:r>
                <a:rPr lang="en-US" sz="2100" b="1" dirty="0">
                  <a:solidFill>
                    <a:prstClr val="black"/>
                  </a:solidFill>
                  <a:latin typeface="Calibri Light" panose="020F0302020204030204"/>
                </a:rPr>
                <a:t>Tele Consultations</a:t>
              </a:r>
            </a:p>
          </p:txBody>
        </p:sp>
        <p:sp>
          <p:nvSpPr>
            <p:cNvPr id="12" name="Rectangle 11">
              <a:extLst>
                <a:ext uri="{FF2B5EF4-FFF2-40B4-BE49-F238E27FC236}">
                  <a16:creationId xmlns:a16="http://schemas.microsoft.com/office/drawing/2014/main" id="{D9AD9784-514C-4849-957E-A088BBE14933}"/>
                </a:ext>
              </a:extLst>
            </p:cNvPr>
            <p:cNvSpPr/>
            <p:nvPr/>
          </p:nvSpPr>
          <p:spPr>
            <a:xfrm>
              <a:off x="4540102" y="3712797"/>
              <a:ext cx="6615578" cy="839376"/>
            </a:xfrm>
            <a:prstGeom prst="rect">
              <a:avLst/>
            </a:prstGeom>
          </p:spPr>
          <p:txBody>
            <a:bodyPr wrap="square">
              <a:spAutoFit/>
            </a:bodyPr>
            <a:lstStyle/>
            <a:p>
              <a:pPr algn="just" defTabSz="685800">
                <a:defRPr/>
              </a:pPr>
              <a:r>
                <a:rPr lang="en-US" b="1" dirty="0">
                  <a:solidFill>
                    <a:prstClr val="black"/>
                  </a:solidFill>
                  <a:latin typeface="+mj-lt"/>
                </a:rPr>
                <a:t>95 online modules </a:t>
              </a:r>
              <a:r>
                <a:rPr lang="en-US" dirty="0">
                  <a:solidFill>
                    <a:prstClr val="black"/>
                  </a:solidFill>
                  <a:latin typeface="+mj-lt"/>
                </a:rPr>
                <a:t>viewed, </a:t>
              </a:r>
              <a:r>
                <a:rPr lang="en-US" b="1" dirty="0">
                  <a:solidFill>
                    <a:prstClr val="black"/>
                  </a:solidFill>
                  <a:latin typeface="+mj-lt"/>
                </a:rPr>
                <a:t>22 in person didactic </a:t>
              </a:r>
              <a:r>
                <a:rPr lang="en-US" dirty="0">
                  <a:solidFill>
                    <a:prstClr val="black"/>
                  </a:solidFill>
                  <a:latin typeface="+mj-lt"/>
                </a:rPr>
                <a:t>presentations to </a:t>
              </a:r>
              <a:r>
                <a:rPr lang="en-US" b="1" dirty="0">
                  <a:solidFill>
                    <a:prstClr val="black"/>
                  </a:solidFill>
                  <a:latin typeface="+mj-lt"/>
                </a:rPr>
                <a:t>837 providers</a:t>
              </a:r>
              <a:endParaRPr lang="en-US" dirty="0">
                <a:solidFill>
                  <a:prstClr val="black"/>
                </a:solidFill>
                <a:latin typeface="+mj-lt"/>
              </a:endParaRPr>
            </a:p>
          </p:txBody>
        </p:sp>
        <p:sp>
          <p:nvSpPr>
            <p:cNvPr id="13" name="Rectangle 12">
              <a:extLst>
                <a:ext uri="{FF2B5EF4-FFF2-40B4-BE49-F238E27FC236}">
                  <a16:creationId xmlns:a16="http://schemas.microsoft.com/office/drawing/2014/main" id="{33C34C74-6B9E-49AF-9A01-9122162FAA75}"/>
                </a:ext>
              </a:extLst>
            </p:cNvPr>
            <p:cNvSpPr/>
            <p:nvPr/>
          </p:nvSpPr>
          <p:spPr>
            <a:xfrm>
              <a:off x="4540102" y="2729705"/>
              <a:ext cx="6615578" cy="839376"/>
            </a:xfrm>
            <a:prstGeom prst="rect">
              <a:avLst/>
            </a:prstGeom>
          </p:spPr>
          <p:txBody>
            <a:bodyPr wrap="square">
              <a:spAutoFit/>
            </a:bodyPr>
            <a:lstStyle/>
            <a:p>
              <a:pPr algn="just" defTabSz="685800">
                <a:defRPr/>
              </a:pPr>
              <a:r>
                <a:rPr lang="en-US" dirty="0">
                  <a:solidFill>
                    <a:prstClr val="black"/>
                  </a:solidFill>
                  <a:latin typeface="+mj-lt"/>
                </a:rPr>
                <a:t>Provider consultations with a subspecialty perinatal psychiatrist </a:t>
              </a:r>
            </a:p>
          </p:txBody>
        </p:sp>
        <p:sp>
          <p:nvSpPr>
            <p:cNvPr id="14" name="TextBox 13">
              <a:extLst>
                <a:ext uri="{FF2B5EF4-FFF2-40B4-BE49-F238E27FC236}">
                  <a16:creationId xmlns:a16="http://schemas.microsoft.com/office/drawing/2014/main" id="{D22B8770-740D-452D-9EA5-7BED68FC83B2}"/>
                </a:ext>
              </a:extLst>
            </p:cNvPr>
            <p:cNvSpPr txBox="1"/>
            <p:nvPr/>
          </p:nvSpPr>
          <p:spPr>
            <a:xfrm>
              <a:off x="269334" y="1832065"/>
              <a:ext cx="10886347" cy="719465"/>
            </a:xfrm>
            <a:prstGeom prst="rect">
              <a:avLst/>
            </a:prstGeom>
            <a:noFill/>
          </p:spPr>
          <p:txBody>
            <a:bodyPr wrap="square" rtlCol="0">
              <a:spAutoFit/>
            </a:bodyPr>
            <a:lstStyle/>
            <a:p>
              <a:pPr algn="ctr" defTabSz="685800">
                <a:defRPr/>
              </a:pPr>
              <a:r>
                <a:rPr lang="en-US" sz="3000" b="1" dirty="0">
                  <a:solidFill>
                    <a:srgbClr val="733289"/>
                  </a:solidFill>
                  <a:latin typeface="Calibri Light" panose="020F0302020204030204"/>
                </a:rPr>
                <a:t>604</a:t>
              </a:r>
              <a:r>
                <a:rPr lang="en-US" sz="3000" b="1" dirty="0">
                  <a:solidFill>
                    <a:prstClr val="black"/>
                  </a:solidFill>
                  <a:latin typeface="Calibri Light" panose="020F0302020204030204"/>
                </a:rPr>
                <a:t> </a:t>
              </a:r>
              <a:r>
                <a:rPr lang="en-US" sz="2400" b="1" dirty="0">
                  <a:solidFill>
                    <a:prstClr val="black"/>
                  </a:solidFill>
                  <a:latin typeface="Calibri Light" panose="020F0302020204030204"/>
                </a:rPr>
                <a:t>Total Service Inquiries</a:t>
              </a:r>
              <a:endParaRPr lang="en-US" sz="2700" b="1" dirty="0">
                <a:solidFill>
                  <a:prstClr val="black"/>
                </a:solidFill>
                <a:latin typeface="Calibri Light" panose="020F0302020204030204"/>
              </a:endParaRPr>
            </a:p>
          </p:txBody>
        </p:sp>
        <p:sp>
          <p:nvSpPr>
            <p:cNvPr id="15" name="TextBox 14">
              <a:extLst>
                <a:ext uri="{FF2B5EF4-FFF2-40B4-BE49-F238E27FC236}">
                  <a16:creationId xmlns:a16="http://schemas.microsoft.com/office/drawing/2014/main" id="{CCF8EF2F-F053-4F5A-9EFD-40F0DC1DFD73}"/>
                </a:ext>
              </a:extLst>
            </p:cNvPr>
            <p:cNvSpPr txBox="1"/>
            <p:nvPr/>
          </p:nvSpPr>
          <p:spPr>
            <a:xfrm>
              <a:off x="1097280" y="3598478"/>
              <a:ext cx="2151504" cy="959287"/>
            </a:xfrm>
            <a:prstGeom prst="rect">
              <a:avLst/>
            </a:prstGeom>
            <a:noFill/>
          </p:spPr>
          <p:txBody>
            <a:bodyPr wrap="square" rtlCol="0">
              <a:spAutoFit/>
            </a:bodyPr>
            <a:lstStyle/>
            <a:p>
              <a:pPr defTabSz="685800">
                <a:defRPr/>
              </a:pPr>
              <a:r>
                <a:rPr lang="en-US" sz="2100" b="1" dirty="0">
                  <a:solidFill>
                    <a:prstClr val="black"/>
                  </a:solidFill>
                  <a:latin typeface="Calibri Light" panose="020F0302020204030204"/>
                </a:rPr>
                <a:t>Educational Presentations</a:t>
              </a:r>
            </a:p>
          </p:txBody>
        </p:sp>
        <p:sp>
          <p:nvSpPr>
            <p:cNvPr id="16" name="TextBox 15">
              <a:extLst>
                <a:ext uri="{FF2B5EF4-FFF2-40B4-BE49-F238E27FC236}">
                  <a16:creationId xmlns:a16="http://schemas.microsoft.com/office/drawing/2014/main" id="{6FBFDDE4-167F-4358-A73F-1ACC9AD401BC}"/>
                </a:ext>
              </a:extLst>
            </p:cNvPr>
            <p:cNvSpPr txBox="1"/>
            <p:nvPr/>
          </p:nvSpPr>
          <p:spPr>
            <a:xfrm>
              <a:off x="1097280" y="4653330"/>
              <a:ext cx="2003130" cy="959287"/>
            </a:xfrm>
            <a:prstGeom prst="rect">
              <a:avLst/>
            </a:prstGeom>
            <a:noFill/>
          </p:spPr>
          <p:txBody>
            <a:bodyPr wrap="square" rtlCol="0">
              <a:spAutoFit/>
            </a:bodyPr>
            <a:lstStyle/>
            <a:p>
              <a:pPr defTabSz="685800">
                <a:defRPr/>
              </a:pPr>
              <a:r>
                <a:rPr lang="en-US" sz="2100" b="1" dirty="0">
                  <a:solidFill>
                    <a:prstClr val="black"/>
                  </a:solidFill>
                  <a:latin typeface="Calibri Light" panose="020F0302020204030204"/>
                </a:rPr>
                <a:t>Resource Information</a:t>
              </a:r>
            </a:p>
          </p:txBody>
        </p:sp>
        <p:sp>
          <p:nvSpPr>
            <p:cNvPr id="17" name="TextBox 16">
              <a:extLst>
                <a:ext uri="{FF2B5EF4-FFF2-40B4-BE49-F238E27FC236}">
                  <a16:creationId xmlns:a16="http://schemas.microsoft.com/office/drawing/2014/main" id="{3E22D479-CC5A-4539-9CC5-DD3C9B667FDC}"/>
                </a:ext>
              </a:extLst>
            </p:cNvPr>
            <p:cNvSpPr txBox="1"/>
            <p:nvPr/>
          </p:nvSpPr>
          <p:spPr>
            <a:xfrm>
              <a:off x="3723044" y="4837995"/>
              <a:ext cx="894140" cy="599554"/>
            </a:xfrm>
            <a:prstGeom prst="rect">
              <a:avLst/>
            </a:prstGeom>
            <a:noFill/>
          </p:spPr>
          <p:txBody>
            <a:bodyPr wrap="square" rtlCol="0">
              <a:spAutoFit/>
            </a:bodyPr>
            <a:lstStyle/>
            <a:p>
              <a:pPr defTabSz="685800">
                <a:defRPr/>
              </a:pPr>
              <a:r>
                <a:rPr lang="en-US" sz="2400" b="1" dirty="0">
                  <a:solidFill>
                    <a:srgbClr val="733289"/>
                  </a:solidFill>
                  <a:latin typeface="Century Gothic" panose="020B0502020202020204" pitchFamily="34" charset="0"/>
                </a:rPr>
                <a:t>141</a:t>
              </a:r>
            </a:p>
          </p:txBody>
        </p:sp>
        <p:sp>
          <p:nvSpPr>
            <p:cNvPr id="18" name="TextBox 17">
              <a:extLst>
                <a:ext uri="{FF2B5EF4-FFF2-40B4-BE49-F238E27FC236}">
                  <a16:creationId xmlns:a16="http://schemas.microsoft.com/office/drawing/2014/main" id="{1246E572-F305-4FE0-859B-9C85E3C28997}"/>
                </a:ext>
              </a:extLst>
            </p:cNvPr>
            <p:cNvSpPr txBox="1"/>
            <p:nvPr/>
          </p:nvSpPr>
          <p:spPr>
            <a:xfrm>
              <a:off x="3723044" y="2852814"/>
              <a:ext cx="894140" cy="599554"/>
            </a:xfrm>
            <a:prstGeom prst="rect">
              <a:avLst/>
            </a:prstGeom>
            <a:noFill/>
          </p:spPr>
          <p:txBody>
            <a:bodyPr wrap="square" rtlCol="0">
              <a:spAutoFit/>
            </a:bodyPr>
            <a:lstStyle/>
            <a:p>
              <a:pPr defTabSz="685800">
                <a:defRPr/>
              </a:pPr>
              <a:r>
                <a:rPr lang="en-US" sz="2400" b="1" dirty="0">
                  <a:solidFill>
                    <a:srgbClr val="733289"/>
                  </a:solidFill>
                  <a:latin typeface="Century Gothic" panose="020B0502020202020204" pitchFamily="34" charset="0"/>
                </a:rPr>
                <a:t>503</a:t>
              </a:r>
            </a:p>
          </p:txBody>
        </p:sp>
      </p:grpSp>
      <p:pic>
        <p:nvPicPr>
          <p:cNvPr id="4" name="Picture 3">
            <a:extLst>
              <a:ext uri="{FF2B5EF4-FFF2-40B4-BE49-F238E27FC236}">
                <a16:creationId xmlns:a16="http://schemas.microsoft.com/office/drawing/2014/main" id="{29247D27-6377-4A64-9925-EB78736C2F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220" y="1165664"/>
            <a:ext cx="3066125" cy="970293"/>
          </a:xfrm>
          <a:prstGeom prst="rect">
            <a:avLst/>
          </a:prstGeom>
        </p:spPr>
      </p:pic>
    </p:spTree>
    <p:extLst>
      <p:ext uri="{BB962C8B-B14F-4D97-AF65-F5344CB8AC3E}">
        <p14:creationId xmlns:p14="http://schemas.microsoft.com/office/powerpoint/2010/main" val="2357794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B9BD3-C3CF-4466-A053-511644FB1B75}"/>
              </a:ext>
            </a:extLst>
          </p:cNvPr>
          <p:cNvSpPr>
            <a:spLocks noGrp="1"/>
          </p:cNvSpPr>
          <p:nvPr>
            <p:ph type="title"/>
          </p:nvPr>
        </p:nvSpPr>
        <p:spPr/>
        <p:txBody>
          <a:bodyPr/>
          <a:lstStyle/>
          <a:p>
            <a:r>
              <a:rPr lang="en-US" dirty="0"/>
              <a:t>Diverse Utilizing Providers</a:t>
            </a:r>
          </a:p>
        </p:txBody>
      </p:sp>
      <p:graphicFrame>
        <p:nvGraphicFramePr>
          <p:cNvPr id="6" name="Content Placeholder 5">
            <a:extLst>
              <a:ext uri="{FF2B5EF4-FFF2-40B4-BE49-F238E27FC236}">
                <a16:creationId xmlns:a16="http://schemas.microsoft.com/office/drawing/2014/main" id="{D8629D62-2C08-4A37-9625-B4B7F66B5005}"/>
              </a:ext>
            </a:extLst>
          </p:cNvPr>
          <p:cNvGraphicFramePr>
            <a:graphicFrameLocks noGrp="1"/>
          </p:cNvGraphicFramePr>
          <p:nvPr>
            <p:ph idx="1"/>
            <p:extLst>
              <p:ext uri="{D42A27DB-BD31-4B8C-83A1-F6EECF244321}">
                <p14:modId xmlns:p14="http://schemas.microsoft.com/office/powerpoint/2010/main" val="3914357387"/>
              </p:ext>
            </p:extLst>
          </p:nvPr>
        </p:nvGraphicFramePr>
        <p:xfrm>
          <a:off x="822961" y="1546578"/>
          <a:ext cx="3628505" cy="44591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0E1BDAAB-8DC3-4053-9B52-71EDF3AA8C90}"/>
              </a:ext>
            </a:extLst>
          </p:cNvPr>
          <p:cNvGraphicFramePr/>
          <p:nvPr>
            <p:extLst>
              <p:ext uri="{D42A27DB-BD31-4B8C-83A1-F6EECF244321}">
                <p14:modId xmlns:p14="http://schemas.microsoft.com/office/powerpoint/2010/main" val="146031755"/>
              </p:ext>
            </p:extLst>
          </p:nvPr>
        </p:nvGraphicFramePr>
        <p:xfrm>
          <a:off x="4738255" y="1546578"/>
          <a:ext cx="3628505" cy="38862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74524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0B4EA-D2B2-46CB-9746-AA78B0C93830}"/>
              </a:ext>
            </a:extLst>
          </p:cNvPr>
          <p:cNvSpPr>
            <a:spLocks noGrp="1"/>
          </p:cNvSpPr>
          <p:nvPr>
            <p:ph type="title"/>
          </p:nvPr>
        </p:nvSpPr>
        <p:spPr/>
        <p:txBody>
          <a:bodyPr>
            <a:normAutofit fontScale="90000"/>
          </a:bodyPr>
          <a:lstStyle/>
          <a:p>
            <a:r>
              <a:rPr lang="en-US" dirty="0"/>
              <a:t>Early Identification and Treatment </a:t>
            </a:r>
          </a:p>
        </p:txBody>
      </p:sp>
      <p:grpSp>
        <p:nvGrpSpPr>
          <p:cNvPr id="4" name="Group 3">
            <a:extLst>
              <a:ext uri="{FF2B5EF4-FFF2-40B4-BE49-F238E27FC236}">
                <a16:creationId xmlns:a16="http://schemas.microsoft.com/office/drawing/2014/main" id="{9788042E-CC50-4306-BF69-3248FFF06DA9}"/>
              </a:ext>
            </a:extLst>
          </p:cNvPr>
          <p:cNvGrpSpPr/>
          <p:nvPr/>
        </p:nvGrpSpPr>
        <p:grpSpPr>
          <a:xfrm>
            <a:off x="5405365" y="4034389"/>
            <a:ext cx="2934587" cy="319250"/>
            <a:chOff x="7453423" y="4249796"/>
            <a:chExt cx="3912782" cy="425666"/>
          </a:xfrm>
        </p:grpSpPr>
        <p:sp>
          <p:nvSpPr>
            <p:cNvPr id="5" name="Rectangle 4">
              <a:extLst>
                <a:ext uri="{FF2B5EF4-FFF2-40B4-BE49-F238E27FC236}">
                  <a16:creationId xmlns:a16="http://schemas.microsoft.com/office/drawing/2014/main" id="{9F428202-4C2D-4E09-B494-1F730C65B688}"/>
                </a:ext>
              </a:extLst>
            </p:cNvPr>
            <p:cNvSpPr/>
            <p:nvPr/>
          </p:nvSpPr>
          <p:spPr>
            <a:xfrm>
              <a:off x="7453423" y="4249796"/>
              <a:ext cx="3912782" cy="42566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6" name="TextBox 5">
              <a:extLst>
                <a:ext uri="{FF2B5EF4-FFF2-40B4-BE49-F238E27FC236}">
                  <a16:creationId xmlns:a16="http://schemas.microsoft.com/office/drawing/2014/main" id="{9A570A4B-CF60-4507-B1E2-BD6A79BB255B}"/>
                </a:ext>
              </a:extLst>
            </p:cNvPr>
            <p:cNvSpPr txBox="1"/>
            <p:nvPr/>
          </p:nvSpPr>
          <p:spPr>
            <a:xfrm>
              <a:off x="8414451" y="4297965"/>
              <a:ext cx="1990725" cy="369331"/>
            </a:xfrm>
            <a:prstGeom prst="rect">
              <a:avLst/>
            </a:prstGeom>
            <a:noFill/>
          </p:spPr>
          <p:txBody>
            <a:bodyPr wrap="square" rtlCol="0">
              <a:spAutoFit/>
            </a:bodyPr>
            <a:lstStyle/>
            <a:p>
              <a:pPr algn="ctr" defTabSz="685800">
                <a:defRPr/>
              </a:pPr>
              <a:r>
                <a:rPr lang="en-US" sz="1200" dirty="0">
                  <a:solidFill>
                    <a:prstClr val="black"/>
                  </a:solidFill>
                  <a:latin typeface="Century Gothic" panose="020B0502020202020204" pitchFamily="34" charset="0"/>
                </a:rPr>
                <a:t>ADHD (5%)</a:t>
              </a:r>
            </a:p>
          </p:txBody>
        </p:sp>
      </p:grpSp>
      <p:grpSp>
        <p:nvGrpSpPr>
          <p:cNvPr id="7" name="Group 6">
            <a:extLst>
              <a:ext uri="{FF2B5EF4-FFF2-40B4-BE49-F238E27FC236}">
                <a16:creationId xmlns:a16="http://schemas.microsoft.com/office/drawing/2014/main" id="{C84E7443-50D5-482B-A54F-9283976B0EBC}"/>
              </a:ext>
            </a:extLst>
          </p:cNvPr>
          <p:cNvGrpSpPr/>
          <p:nvPr/>
        </p:nvGrpSpPr>
        <p:grpSpPr>
          <a:xfrm>
            <a:off x="5405365" y="2729005"/>
            <a:ext cx="2934587" cy="319250"/>
            <a:chOff x="7453423" y="2509284"/>
            <a:chExt cx="3912782" cy="425666"/>
          </a:xfrm>
        </p:grpSpPr>
        <p:sp>
          <p:nvSpPr>
            <p:cNvPr id="8" name="Rectangle 7">
              <a:extLst>
                <a:ext uri="{FF2B5EF4-FFF2-40B4-BE49-F238E27FC236}">
                  <a16:creationId xmlns:a16="http://schemas.microsoft.com/office/drawing/2014/main" id="{AA682668-9006-471C-AC01-7E2F92FA0264}"/>
                </a:ext>
              </a:extLst>
            </p:cNvPr>
            <p:cNvSpPr/>
            <p:nvPr/>
          </p:nvSpPr>
          <p:spPr>
            <a:xfrm>
              <a:off x="7453423" y="2509284"/>
              <a:ext cx="3912782" cy="425666"/>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9" name="TextBox 8">
              <a:extLst>
                <a:ext uri="{FF2B5EF4-FFF2-40B4-BE49-F238E27FC236}">
                  <a16:creationId xmlns:a16="http://schemas.microsoft.com/office/drawing/2014/main" id="{9CFDAC0E-C658-4BBE-8713-78B7ECB0C7F2}"/>
                </a:ext>
              </a:extLst>
            </p:cNvPr>
            <p:cNvSpPr txBox="1"/>
            <p:nvPr/>
          </p:nvSpPr>
          <p:spPr>
            <a:xfrm>
              <a:off x="8205896" y="2556081"/>
              <a:ext cx="2607232" cy="369331"/>
            </a:xfrm>
            <a:prstGeom prst="rect">
              <a:avLst/>
            </a:prstGeom>
            <a:noFill/>
          </p:spPr>
          <p:txBody>
            <a:bodyPr wrap="square" rtlCol="0">
              <a:spAutoFit/>
            </a:bodyPr>
            <a:lstStyle/>
            <a:p>
              <a:pPr algn="ctr" defTabSz="685800">
                <a:defRPr/>
              </a:pPr>
              <a:r>
                <a:rPr lang="en-US" sz="1200" dirty="0">
                  <a:solidFill>
                    <a:prstClr val="black"/>
                  </a:solidFill>
                  <a:latin typeface="Century Gothic" panose="020B0502020202020204" pitchFamily="34" charset="0"/>
                </a:rPr>
                <a:t>Mood Disorder (53%)</a:t>
              </a:r>
            </a:p>
          </p:txBody>
        </p:sp>
      </p:grpSp>
      <p:grpSp>
        <p:nvGrpSpPr>
          <p:cNvPr id="10" name="Group 9">
            <a:extLst>
              <a:ext uri="{FF2B5EF4-FFF2-40B4-BE49-F238E27FC236}">
                <a16:creationId xmlns:a16="http://schemas.microsoft.com/office/drawing/2014/main" id="{CBB5BC31-7306-45C1-A294-F97259A31A6F}"/>
              </a:ext>
            </a:extLst>
          </p:cNvPr>
          <p:cNvGrpSpPr/>
          <p:nvPr/>
        </p:nvGrpSpPr>
        <p:grpSpPr>
          <a:xfrm>
            <a:off x="5405365" y="3183904"/>
            <a:ext cx="2934587" cy="319250"/>
            <a:chOff x="7453423" y="3115816"/>
            <a:chExt cx="3912782" cy="425666"/>
          </a:xfrm>
        </p:grpSpPr>
        <p:sp>
          <p:nvSpPr>
            <p:cNvPr id="11" name="Rectangle 10">
              <a:extLst>
                <a:ext uri="{FF2B5EF4-FFF2-40B4-BE49-F238E27FC236}">
                  <a16:creationId xmlns:a16="http://schemas.microsoft.com/office/drawing/2014/main" id="{FFD72278-4BC0-4F30-A2E1-E60AF3435DB4}"/>
                </a:ext>
              </a:extLst>
            </p:cNvPr>
            <p:cNvSpPr/>
            <p:nvPr/>
          </p:nvSpPr>
          <p:spPr>
            <a:xfrm>
              <a:off x="7453423" y="3115816"/>
              <a:ext cx="3912782" cy="42566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498355FD-3D62-4F3B-A43E-14FF03C0E7FE}"/>
                </a:ext>
              </a:extLst>
            </p:cNvPr>
            <p:cNvSpPr txBox="1"/>
            <p:nvPr/>
          </p:nvSpPr>
          <p:spPr>
            <a:xfrm>
              <a:off x="8232558" y="3159372"/>
              <a:ext cx="2553908" cy="369331"/>
            </a:xfrm>
            <a:prstGeom prst="rect">
              <a:avLst/>
            </a:prstGeom>
            <a:noFill/>
          </p:spPr>
          <p:txBody>
            <a:bodyPr wrap="square" rtlCol="0">
              <a:spAutoFit/>
            </a:bodyPr>
            <a:lstStyle/>
            <a:p>
              <a:pPr algn="ctr" defTabSz="685800">
                <a:defRPr/>
              </a:pPr>
              <a:r>
                <a:rPr lang="en-US" sz="1200" dirty="0">
                  <a:solidFill>
                    <a:prstClr val="black"/>
                  </a:solidFill>
                  <a:latin typeface="Century Gothic" panose="020B0502020202020204" pitchFamily="34" charset="0"/>
                </a:rPr>
                <a:t>Anxiety Disorder (28%)</a:t>
              </a:r>
            </a:p>
          </p:txBody>
        </p:sp>
      </p:grpSp>
      <p:grpSp>
        <p:nvGrpSpPr>
          <p:cNvPr id="13" name="Group 12">
            <a:extLst>
              <a:ext uri="{FF2B5EF4-FFF2-40B4-BE49-F238E27FC236}">
                <a16:creationId xmlns:a16="http://schemas.microsoft.com/office/drawing/2014/main" id="{6ABDAAEB-1465-4B75-96FD-96A1170E7938}"/>
              </a:ext>
            </a:extLst>
          </p:cNvPr>
          <p:cNvGrpSpPr/>
          <p:nvPr/>
        </p:nvGrpSpPr>
        <p:grpSpPr>
          <a:xfrm>
            <a:off x="5405365" y="3632739"/>
            <a:ext cx="2934587" cy="319250"/>
            <a:chOff x="7453423" y="3714262"/>
            <a:chExt cx="3912782" cy="425666"/>
          </a:xfrm>
        </p:grpSpPr>
        <p:sp>
          <p:nvSpPr>
            <p:cNvPr id="14" name="Rectangle 13">
              <a:extLst>
                <a:ext uri="{FF2B5EF4-FFF2-40B4-BE49-F238E27FC236}">
                  <a16:creationId xmlns:a16="http://schemas.microsoft.com/office/drawing/2014/main" id="{F315AF55-F3BA-4474-A047-953EBD54A5EF}"/>
                </a:ext>
              </a:extLst>
            </p:cNvPr>
            <p:cNvSpPr/>
            <p:nvPr/>
          </p:nvSpPr>
          <p:spPr>
            <a:xfrm>
              <a:off x="7453423" y="3714262"/>
              <a:ext cx="3912782" cy="42566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E6ACE891-1D7C-4F1A-A761-80486740AAAA}"/>
                </a:ext>
              </a:extLst>
            </p:cNvPr>
            <p:cNvSpPr txBox="1"/>
            <p:nvPr/>
          </p:nvSpPr>
          <p:spPr>
            <a:xfrm>
              <a:off x="8391014" y="3756111"/>
              <a:ext cx="2236992" cy="369331"/>
            </a:xfrm>
            <a:prstGeom prst="rect">
              <a:avLst/>
            </a:prstGeom>
            <a:noFill/>
          </p:spPr>
          <p:txBody>
            <a:bodyPr wrap="square" rtlCol="0">
              <a:spAutoFit/>
            </a:bodyPr>
            <a:lstStyle/>
            <a:p>
              <a:pPr algn="ctr" defTabSz="685800">
                <a:defRPr/>
              </a:pPr>
              <a:r>
                <a:rPr lang="en-US" sz="1200" dirty="0">
                  <a:solidFill>
                    <a:prstClr val="black"/>
                  </a:solidFill>
                  <a:latin typeface="Century Gothic" panose="020B0502020202020204" pitchFamily="34" charset="0"/>
                </a:rPr>
                <a:t>Substance Use (5%)</a:t>
              </a:r>
            </a:p>
          </p:txBody>
        </p:sp>
      </p:grpSp>
      <p:sp>
        <p:nvSpPr>
          <p:cNvPr id="16" name="TextBox 15">
            <a:extLst>
              <a:ext uri="{FF2B5EF4-FFF2-40B4-BE49-F238E27FC236}">
                <a16:creationId xmlns:a16="http://schemas.microsoft.com/office/drawing/2014/main" id="{8815C98C-6C2F-44A7-ADF9-23445DFF4A17}"/>
              </a:ext>
            </a:extLst>
          </p:cNvPr>
          <p:cNvSpPr txBox="1"/>
          <p:nvPr/>
        </p:nvSpPr>
        <p:spPr>
          <a:xfrm>
            <a:off x="5202058" y="2382267"/>
            <a:ext cx="3341199" cy="300082"/>
          </a:xfrm>
          <a:prstGeom prst="rect">
            <a:avLst/>
          </a:prstGeom>
          <a:noFill/>
        </p:spPr>
        <p:txBody>
          <a:bodyPr wrap="square" rtlCol="0">
            <a:spAutoFit/>
          </a:bodyPr>
          <a:lstStyle/>
          <a:p>
            <a:pPr algn="ctr" defTabSz="685800">
              <a:defRPr/>
            </a:pPr>
            <a:r>
              <a:rPr lang="en-US" sz="1350" b="1" u="sng" dirty="0">
                <a:solidFill>
                  <a:prstClr val="black"/>
                </a:solidFill>
                <a:latin typeface="Calibri Light" panose="020F0302020204030204"/>
              </a:rPr>
              <a:t>Top 5 Concerns of Utilizing Providers</a:t>
            </a:r>
            <a:endParaRPr lang="en-US" sz="1350" u="sng" dirty="0">
              <a:solidFill>
                <a:prstClr val="black"/>
              </a:solidFill>
              <a:latin typeface="Calibri Light" panose="020F0302020204030204"/>
            </a:endParaRPr>
          </a:p>
        </p:txBody>
      </p:sp>
      <p:grpSp>
        <p:nvGrpSpPr>
          <p:cNvPr id="17" name="Group 16">
            <a:extLst>
              <a:ext uri="{FF2B5EF4-FFF2-40B4-BE49-F238E27FC236}">
                <a16:creationId xmlns:a16="http://schemas.microsoft.com/office/drawing/2014/main" id="{D4FE432F-BCE0-4184-96D2-8B4570BB111C}"/>
              </a:ext>
            </a:extLst>
          </p:cNvPr>
          <p:cNvGrpSpPr/>
          <p:nvPr/>
        </p:nvGrpSpPr>
        <p:grpSpPr>
          <a:xfrm>
            <a:off x="5405365" y="4447495"/>
            <a:ext cx="2934587" cy="319250"/>
            <a:chOff x="7453423" y="4800603"/>
            <a:chExt cx="3912782" cy="425666"/>
          </a:xfrm>
          <a:solidFill>
            <a:srgbClr val="DDF3ED"/>
          </a:solidFill>
        </p:grpSpPr>
        <p:sp>
          <p:nvSpPr>
            <p:cNvPr id="18" name="Rectangle 17">
              <a:extLst>
                <a:ext uri="{FF2B5EF4-FFF2-40B4-BE49-F238E27FC236}">
                  <a16:creationId xmlns:a16="http://schemas.microsoft.com/office/drawing/2014/main" id="{062C266B-03C2-4D19-9D47-F3AD9C42A907}"/>
                </a:ext>
              </a:extLst>
            </p:cNvPr>
            <p:cNvSpPr/>
            <p:nvPr/>
          </p:nvSpPr>
          <p:spPr>
            <a:xfrm>
              <a:off x="7453423" y="4800603"/>
              <a:ext cx="3912782" cy="42566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19" name="TextBox 18">
              <a:extLst>
                <a:ext uri="{FF2B5EF4-FFF2-40B4-BE49-F238E27FC236}">
                  <a16:creationId xmlns:a16="http://schemas.microsoft.com/office/drawing/2014/main" id="{6E120E53-E19E-400E-BF02-C265B8F69B5E}"/>
                </a:ext>
              </a:extLst>
            </p:cNvPr>
            <p:cNvSpPr txBox="1"/>
            <p:nvPr/>
          </p:nvSpPr>
          <p:spPr>
            <a:xfrm>
              <a:off x="8514145" y="4826660"/>
              <a:ext cx="1990725" cy="369331"/>
            </a:xfrm>
            <a:prstGeom prst="rect">
              <a:avLst/>
            </a:prstGeom>
            <a:grpFill/>
          </p:spPr>
          <p:txBody>
            <a:bodyPr wrap="square" rtlCol="0">
              <a:spAutoFit/>
            </a:bodyPr>
            <a:lstStyle/>
            <a:p>
              <a:pPr algn="ctr" defTabSz="685800">
                <a:defRPr/>
              </a:pPr>
              <a:r>
                <a:rPr lang="en-US" sz="1200" dirty="0">
                  <a:solidFill>
                    <a:prstClr val="black"/>
                  </a:solidFill>
                  <a:latin typeface="Century Gothic" panose="020B0502020202020204" pitchFamily="34" charset="0"/>
                </a:rPr>
                <a:t>Psychosis (4%) </a:t>
              </a:r>
            </a:p>
          </p:txBody>
        </p:sp>
      </p:grpSp>
      <p:sp>
        <p:nvSpPr>
          <p:cNvPr id="20" name="TextBox 19">
            <a:extLst>
              <a:ext uri="{FF2B5EF4-FFF2-40B4-BE49-F238E27FC236}">
                <a16:creationId xmlns:a16="http://schemas.microsoft.com/office/drawing/2014/main" id="{F5EB940F-6884-4FD6-9B8C-EB1E848FEF91}"/>
              </a:ext>
            </a:extLst>
          </p:cNvPr>
          <p:cNvSpPr txBox="1"/>
          <p:nvPr/>
        </p:nvSpPr>
        <p:spPr>
          <a:xfrm>
            <a:off x="3453251" y="2822557"/>
            <a:ext cx="1531488" cy="461665"/>
          </a:xfrm>
          <a:prstGeom prst="rect">
            <a:avLst/>
          </a:prstGeom>
          <a:noFill/>
        </p:spPr>
        <p:txBody>
          <a:bodyPr wrap="square" rtlCol="0">
            <a:spAutoFit/>
          </a:bodyPr>
          <a:lstStyle/>
          <a:p>
            <a:pPr defTabSz="685800">
              <a:defRPr/>
            </a:pPr>
            <a:r>
              <a:rPr lang="en-US" sz="2400" b="1" dirty="0">
                <a:solidFill>
                  <a:srgbClr val="733289"/>
                </a:solidFill>
                <a:latin typeface="Calibri" panose="020F0502020204030204"/>
              </a:rPr>
              <a:t>60% </a:t>
            </a:r>
            <a:r>
              <a:rPr lang="en-US" sz="1350" dirty="0">
                <a:solidFill>
                  <a:prstClr val="black"/>
                </a:solidFill>
                <a:latin typeface="+mj-lt"/>
              </a:rPr>
              <a:t>Pregnant</a:t>
            </a:r>
          </a:p>
        </p:txBody>
      </p:sp>
      <p:sp>
        <p:nvSpPr>
          <p:cNvPr id="21" name="TextBox 20">
            <a:extLst>
              <a:ext uri="{FF2B5EF4-FFF2-40B4-BE49-F238E27FC236}">
                <a16:creationId xmlns:a16="http://schemas.microsoft.com/office/drawing/2014/main" id="{66B8CD29-2D23-4A71-83B6-C8A6DF0E292F}"/>
              </a:ext>
            </a:extLst>
          </p:cNvPr>
          <p:cNvSpPr txBox="1"/>
          <p:nvPr/>
        </p:nvSpPr>
        <p:spPr>
          <a:xfrm>
            <a:off x="1327265" y="4197336"/>
            <a:ext cx="1699841" cy="461665"/>
          </a:xfrm>
          <a:prstGeom prst="rect">
            <a:avLst/>
          </a:prstGeom>
          <a:noFill/>
        </p:spPr>
        <p:txBody>
          <a:bodyPr wrap="square" rtlCol="0">
            <a:spAutoFit/>
          </a:bodyPr>
          <a:lstStyle/>
          <a:p>
            <a:pPr defTabSz="685800">
              <a:defRPr/>
            </a:pPr>
            <a:r>
              <a:rPr lang="en-US" sz="2400" b="1" dirty="0">
                <a:solidFill>
                  <a:srgbClr val="733289"/>
                </a:solidFill>
                <a:latin typeface="Calibri" panose="020F0502020204030204"/>
              </a:rPr>
              <a:t>28% </a:t>
            </a:r>
            <a:r>
              <a:rPr lang="en-US" sz="1350" dirty="0">
                <a:solidFill>
                  <a:prstClr val="black"/>
                </a:solidFill>
                <a:latin typeface="+mj-lt"/>
              </a:rPr>
              <a:t>Postpartum</a:t>
            </a:r>
          </a:p>
        </p:txBody>
      </p:sp>
      <p:pic>
        <p:nvPicPr>
          <p:cNvPr id="22" name="Picture 21">
            <a:extLst>
              <a:ext uri="{FF2B5EF4-FFF2-40B4-BE49-F238E27FC236}">
                <a16:creationId xmlns:a16="http://schemas.microsoft.com/office/drawing/2014/main" id="{3FBEBA9F-D024-47C0-9ACA-81B84568C8FB}"/>
              </a:ext>
            </a:extLst>
          </p:cNvPr>
          <p:cNvPicPr>
            <a:picLocks noChangeAspect="1"/>
          </p:cNvPicPr>
          <p:nvPr/>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31721" r="37718"/>
          <a:stretch/>
        </p:blipFill>
        <p:spPr>
          <a:xfrm>
            <a:off x="3128734" y="2753944"/>
            <a:ext cx="392400" cy="824787"/>
          </a:xfrm>
          <a:prstGeom prst="rect">
            <a:avLst/>
          </a:prstGeom>
        </p:spPr>
      </p:pic>
      <p:pic>
        <p:nvPicPr>
          <p:cNvPr id="23" name="Picture 22">
            <a:extLst>
              <a:ext uri="{FF2B5EF4-FFF2-40B4-BE49-F238E27FC236}">
                <a16:creationId xmlns:a16="http://schemas.microsoft.com/office/drawing/2014/main" id="{A390551E-5235-4E71-89B6-11595A45DA8A}"/>
              </a:ext>
            </a:extLst>
          </p:cNvPr>
          <p:cNvPicPr>
            <a:picLocks noChangeAspect="1"/>
          </p:cNvPicPr>
          <p:nvPr/>
        </p:nvPicPr>
        <p:blipFill rotWithShape="1">
          <a:blip r:embed="rId3" cstate="print">
            <a:duotone>
              <a:srgbClr val="A2DDCE">
                <a:shade val="45000"/>
                <a:satMod val="135000"/>
              </a:srgbClr>
              <a:prstClr val="white"/>
            </a:duotone>
            <a:extLst>
              <a:ext uri="{28A0092B-C50C-407E-A947-70E740481C1C}">
                <a14:useLocalDpi xmlns:a14="http://schemas.microsoft.com/office/drawing/2010/main" val="0"/>
              </a:ext>
            </a:extLst>
          </a:blip>
          <a:srcRect l="15162" r="15726"/>
          <a:stretch/>
        </p:blipFill>
        <p:spPr>
          <a:xfrm>
            <a:off x="856082" y="3983086"/>
            <a:ext cx="524884" cy="824787"/>
          </a:xfrm>
          <a:prstGeom prst="rect">
            <a:avLst/>
          </a:prstGeom>
        </p:spPr>
      </p:pic>
      <p:pic>
        <p:nvPicPr>
          <p:cNvPr id="24" name="Graphic 23" descr="Woman">
            <a:extLst>
              <a:ext uri="{FF2B5EF4-FFF2-40B4-BE49-F238E27FC236}">
                <a16:creationId xmlns:a16="http://schemas.microsoft.com/office/drawing/2014/main" id="{A7170B89-12A5-4F7A-B7FB-12B9EDA5170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51676" y="2753944"/>
            <a:ext cx="824787" cy="824787"/>
          </a:xfrm>
          <a:prstGeom prst="rect">
            <a:avLst/>
          </a:prstGeom>
        </p:spPr>
      </p:pic>
      <p:sp>
        <p:nvSpPr>
          <p:cNvPr id="25" name="TextBox 24">
            <a:extLst>
              <a:ext uri="{FF2B5EF4-FFF2-40B4-BE49-F238E27FC236}">
                <a16:creationId xmlns:a16="http://schemas.microsoft.com/office/drawing/2014/main" id="{2266B303-6050-4A2F-AE5A-32F06E12A094}"/>
              </a:ext>
            </a:extLst>
          </p:cNvPr>
          <p:cNvSpPr txBox="1"/>
          <p:nvPr/>
        </p:nvSpPr>
        <p:spPr>
          <a:xfrm>
            <a:off x="1327265" y="2843172"/>
            <a:ext cx="1627107" cy="877163"/>
          </a:xfrm>
          <a:prstGeom prst="rect">
            <a:avLst/>
          </a:prstGeom>
          <a:noFill/>
        </p:spPr>
        <p:txBody>
          <a:bodyPr wrap="square" rtlCol="0">
            <a:spAutoFit/>
          </a:bodyPr>
          <a:lstStyle/>
          <a:p>
            <a:pPr defTabSz="685800">
              <a:defRPr/>
            </a:pPr>
            <a:r>
              <a:rPr lang="en-US" sz="2400" b="1" dirty="0">
                <a:solidFill>
                  <a:srgbClr val="733289"/>
                </a:solidFill>
                <a:latin typeface="Calibri" panose="020F0502020204030204"/>
              </a:rPr>
              <a:t>7% </a:t>
            </a:r>
            <a:r>
              <a:rPr lang="en-US" sz="1350" dirty="0">
                <a:solidFill>
                  <a:prstClr val="black"/>
                </a:solidFill>
                <a:latin typeface="+mj-lt"/>
              </a:rPr>
              <a:t>Preconception or inter-conception</a:t>
            </a:r>
            <a:endParaRPr lang="en-US" dirty="0">
              <a:solidFill>
                <a:prstClr val="black"/>
              </a:solidFill>
              <a:latin typeface="+mj-lt"/>
            </a:endParaRPr>
          </a:p>
        </p:txBody>
      </p:sp>
      <p:sp>
        <p:nvSpPr>
          <p:cNvPr id="26" name="TextBox 25">
            <a:extLst>
              <a:ext uri="{FF2B5EF4-FFF2-40B4-BE49-F238E27FC236}">
                <a16:creationId xmlns:a16="http://schemas.microsoft.com/office/drawing/2014/main" id="{AFAD8405-A3A7-4634-A07B-7B128EAC1E07}"/>
              </a:ext>
            </a:extLst>
          </p:cNvPr>
          <p:cNvSpPr txBox="1"/>
          <p:nvPr/>
        </p:nvSpPr>
        <p:spPr>
          <a:xfrm>
            <a:off x="3498289" y="4172707"/>
            <a:ext cx="1457666" cy="669414"/>
          </a:xfrm>
          <a:prstGeom prst="rect">
            <a:avLst/>
          </a:prstGeom>
          <a:noFill/>
        </p:spPr>
        <p:txBody>
          <a:bodyPr wrap="square" rtlCol="0">
            <a:spAutoFit/>
          </a:bodyPr>
          <a:lstStyle/>
          <a:p>
            <a:pPr defTabSz="685800">
              <a:defRPr/>
            </a:pPr>
            <a:r>
              <a:rPr lang="en-US" sz="2400" b="1" dirty="0">
                <a:solidFill>
                  <a:srgbClr val="733289"/>
                </a:solidFill>
                <a:latin typeface="Calibri" panose="020F0502020204030204"/>
              </a:rPr>
              <a:t>3% </a:t>
            </a:r>
            <a:r>
              <a:rPr lang="en-US" sz="1350" dirty="0">
                <a:solidFill>
                  <a:prstClr val="black"/>
                </a:solidFill>
                <a:latin typeface="+mj-lt"/>
              </a:rPr>
              <a:t>Perinatal Loss</a:t>
            </a:r>
          </a:p>
        </p:txBody>
      </p:sp>
      <p:pic>
        <p:nvPicPr>
          <p:cNvPr id="27" name="Picture 26">
            <a:extLst>
              <a:ext uri="{FF2B5EF4-FFF2-40B4-BE49-F238E27FC236}">
                <a16:creationId xmlns:a16="http://schemas.microsoft.com/office/drawing/2014/main" id="{C8A155D1-9EEA-4C62-AD94-1A434A676655}"/>
              </a:ext>
            </a:extLst>
          </p:cNvPr>
          <p:cNvPicPr>
            <a:picLocks noChangeAspect="1"/>
          </p:cNvPicPr>
          <p:nvPr/>
        </p:nvPicPr>
        <p:blipFill rotWithShape="1">
          <a:blip r:embed="rId6">
            <a:extLst>
              <a:ext uri="{28A0092B-C50C-407E-A947-70E740481C1C}">
                <a14:useLocalDpi xmlns:a14="http://schemas.microsoft.com/office/drawing/2010/main" val="0"/>
              </a:ext>
            </a:extLst>
          </a:blip>
          <a:srcRect l="32812" t="14995" r="43094" b="21348"/>
          <a:stretch/>
        </p:blipFill>
        <p:spPr>
          <a:xfrm>
            <a:off x="3081507" y="3983086"/>
            <a:ext cx="416782" cy="824787"/>
          </a:xfrm>
          <a:prstGeom prst="rect">
            <a:avLst/>
          </a:prstGeom>
        </p:spPr>
      </p:pic>
      <p:sp>
        <p:nvSpPr>
          <p:cNvPr id="28" name="TextBox 27">
            <a:extLst>
              <a:ext uri="{FF2B5EF4-FFF2-40B4-BE49-F238E27FC236}">
                <a16:creationId xmlns:a16="http://schemas.microsoft.com/office/drawing/2014/main" id="{53714E82-B9FB-4B5E-B473-44B1D1D89663}"/>
              </a:ext>
            </a:extLst>
          </p:cNvPr>
          <p:cNvSpPr txBox="1"/>
          <p:nvPr/>
        </p:nvSpPr>
        <p:spPr>
          <a:xfrm>
            <a:off x="947920" y="2382267"/>
            <a:ext cx="3794759" cy="300082"/>
          </a:xfrm>
          <a:prstGeom prst="rect">
            <a:avLst/>
          </a:prstGeom>
          <a:noFill/>
        </p:spPr>
        <p:txBody>
          <a:bodyPr wrap="square" rtlCol="0">
            <a:spAutoFit/>
          </a:bodyPr>
          <a:lstStyle/>
          <a:p>
            <a:pPr algn="ctr" defTabSz="685800">
              <a:defRPr/>
            </a:pPr>
            <a:r>
              <a:rPr lang="en-US" sz="1350" b="1" u="sng" dirty="0">
                <a:solidFill>
                  <a:prstClr val="black"/>
                </a:solidFill>
                <a:latin typeface="Calibri Light" panose="020F0302020204030204"/>
              </a:rPr>
              <a:t>Patient Status of Consulting Provider</a:t>
            </a:r>
            <a:endParaRPr lang="en-US" sz="1350" u="sng" dirty="0">
              <a:solidFill>
                <a:prstClr val="black"/>
              </a:solidFill>
              <a:latin typeface="Calibri Light" panose="020F0302020204030204"/>
            </a:endParaRPr>
          </a:p>
        </p:txBody>
      </p:sp>
    </p:spTree>
    <p:extLst>
      <p:ext uri="{BB962C8B-B14F-4D97-AF65-F5344CB8AC3E}">
        <p14:creationId xmlns:p14="http://schemas.microsoft.com/office/powerpoint/2010/main" val="1259011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11DA1-A78B-413E-A5C5-EFE73497D601}"/>
              </a:ext>
            </a:extLst>
          </p:cNvPr>
          <p:cNvSpPr>
            <a:spLocks noGrp="1"/>
          </p:cNvSpPr>
          <p:nvPr>
            <p:ph type="title"/>
          </p:nvPr>
        </p:nvSpPr>
        <p:spPr/>
        <p:txBody>
          <a:bodyPr>
            <a:normAutofit fontScale="90000"/>
          </a:bodyPr>
          <a:lstStyle/>
          <a:p>
            <a:r>
              <a:rPr lang="en-US" dirty="0"/>
              <a:t>Periscope is a Bridge to Treatment </a:t>
            </a:r>
          </a:p>
        </p:txBody>
      </p:sp>
      <p:grpSp>
        <p:nvGrpSpPr>
          <p:cNvPr id="10" name="Group 9">
            <a:extLst>
              <a:ext uri="{FF2B5EF4-FFF2-40B4-BE49-F238E27FC236}">
                <a16:creationId xmlns:a16="http://schemas.microsoft.com/office/drawing/2014/main" id="{8DE621B4-9768-4510-AB4D-24F62FFAC714}"/>
              </a:ext>
            </a:extLst>
          </p:cNvPr>
          <p:cNvGrpSpPr/>
          <p:nvPr/>
        </p:nvGrpSpPr>
        <p:grpSpPr>
          <a:xfrm>
            <a:off x="822961" y="2988392"/>
            <a:ext cx="4058756" cy="1791799"/>
            <a:chOff x="1185770" y="2163097"/>
            <a:chExt cx="5411675" cy="2389064"/>
          </a:xfrm>
        </p:grpSpPr>
        <p:sp>
          <p:nvSpPr>
            <p:cNvPr id="5" name="TextBox 4">
              <a:extLst>
                <a:ext uri="{FF2B5EF4-FFF2-40B4-BE49-F238E27FC236}">
                  <a16:creationId xmlns:a16="http://schemas.microsoft.com/office/drawing/2014/main" id="{DE4261BC-AE74-45B5-9B68-D67059383AE7}"/>
                </a:ext>
              </a:extLst>
            </p:cNvPr>
            <p:cNvSpPr txBox="1"/>
            <p:nvPr/>
          </p:nvSpPr>
          <p:spPr>
            <a:xfrm>
              <a:off x="2792361" y="2163097"/>
              <a:ext cx="3805084" cy="492443"/>
            </a:xfrm>
            <a:prstGeom prst="rect">
              <a:avLst/>
            </a:prstGeom>
            <a:solidFill>
              <a:schemeClr val="bg1">
                <a:lumMod val="95000"/>
              </a:schemeClr>
            </a:solidFill>
            <a:ln>
              <a:solidFill>
                <a:schemeClr val="tx1">
                  <a:lumMod val="50000"/>
                  <a:lumOff val="50000"/>
                </a:schemeClr>
              </a:solidFill>
            </a:ln>
          </p:spPr>
          <p:txBody>
            <a:bodyPr wrap="square" rtlCol="0">
              <a:spAutoFit/>
            </a:bodyPr>
            <a:lstStyle/>
            <a:p>
              <a:pPr defTabSz="685800">
                <a:defRPr/>
              </a:pPr>
              <a:r>
                <a:rPr lang="en-US" dirty="0">
                  <a:solidFill>
                    <a:prstClr val="black"/>
                  </a:solidFill>
                  <a:latin typeface="Calibri Light" panose="020F0302020204030204"/>
                </a:rPr>
                <a:t>Refer to mental health </a:t>
              </a:r>
            </a:p>
          </p:txBody>
        </p:sp>
        <p:sp>
          <p:nvSpPr>
            <p:cNvPr id="6" name="TextBox 5">
              <a:extLst>
                <a:ext uri="{FF2B5EF4-FFF2-40B4-BE49-F238E27FC236}">
                  <a16:creationId xmlns:a16="http://schemas.microsoft.com/office/drawing/2014/main" id="{BF8C491E-CD49-415F-8129-F989BC7C83B6}"/>
                </a:ext>
              </a:extLst>
            </p:cNvPr>
            <p:cNvSpPr txBox="1"/>
            <p:nvPr/>
          </p:nvSpPr>
          <p:spPr>
            <a:xfrm>
              <a:off x="2792361" y="4059718"/>
              <a:ext cx="3805084" cy="492443"/>
            </a:xfrm>
            <a:prstGeom prst="rect">
              <a:avLst/>
            </a:prstGeom>
            <a:solidFill>
              <a:schemeClr val="bg1">
                <a:lumMod val="95000"/>
              </a:schemeClr>
            </a:solidFill>
            <a:ln>
              <a:solidFill>
                <a:schemeClr val="tx1">
                  <a:lumMod val="50000"/>
                  <a:lumOff val="50000"/>
                </a:schemeClr>
              </a:solidFill>
            </a:ln>
          </p:spPr>
          <p:txBody>
            <a:bodyPr wrap="square" rtlCol="0">
              <a:spAutoFit/>
            </a:bodyPr>
            <a:lstStyle/>
            <a:p>
              <a:pPr defTabSz="685800">
                <a:defRPr/>
              </a:pPr>
              <a:r>
                <a:rPr lang="en-US" dirty="0">
                  <a:solidFill>
                    <a:prstClr val="black"/>
                  </a:solidFill>
                  <a:latin typeface="Calibri Light" panose="020F0302020204030204"/>
                </a:rPr>
                <a:t>Consult another professional</a:t>
              </a:r>
            </a:p>
          </p:txBody>
        </p:sp>
        <p:sp>
          <p:nvSpPr>
            <p:cNvPr id="7" name="TextBox 6">
              <a:extLst>
                <a:ext uri="{FF2B5EF4-FFF2-40B4-BE49-F238E27FC236}">
                  <a16:creationId xmlns:a16="http://schemas.microsoft.com/office/drawing/2014/main" id="{4BFE99C5-9513-4C06-BA10-58EAFF9771FD}"/>
                </a:ext>
              </a:extLst>
            </p:cNvPr>
            <p:cNvSpPr txBox="1"/>
            <p:nvPr/>
          </p:nvSpPr>
          <p:spPr>
            <a:xfrm>
              <a:off x="2792361" y="3119007"/>
              <a:ext cx="3805084" cy="492442"/>
            </a:xfrm>
            <a:prstGeom prst="rect">
              <a:avLst/>
            </a:prstGeom>
            <a:solidFill>
              <a:schemeClr val="bg1">
                <a:lumMod val="95000"/>
              </a:schemeClr>
            </a:solidFill>
            <a:ln>
              <a:solidFill>
                <a:schemeClr val="tx1">
                  <a:lumMod val="50000"/>
                  <a:lumOff val="50000"/>
                </a:schemeClr>
              </a:solidFill>
            </a:ln>
          </p:spPr>
          <p:txBody>
            <a:bodyPr wrap="square" rtlCol="0">
              <a:spAutoFit/>
            </a:bodyPr>
            <a:lstStyle/>
            <a:p>
              <a:pPr defTabSz="685800">
                <a:defRPr/>
              </a:pPr>
              <a:r>
                <a:rPr lang="en-US" dirty="0">
                  <a:solidFill>
                    <a:prstClr val="black"/>
                  </a:solidFill>
                  <a:latin typeface="Calibri Light" panose="020F0302020204030204"/>
                </a:rPr>
                <a:t>Research on own </a:t>
              </a:r>
            </a:p>
          </p:txBody>
        </p:sp>
        <p:sp>
          <p:nvSpPr>
            <p:cNvPr id="8" name="Left Brace 7">
              <a:extLst>
                <a:ext uri="{FF2B5EF4-FFF2-40B4-BE49-F238E27FC236}">
                  <a16:creationId xmlns:a16="http://schemas.microsoft.com/office/drawing/2014/main" id="{90A22C3D-2CE2-46C6-84EB-846C668126D4}"/>
                </a:ext>
              </a:extLst>
            </p:cNvPr>
            <p:cNvSpPr/>
            <p:nvPr/>
          </p:nvSpPr>
          <p:spPr>
            <a:xfrm>
              <a:off x="2290915" y="2163097"/>
              <a:ext cx="432619" cy="2358286"/>
            </a:xfrm>
            <a:prstGeom prst="leftBrace">
              <a:avLst/>
            </a:prstGeom>
            <a:ln>
              <a:solidFill>
                <a:schemeClr val="accent1"/>
              </a:solidFill>
            </a:ln>
          </p:spPr>
          <p:style>
            <a:lnRef idx="3">
              <a:schemeClr val="dk1"/>
            </a:lnRef>
            <a:fillRef idx="0">
              <a:schemeClr val="dk1"/>
            </a:fillRef>
            <a:effectRef idx="2">
              <a:schemeClr val="dk1"/>
            </a:effectRef>
            <a:fontRef idx="minor">
              <a:schemeClr val="tx1"/>
            </a:fontRef>
          </p:style>
          <p:txBody>
            <a:bodyPr rtlCol="0" anchor="ctr"/>
            <a:lstStyle/>
            <a:p>
              <a:pPr algn="ctr" defTabSz="685800">
                <a:defRPr/>
              </a:pPr>
              <a:endParaRPr lang="en-US" sz="1350">
                <a:solidFill>
                  <a:prstClr val="black"/>
                </a:solidFill>
                <a:latin typeface="Calibri" panose="020F0502020204030204"/>
              </a:endParaRPr>
            </a:p>
          </p:txBody>
        </p:sp>
        <p:sp>
          <p:nvSpPr>
            <p:cNvPr id="9" name="TextBox 8">
              <a:extLst>
                <a:ext uri="{FF2B5EF4-FFF2-40B4-BE49-F238E27FC236}">
                  <a16:creationId xmlns:a16="http://schemas.microsoft.com/office/drawing/2014/main" id="{01E6CE12-D9F2-4684-94C2-D94038C21C6E}"/>
                </a:ext>
              </a:extLst>
            </p:cNvPr>
            <p:cNvSpPr txBox="1"/>
            <p:nvPr/>
          </p:nvSpPr>
          <p:spPr>
            <a:xfrm>
              <a:off x="1185770" y="3019074"/>
              <a:ext cx="957661" cy="1231106"/>
            </a:xfrm>
            <a:prstGeom prst="rect">
              <a:avLst/>
            </a:prstGeom>
            <a:solidFill>
              <a:schemeClr val="bg1">
                <a:lumMod val="95000"/>
              </a:schemeClr>
            </a:solidFill>
            <a:ln>
              <a:solidFill>
                <a:schemeClr val="tx1">
                  <a:lumMod val="50000"/>
                  <a:lumOff val="50000"/>
                </a:schemeClr>
              </a:solidFill>
            </a:ln>
          </p:spPr>
          <p:txBody>
            <a:bodyPr wrap="square" rtlCol="0">
              <a:spAutoFit/>
            </a:bodyPr>
            <a:lstStyle/>
            <a:p>
              <a:pPr algn="ctr" defTabSz="685800">
                <a:defRPr/>
              </a:pPr>
              <a:r>
                <a:rPr lang="en-US" sz="2700" b="1" dirty="0">
                  <a:solidFill>
                    <a:prstClr val="black"/>
                  </a:solidFill>
                  <a:latin typeface="Calibri Light" panose="020F0302020204030204"/>
                </a:rPr>
                <a:t>45%</a:t>
              </a:r>
            </a:p>
          </p:txBody>
        </p:sp>
      </p:grpSp>
      <p:grpSp>
        <p:nvGrpSpPr>
          <p:cNvPr id="13" name="Group 12">
            <a:extLst>
              <a:ext uri="{FF2B5EF4-FFF2-40B4-BE49-F238E27FC236}">
                <a16:creationId xmlns:a16="http://schemas.microsoft.com/office/drawing/2014/main" id="{F3B22430-0D89-47A0-99DE-141F0BDD8D48}"/>
              </a:ext>
            </a:extLst>
          </p:cNvPr>
          <p:cNvGrpSpPr/>
          <p:nvPr/>
        </p:nvGrpSpPr>
        <p:grpSpPr>
          <a:xfrm>
            <a:off x="5766619" y="3429000"/>
            <a:ext cx="2600140" cy="1067340"/>
            <a:chOff x="6951406" y="2979174"/>
            <a:chExt cx="4204274" cy="1815280"/>
          </a:xfrm>
        </p:grpSpPr>
        <p:sp>
          <p:nvSpPr>
            <p:cNvPr id="12" name="Rectangle 11">
              <a:extLst>
                <a:ext uri="{FF2B5EF4-FFF2-40B4-BE49-F238E27FC236}">
                  <a16:creationId xmlns:a16="http://schemas.microsoft.com/office/drawing/2014/main" id="{26F39378-06CD-4039-8646-CE64D4824AD4}"/>
                </a:ext>
              </a:extLst>
            </p:cNvPr>
            <p:cNvSpPr/>
            <p:nvPr/>
          </p:nvSpPr>
          <p:spPr>
            <a:xfrm>
              <a:off x="6951406" y="2979174"/>
              <a:ext cx="4204274" cy="17589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Calibri" panose="020F0502020204030204"/>
              </a:endParaRPr>
            </a:p>
          </p:txBody>
        </p:sp>
        <p:sp>
          <p:nvSpPr>
            <p:cNvPr id="11" name="TextBox 10">
              <a:extLst>
                <a:ext uri="{FF2B5EF4-FFF2-40B4-BE49-F238E27FC236}">
                  <a16:creationId xmlns:a16="http://schemas.microsoft.com/office/drawing/2014/main" id="{8BC3A313-1E97-49FD-B80C-922EF01E8A53}"/>
                </a:ext>
              </a:extLst>
            </p:cNvPr>
            <p:cNvSpPr txBox="1"/>
            <p:nvPr/>
          </p:nvSpPr>
          <p:spPr>
            <a:xfrm>
              <a:off x="6951406" y="3184841"/>
              <a:ext cx="4143314" cy="1609613"/>
            </a:xfrm>
            <a:prstGeom prst="rect">
              <a:avLst/>
            </a:prstGeom>
            <a:noFill/>
          </p:spPr>
          <p:txBody>
            <a:bodyPr wrap="square" rtlCol="0" anchor="ctr">
              <a:spAutoFit/>
            </a:bodyPr>
            <a:lstStyle/>
            <a:p>
              <a:pPr algn="ctr" defTabSz="685800">
                <a:defRPr/>
              </a:pPr>
              <a:r>
                <a:rPr lang="en-US" sz="2100" dirty="0">
                  <a:solidFill>
                    <a:prstClr val="black"/>
                  </a:solidFill>
                  <a:latin typeface="Calibri" panose="020F0502020204030204"/>
                </a:rPr>
                <a:t>Potential delay in treatment initiation</a:t>
              </a:r>
            </a:p>
            <a:p>
              <a:pPr algn="ctr" defTabSz="685800">
                <a:defRPr/>
              </a:pPr>
              <a:endParaRPr lang="en-US" sz="1350" dirty="0">
                <a:solidFill>
                  <a:prstClr val="black"/>
                </a:solidFill>
                <a:latin typeface="Calibri" panose="020F0502020204030204"/>
              </a:endParaRPr>
            </a:p>
          </p:txBody>
        </p:sp>
      </p:grpSp>
      <p:sp>
        <p:nvSpPr>
          <p:cNvPr id="14" name="TextBox 13">
            <a:extLst>
              <a:ext uri="{FF2B5EF4-FFF2-40B4-BE49-F238E27FC236}">
                <a16:creationId xmlns:a16="http://schemas.microsoft.com/office/drawing/2014/main" id="{55716CBF-2810-4138-AC8D-652F98E831D7}"/>
              </a:ext>
            </a:extLst>
          </p:cNvPr>
          <p:cNvSpPr txBox="1"/>
          <p:nvPr/>
        </p:nvSpPr>
        <p:spPr>
          <a:xfrm>
            <a:off x="822960" y="2375949"/>
            <a:ext cx="5837213" cy="646331"/>
          </a:xfrm>
          <a:prstGeom prst="rect">
            <a:avLst/>
          </a:prstGeom>
          <a:noFill/>
        </p:spPr>
        <p:txBody>
          <a:bodyPr wrap="square" rtlCol="0">
            <a:spAutoFit/>
          </a:bodyPr>
          <a:lstStyle/>
          <a:p>
            <a:pPr algn="ctr" defTabSz="685800">
              <a:defRPr/>
            </a:pPr>
            <a:r>
              <a:rPr lang="en-US" b="1" dirty="0">
                <a:solidFill>
                  <a:prstClr val="black"/>
                </a:solidFill>
                <a:latin typeface="Calibri Light" panose="020F0302020204030204"/>
              </a:rPr>
              <a:t>‘What would you have done if you had not reached Periscope?’</a:t>
            </a:r>
          </a:p>
        </p:txBody>
      </p:sp>
      <p:pic>
        <p:nvPicPr>
          <p:cNvPr id="16" name="Graphic 15" descr="Line Arrow: Slight curve">
            <a:extLst>
              <a:ext uri="{FF2B5EF4-FFF2-40B4-BE49-F238E27FC236}">
                <a16:creationId xmlns:a16="http://schemas.microsoft.com/office/drawing/2014/main" id="{36E356BE-956E-488F-9873-0CB224CF8A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39900" y="3462733"/>
            <a:ext cx="831432" cy="831432"/>
          </a:xfrm>
          <a:prstGeom prst="rect">
            <a:avLst/>
          </a:prstGeom>
        </p:spPr>
      </p:pic>
    </p:spTree>
    <p:extLst>
      <p:ext uri="{BB962C8B-B14F-4D97-AF65-F5344CB8AC3E}">
        <p14:creationId xmlns:p14="http://schemas.microsoft.com/office/powerpoint/2010/main" val="2378050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6F83D-613B-4BC1-9B12-3B0E6DE9A8C4}"/>
              </a:ext>
            </a:extLst>
          </p:cNvPr>
          <p:cNvSpPr>
            <a:spLocks noGrp="1"/>
          </p:cNvSpPr>
          <p:nvPr>
            <p:ph type="title"/>
          </p:nvPr>
        </p:nvSpPr>
        <p:spPr/>
        <p:txBody>
          <a:bodyPr/>
          <a:lstStyle/>
          <a:p>
            <a:r>
              <a:rPr lang="en-US" dirty="0"/>
              <a:t>Utilizing Providers are Satisfied  </a:t>
            </a:r>
          </a:p>
        </p:txBody>
      </p:sp>
      <p:sp>
        <p:nvSpPr>
          <p:cNvPr id="3" name="Content Placeholder 2">
            <a:extLst>
              <a:ext uri="{FF2B5EF4-FFF2-40B4-BE49-F238E27FC236}">
                <a16:creationId xmlns:a16="http://schemas.microsoft.com/office/drawing/2014/main" id="{3FF1A0B5-4DA2-4476-97D4-9E4DCFBA7EF8}"/>
              </a:ext>
            </a:extLst>
          </p:cNvPr>
          <p:cNvSpPr>
            <a:spLocks noGrp="1"/>
          </p:cNvSpPr>
          <p:nvPr>
            <p:ph idx="1"/>
          </p:nvPr>
        </p:nvSpPr>
        <p:spPr>
          <a:xfrm>
            <a:off x="822960" y="1571580"/>
            <a:ext cx="7630844" cy="70790"/>
          </a:xfrm>
        </p:spPr>
        <p:txBody>
          <a:bodyPr>
            <a:normAutofit fontScale="25000" lnSpcReduction="20000"/>
          </a:bodyPr>
          <a:lstStyle/>
          <a:p>
            <a:r>
              <a:rPr lang="en-US" sz="2800" b="1" dirty="0">
                <a:solidFill>
                  <a:schemeClr val="accent1"/>
                </a:solidFill>
                <a:latin typeface="+mj-lt"/>
              </a:rPr>
              <a:t>:</a:t>
            </a:r>
          </a:p>
          <a:p>
            <a:endParaRPr lang="en-US" dirty="0"/>
          </a:p>
        </p:txBody>
      </p:sp>
      <p:grpSp>
        <p:nvGrpSpPr>
          <p:cNvPr id="10" name="Group 9">
            <a:extLst>
              <a:ext uri="{FF2B5EF4-FFF2-40B4-BE49-F238E27FC236}">
                <a16:creationId xmlns:a16="http://schemas.microsoft.com/office/drawing/2014/main" id="{EB462E93-8B5B-42E8-9C47-A616C8EB04E2}"/>
              </a:ext>
            </a:extLst>
          </p:cNvPr>
          <p:cNvGrpSpPr/>
          <p:nvPr/>
        </p:nvGrpSpPr>
        <p:grpSpPr>
          <a:xfrm>
            <a:off x="822961" y="1751658"/>
            <a:ext cx="7194998" cy="1847214"/>
            <a:chOff x="2053923" y="2688083"/>
            <a:chExt cx="8821442" cy="1688815"/>
          </a:xfrm>
        </p:grpSpPr>
        <p:sp>
          <p:nvSpPr>
            <p:cNvPr id="4" name="TextBox 3">
              <a:extLst>
                <a:ext uri="{FF2B5EF4-FFF2-40B4-BE49-F238E27FC236}">
                  <a16:creationId xmlns:a16="http://schemas.microsoft.com/office/drawing/2014/main" id="{6B8C6C59-4076-4D18-A7B6-B2A45E24D974}"/>
                </a:ext>
              </a:extLst>
            </p:cNvPr>
            <p:cNvSpPr txBox="1"/>
            <p:nvPr/>
          </p:nvSpPr>
          <p:spPr>
            <a:xfrm>
              <a:off x="3865795" y="2773006"/>
              <a:ext cx="7009570" cy="1603892"/>
            </a:xfrm>
            <a:prstGeom prst="rect">
              <a:avLst/>
            </a:prstGeom>
            <a:noFill/>
          </p:spPr>
          <p:txBody>
            <a:bodyPr wrap="square" rtlCol="0">
              <a:spAutoFit/>
            </a:bodyPr>
            <a:lstStyle/>
            <a:p>
              <a:pPr marL="128588" indent="-128588" defTabSz="685800">
                <a:spcAft>
                  <a:spcPts val="450"/>
                </a:spcAft>
                <a:buFont typeface="Arial" panose="020B0604020202020204" pitchFamily="34" charset="0"/>
                <a:buChar char="•"/>
                <a:defRPr/>
              </a:pPr>
              <a:r>
                <a:rPr lang="en-US" sz="1350" dirty="0">
                  <a:solidFill>
                    <a:schemeClr val="tx1">
                      <a:lumMod val="85000"/>
                      <a:lumOff val="15000"/>
                    </a:schemeClr>
                  </a:solidFill>
                  <a:latin typeface="+mj-lt"/>
                </a:rPr>
                <a:t>Agreed or strongly agreed they were </a:t>
              </a:r>
              <a:r>
                <a:rPr lang="en-US" sz="1350" b="1" dirty="0">
                  <a:solidFill>
                    <a:schemeClr val="tx1">
                      <a:lumMod val="85000"/>
                      <a:lumOff val="15000"/>
                    </a:schemeClr>
                  </a:solidFill>
                  <a:latin typeface="+mj-lt"/>
                </a:rPr>
                <a:t>satisfied</a:t>
              </a:r>
              <a:r>
                <a:rPr lang="en-US" sz="1350" dirty="0">
                  <a:solidFill>
                    <a:schemeClr val="tx1">
                      <a:lumMod val="85000"/>
                      <a:lumOff val="15000"/>
                    </a:schemeClr>
                  </a:solidFill>
                  <a:latin typeface="+mj-lt"/>
                </a:rPr>
                <a:t> with the service they received</a:t>
              </a:r>
            </a:p>
            <a:p>
              <a:pPr marL="128588" indent="-128588" defTabSz="685800">
                <a:spcAft>
                  <a:spcPts val="450"/>
                </a:spcAft>
                <a:buFont typeface="Arial" panose="020B0604020202020204" pitchFamily="34" charset="0"/>
                <a:buChar char="•"/>
                <a:defRPr/>
              </a:pPr>
              <a:r>
                <a:rPr lang="en-US" sz="1350" dirty="0">
                  <a:solidFill>
                    <a:schemeClr val="tx1">
                      <a:lumMod val="85000"/>
                      <a:lumOff val="15000"/>
                    </a:schemeClr>
                  </a:solidFill>
                  <a:latin typeface="+mj-lt"/>
                </a:rPr>
                <a:t>Indicate their most recent encounter </a:t>
              </a:r>
              <a:r>
                <a:rPr lang="en-US" sz="1350" b="1" dirty="0">
                  <a:solidFill>
                    <a:schemeClr val="tx1">
                      <a:lumMod val="85000"/>
                      <a:lumOff val="15000"/>
                    </a:schemeClr>
                  </a:solidFill>
                  <a:latin typeface="+mj-lt"/>
                </a:rPr>
                <a:t>helped them to more effectively manage their patient's care</a:t>
              </a:r>
            </a:p>
            <a:p>
              <a:pPr marL="128588" indent="-128588" defTabSz="685800">
                <a:spcAft>
                  <a:spcPts val="450"/>
                </a:spcAft>
                <a:buFont typeface="Arial" panose="020B0604020202020204" pitchFamily="34" charset="0"/>
                <a:buChar char="•"/>
                <a:defRPr/>
              </a:pPr>
              <a:r>
                <a:rPr lang="en-US" sz="1350" dirty="0">
                  <a:solidFill>
                    <a:schemeClr val="tx1">
                      <a:lumMod val="85000"/>
                      <a:lumOff val="15000"/>
                    </a:schemeClr>
                  </a:solidFill>
                  <a:latin typeface="+mj-lt"/>
                </a:rPr>
                <a:t>Indicate they will </a:t>
              </a:r>
              <a:r>
                <a:rPr lang="en-US" sz="1350" b="1" dirty="0">
                  <a:solidFill>
                    <a:schemeClr val="tx1">
                      <a:lumMod val="85000"/>
                      <a:lumOff val="15000"/>
                    </a:schemeClr>
                  </a:solidFill>
                  <a:latin typeface="+mj-lt"/>
                </a:rPr>
                <a:t>incorporate the information they learned in the future care of patients</a:t>
              </a:r>
            </a:p>
            <a:p>
              <a:pPr marL="128588" indent="-128588" defTabSz="685800">
                <a:spcAft>
                  <a:spcPts val="450"/>
                </a:spcAft>
                <a:buFont typeface="Arial" panose="020B0604020202020204" pitchFamily="34" charset="0"/>
                <a:buChar char="•"/>
                <a:defRPr/>
              </a:pPr>
              <a:r>
                <a:rPr lang="en-US" sz="1400" dirty="0"/>
                <a:t>Based on a three question post-encounter survey with a </a:t>
              </a:r>
              <a:r>
                <a:rPr lang="en-US" sz="1400" b="1" dirty="0">
                  <a:solidFill>
                    <a:schemeClr val="accent1"/>
                  </a:solidFill>
                </a:rPr>
                <a:t>69% </a:t>
              </a:r>
              <a:r>
                <a:rPr lang="en-US" sz="1400" dirty="0"/>
                <a:t>(346/502) </a:t>
              </a:r>
              <a:r>
                <a:rPr lang="en-US" sz="1400" b="1" dirty="0">
                  <a:solidFill>
                    <a:schemeClr val="accent1"/>
                  </a:solidFill>
                </a:rPr>
                <a:t>response rate</a:t>
              </a:r>
              <a:endParaRPr lang="en-US" sz="1350" b="1" dirty="0">
                <a:solidFill>
                  <a:schemeClr val="tx1">
                    <a:lumMod val="85000"/>
                    <a:lumOff val="15000"/>
                  </a:schemeClr>
                </a:solidFill>
                <a:latin typeface="+mj-lt"/>
              </a:endParaRPr>
            </a:p>
          </p:txBody>
        </p:sp>
        <p:sp>
          <p:nvSpPr>
            <p:cNvPr id="7" name="Oval 6">
              <a:extLst>
                <a:ext uri="{FF2B5EF4-FFF2-40B4-BE49-F238E27FC236}">
                  <a16:creationId xmlns:a16="http://schemas.microsoft.com/office/drawing/2014/main" id="{0945C027-0C37-4C6E-AD4F-56E5FAD739F1}"/>
                </a:ext>
              </a:extLst>
            </p:cNvPr>
            <p:cNvSpPr/>
            <p:nvPr/>
          </p:nvSpPr>
          <p:spPr>
            <a:xfrm>
              <a:off x="2053923" y="2688083"/>
              <a:ext cx="1681653" cy="157206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Calibri" panose="020F0502020204030204"/>
              </a:endParaRPr>
            </a:p>
          </p:txBody>
        </p:sp>
        <p:sp>
          <p:nvSpPr>
            <p:cNvPr id="8" name="TextBox 7">
              <a:extLst>
                <a:ext uri="{FF2B5EF4-FFF2-40B4-BE49-F238E27FC236}">
                  <a16:creationId xmlns:a16="http://schemas.microsoft.com/office/drawing/2014/main" id="{38B15CE2-7B2C-4CE4-A011-22C3DC1679CF}"/>
                </a:ext>
              </a:extLst>
            </p:cNvPr>
            <p:cNvSpPr txBox="1"/>
            <p:nvPr/>
          </p:nvSpPr>
          <p:spPr>
            <a:xfrm>
              <a:off x="2119462" y="3116946"/>
              <a:ext cx="1550575" cy="740794"/>
            </a:xfrm>
            <a:prstGeom prst="rect">
              <a:avLst/>
            </a:prstGeom>
            <a:noFill/>
          </p:spPr>
          <p:txBody>
            <a:bodyPr wrap="square" rtlCol="0">
              <a:spAutoFit/>
            </a:bodyPr>
            <a:lstStyle/>
            <a:p>
              <a:pPr algn="ctr" defTabSz="685800">
                <a:defRPr/>
              </a:pPr>
              <a:r>
                <a:rPr lang="en-US" sz="3600" b="1" dirty="0">
                  <a:solidFill>
                    <a:prstClr val="black"/>
                  </a:solidFill>
                  <a:latin typeface="Calibri" panose="020F0502020204030204"/>
                </a:rPr>
                <a:t>100%</a:t>
              </a:r>
            </a:p>
          </p:txBody>
        </p:sp>
      </p:grpSp>
      <p:grpSp>
        <p:nvGrpSpPr>
          <p:cNvPr id="13" name="Group 12">
            <a:extLst>
              <a:ext uri="{FF2B5EF4-FFF2-40B4-BE49-F238E27FC236}">
                <a16:creationId xmlns:a16="http://schemas.microsoft.com/office/drawing/2014/main" id="{9C6FBE93-9B66-45E2-BF90-4E2B20D87A1F}"/>
              </a:ext>
            </a:extLst>
          </p:cNvPr>
          <p:cNvGrpSpPr/>
          <p:nvPr/>
        </p:nvGrpSpPr>
        <p:grpSpPr>
          <a:xfrm>
            <a:off x="4684014" y="4705588"/>
            <a:ext cx="3682746" cy="1661344"/>
            <a:chOff x="6245352" y="4464864"/>
            <a:chExt cx="4910328" cy="1785104"/>
          </a:xfrm>
        </p:grpSpPr>
        <p:sp>
          <p:nvSpPr>
            <p:cNvPr id="12" name="Speech Bubble: Rectangle 11">
              <a:extLst>
                <a:ext uri="{FF2B5EF4-FFF2-40B4-BE49-F238E27FC236}">
                  <a16:creationId xmlns:a16="http://schemas.microsoft.com/office/drawing/2014/main" id="{B99A4296-C10A-4581-A811-2EF613275E83}"/>
                </a:ext>
              </a:extLst>
            </p:cNvPr>
            <p:cNvSpPr/>
            <p:nvPr/>
          </p:nvSpPr>
          <p:spPr>
            <a:xfrm>
              <a:off x="6245352" y="4478151"/>
              <a:ext cx="4910328" cy="1450757"/>
            </a:xfrm>
            <a:prstGeom prst="wedgeRectCallou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350"/>
            </a:p>
          </p:txBody>
        </p:sp>
        <p:sp>
          <p:nvSpPr>
            <p:cNvPr id="6" name="Rectangle 5">
              <a:extLst>
                <a:ext uri="{FF2B5EF4-FFF2-40B4-BE49-F238E27FC236}">
                  <a16:creationId xmlns:a16="http://schemas.microsoft.com/office/drawing/2014/main" id="{4FCB6D0A-088C-4062-B229-A0296D4CC40E}"/>
                </a:ext>
              </a:extLst>
            </p:cNvPr>
            <p:cNvSpPr/>
            <p:nvPr/>
          </p:nvSpPr>
          <p:spPr>
            <a:xfrm>
              <a:off x="6245352" y="4464864"/>
              <a:ext cx="4910328" cy="1785104"/>
            </a:xfrm>
            <a:prstGeom prst="rect">
              <a:avLst/>
            </a:prstGeom>
          </p:spPr>
          <p:txBody>
            <a:bodyPr wrap="square">
              <a:spAutoFit/>
            </a:bodyPr>
            <a:lstStyle/>
            <a:p>
              <a:pPr algn="ctr"/>
              <a:r>
                <a:rPr lang="en-US" sz="1350" dirty="0">
                  <a:latin typeface="+mj-lt"/>
                </a:rPr>
                <a:t>“This service was so incredibly helpful. The psychiatrist was calm and explained things so clearly. I really feel like I can </a:t>
              </a:r>
              <a:r>
                <a:rPr lang="en-US" sz="1350" b="1" dirty="0">
                  <a:solidFill>
                    <a:schemeClr val="accent1"/>
                  </a:solidFill>
                  <a:latin typeface="+mj-lt"/>
                </a:rPr>
                <a:t>more effectively treat my patient and manage her care appropriately because of the guidance I received</a:t>
              </a:r>
              <a:r>
                <a:rPr lang="en-US" sz="1350" dirty="0">
                  <a:latin typeface="+mj-lt"/>
                </a:rPr>
                <a:t>.”</a:t>
              </a:r>
            </a:p>
          </p:txBody>
        </p:sp>
      </p:grpSp>
      <p:grpSp>
        <p:nvGrpSpPr>
          <p:cNvPr id="14" name="Group 13">
            <a:extLst>
              <a:ext uri="{FF2B5EF4-FFF2-40B4-BE49-F238E27FC236}">
                <a16:creationId xmlns:a16="http://schemas.microsoft.com/office/drawing/2014/main" id="{23D96700-244C-4A7A-A428-904AFA5AF384}"/>
              </a:ext>
            </a:extLst>
          </p:cNvPr>
          <p:cNvGrpSpPr/>
          <p:nvPr/>
        </p:nvGrpSpPr>
        <p:grpSpPr>
          <a:xfrm>
            <a:off x="706374" y="4705588"/>
            <a:ext cx="3682746" cy="1266233"/>
            <a:chOff x="941832" y="4478151"/>
            <a:chExt cx="4910328" cy="1450757"/>
          </a:xfrm>
        </p:grpSpPr>
        <p:sp>
          <p:nvSpPr>
            <p:cNvPr id="11" name="Speech Bubble: Rectangle 10">
              <a:extLst>
                <a:ext uri="{FF2B5EF4-FFF2-40B4-BE49-F238E27FC236}">
                  <a16:creationId xmlns:a16="http://schemas.microsoft.com/office/drawing/2014/main" id="{C634DCB1-CAAA-40CF-A3A7-8F5A053FD794}"/>
                </a:ext>
              </a:extLst>
            </p:cNvPr>
            <p:cNvSpPr/>
            <p:nvPr/>
          </p:nvSpPr>
          <p:spPr>
            <a:xfrm>
              <a:off x="941832" y="4478151"/>
              <a:ext cx="4910328" cy="1450757"/>
            </a:xfrm>
            <a:prstGeom prst="wedgeRectCallou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350"/>
            </a:p>
          </p:txBody>
        </p:sp>
        <p:sp>
          <p:nvSpPr>
            <p:cNvPr id="9" name="Rectangle 8">
              <a:extLst>
                <a:ext uri="{FF2B5EF4-FFF2-40B4-BE49-F238E27FC236}">
                  <a16:creationId xmlns:a16="http://schemas.microsoft.com/office/drawing/2014/main" id="{4A8738A5-6955-4301-BE96-5CDAA0AB8CDF}"/>
                </a:ext>
              </a:extLst>
            </p:cNvPr>
            <p:cNvSpPr/>
            <p:nvPr/>
          </p:nvSpPr>
          <p:spPr>
            <a:xfrm>
              <a:off x="941832" y="4603364"/>
              <a:ext cx="4754880" cy="1231106"/>
            </a:xfrm>
            <a:prstGeom prst="rect">
              <a:avLst/>
            </a:prstGeom>
          </p:spPr>
          <p:txBody>
            <a:bodyPr wrap="square">
              <a:spAutoFit/>
            </a:bodyPr>
            <a:lstStyle/>
            <a:p>
              <a:pPr algn="ctr"/>
              <a:r>
                <a:rPr lang="en-US" sz="1350" dirty="0">
                  <a:latin typeface="+mj-lt"/>
                </a:rPr>
                <a:t>“Such a quick turn around. I learn something every time I ask for help. My patients love this service, as do I!  </a:t>
              </a:r>
              <a:r>
                <a:rPr lang="en-US" sz="1350" b="1" dirty="0">
                  <a:solidFill>
                    <a:schemeClr val="accent1"/>
                  </a:solidFill>
                  <a:latin typeface="+mj-lt"/>
                </a:rPr>
                <a:t>It assures me I'm providing the best care possible for them</a:t>
              </a:r>
              <a:r>
                <a:rPr lang="en-US" sz="1350" dirty="0">
                  <a:latin typeface="+mj-lt"/>
                </a:rPr>
                <a:t>!”</a:t>
              </a:r>
            </a:p>
          </p:txBody>
        </p:sp>
      </p:grpSp>
    </p:spTree>
    <p:extLst>
      <p:ext uri="{BB962C8B-B14F-4D97-AF65-F5344CB8AC3E}">
        <p14:creationId xmlns:p14="http://schemas.microsoft.com/office/powerpoint/2010/main" val="4122715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E3C1D-6391-4000-88FA-2572921CD568}"/>
              </a:ext>
            </a:extLst>
          </p:cNvPr>
          <p:cNvSpPr>
            <a:spLocks noGrp="1"/>
          </p:cNvSpPr>
          <p:nvPr>
            <p:ph type="title"/>
          </p:nvPr>
        </p:nvSpPr>
        <p:spPr/>
        <p:txBody>
          <a:bodyPr/>
          <a:lstStyle/>
          <a:p>
            <a:r>
              <a:rPr lang="en-US" dirty="0"/>
              <a:t>Success Story</a:t>
            </a:r>
          </a:p>
        </p:txBody>
      </p:sp>
      <p:sp>
        <p:nvSpPr>
          <p:cNvPr id="3" name="Content Placeholder 2">
            <a:extLst>
              <a:ext uri="{FF2B5EF4-FFF2-40B4-BE49-F238E27FC236}">
                <a16:creationId xmlns:a16="http://schemas.microsoft.com/office/drawing/2014/main" id="{87EC69F5-976E-4933-B5C6-2E6F870D75A7}"/>
              </a:ext>
            </a:extLst>
          </p:cNvPr>
          <p:cNvSpPr>
            <a:spLocks noGrp="1"/>
          </p:cNvSpPr>
          <p:nvPr>
            <p:ph sz="half" idx="1"/>
          </p:nvPr>
        </p:nvSpPr>
        <p:spPr>
          <a:xfrm>
            <a:off x="822959" y="1501422"/>
            <a:ext cx="7543800" cy="4538134"/>
          </a:xfrm>
        </p:spPr>
        <p:txBody>
          <a:bodyPr>
            <a:normAutofit lnSpcReduction="10000"/>
          </a:bodyPr>
          <a:lstStyle/>
          <a:p>
            <a:r>
              <a:rPr lang="en-US" sz="1800" dirty="0">
                <a:latin typeface="+mj-lt"/>
              </a:rPr>
              <a:t>Certified Nurse Midwife (CNM) calls Periscope at 3:29 pm </a:t>
            </a:r>
          </a:p>
          <a:p>
            <a:pPr lvl="1"/>
            <a:r>
              <a:rPr lang="en-US" sz="1500" b="1" dirty="0">
                <a:latin typeface="+mj-lt"/>
              </a:rPr>
              <a:t>Case: </a:t>
            </a:r>
            <a:r>
              <a:rPr lang="en-US" sz="1500" dirty="0">
                <a:latin typeface="+mj-lt"/>
              </a:rPr>
              <a:t>Patient is 3 months postpartum struggling with depression, complaining of ‘lack of motivation to get out of bed’ and ‘very tired’</a:t>
            </a:r>
          </a:p>
          <a:p>
            <a:pPr lvl="2"/>
            <a:r>
              <a:rPr lang="en-US" sz="1350" dirty="0">
                <a:latin typeface="+mj-lt"/>
              </a:rPr>
              <a:t>Positive PHQ9 on two sperate occasions, treatment initiated not effective, looking for advice on next steps</a:t>
            </a:r>
          </a:p>
          <a:p>
            <a:pPr lvl="1"/>
            <a:r>
              <a:rPr lang="en-US" sz="1500" dirty="0">
                <a:latin typeface="+mj-lt"/>
              </a:rPr>
              <a:t>Triage ends at 3:34 pm </a:t>
            </a:r>
          </a:p>
          <a:p>
            <a:r>
              <a:rPr lang="en-US" sz="1650" dirty="0">
                <a:latin typeface="+mj-lt"/>
              </a:rPr>
              <a:t>Perinatal Psychiatrist returns call at 3:37 pm </a:t>
            </a:r>
          </a:p>
          <a:p>
            <a:pPr lvl="1"/>
            <a:r>
              <a:rPr lang="en-US" sz="1500" dirty="0">
                <a:latin typeface="+mj-lt"/>
              </a:rPr>
              <a:t>Providers discuss the case and education is provided on treatment recommendations during a 7 minute conversation</a:t>
            </a:r>
          </a:p>
          <a:p>
            <a:r>
              <a:rPr lang="en-US" sz="1650" dirty="0">
                <a:latin typeface="+mj-lt"/>
              </a:rPr>
              <a:t>15 days later, CNM reports:</a:t>
            </a:r>
          </a:p>
          <a:p>
            <a:pPr lvl="1"/>
            <a:r>
              <a:rPr lang="en-US" sz="2000" dirty="0">
                <a:latin typeface="+mj-lt"/>
              </a:rPr>
              <a:t>“One of the patients I saw a few weeks ago who I called for consult on is </a:t>
            </a:r>
            <a:r>
              <a:rPr lang="en-US" sz="2000" b="1" dirty="0">
                <a:solidFill>
                  <a:schemeClr val="accent1"/>
                </a:solidFill>
                <a:latin typeface="+mj-lt"/>
              </a:rPr>
              <a:t>doing so much better! Her PHQ-9 score went from a 22 to a 6.</a:t>
            </a:r>
            <a:r>
              <a:rPr lang="en-US" sz="2000" dirty="0">
                <a:solidFill>
                  <a:schemeClr val="accent1"/>
                </a:solidFill>
                <a:latin typeface="+mj-lt"/>
              </a:rPr>
              <a:t> </a:t>
            </a:r>
            <a:r>
              <a:rPr lang="en-US" sz="2000" b="1" dirty="0">
                <a:solidFill>
                  <a:schemeClr val="accent1"/>
                </a:solidFill>
                <a:latin typeface="+mj-lt"/>
              </a:rPr>
              <a:t>I actually saw her smile for the first time in months. </a:t>
            </a:r>
            <a:r>
              <a:rPr lang="en-US" sz="2000" dirty="0">
                <a:latin typeface="+mj-lt"/>
              </a:rPr>
              <a:t>It was a wonderful visit. I cannot thank you enough for providing this service to us! I greatly appreciate all the work you do in helping the women of our community.”</a:t>
            </a:r>
          </a:p>
          <a:p>
            <a:pPr lvl="1"/>
            <a:endParaRPr lang="en-US" sz="1500" dirty="0"/>
          </a:p>
          <a:p>
            <a:pPr marL="0">
              <a:buNone/>
            </a:pPr>
            <a:endParaRPr lang="en-US" sz="1650" dirty="0"/>
          </a:p>
          <a:p>
            <a:pPr lvl="1"/>
            <a:endParaRPr lang="en-US" sz="1500" dirty="0"/>
          </a:p>
          <a:p>
            <a:endParaRPr lang="en-US" sz="1650" dirty="0"/>
          </a:p>
        </p:txBody>
      </p:sp>
    </p:spTree>
    <p:extLst>
      <p:ext uri="{BB962C8B-B14F-4D97-AF65-F5344CB8AC3E}">
        <p14:creationId xmlns:p14="http://schemas.microsoft.com/office/powerpoint/2010/main" val="354379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C03ED-FA0E-48CA-8808-F7DFDC314579}"/>
              </a:ext>
            </a:extLst>
          </p:cNvPr>
          <p:cNvSpPr>
            <a:spLocks noGrp="1"/>
          </p:cNvSpPr>
          <p:nvPr>
            <p:ph type="title"/>
          </p:nvPr>
        </p:nvSpPr>
        <p:spPr/>
        <p:txBody>
          <a:bodyPr>
            <a:normAutofit fontScale="90000"/>
          </a:bodyPr>
          <a:lstStyle/>
          <a:p>
            <a:pPr>
              <a:defRPr/>
            </a:pPr>
            <a:r>
              <a:rPr lang="en-US" b="1" dirty="0"/>
              <a:t>Our Vision for a Comprehensive Consultation Program</a:t>
            </a:r>
          </a:p>
        </p:txBody>
      </p:sp>
      <p:sp>
        <p:nvSpPr>
          <p:cNvPr id="3" name="Content Placeholder 2">
            <a:extLst>
              <a:ext uri="{FF2B5EF4-FFF2-40B4-BE49-F238E27FC236}">
                <a16:creationId xmlns:a16="http://schemas.microsoft.com/office/drawing/2014/main" id="{253065B5-995C-4925-96A4-9A62AB37EF46}"/>
              </a:ext>
            </a:extLst>
          </p:cNvPr>
          <p:cNvSpPr>
            <a:spLocks noGrp="1"/>
          </p:cNvSpPr>
          <p:nvPr>
            <p:ph idx="1"/>
          </p:nvPr>
        </p:nvSpPr>
        <p:spPr/>
        <p:txBody>
          <a:bodyPr>
            <a:normAutofit fontScale="85000" lnSpcReduction="10000"/>
          </a:bodyPr>
          <a:lstStyle/>
          <a:p>
            <a:pPr marL="0" indent="0">
              <a:buNone/>
              <a:defRPr/>
            </a:pPr>
            <a:r>
              <a:rPr lang="en-US" b="1" dirty="0"/>
              <a:t>Use CPCP Infrastructure/Vehicle and add components:</a:t>
            </a:r>
          </a:p>
          <a:p>
            <a:pPr>
              <a:defRPr/>
            </a:pPr>
            <a:r>
              <a:rPr lang="en-US" dirty="0"/>
              <a:t>Perinatal Psychiatry </a:t>
            </a:r>
          </a:p>
          <a:p>
            <a:pPr>
              <a:defRPr/>
            </a:pPr>
            <a:r>
              <a:rPr lang="en-US" dirty="0"/>
              <a:t>General Psychiatry </a:t>
            </a:r>
          </a:p>
          <a:p>
            <a:pPr>
              <a:defRPr/>
            </a:pPr>
            <a:r>
              <a:rPr lang="en-US" dirty="0"/>
              <a:t>Addiction Psychiatry </a:t>
            </a:r>
          </a:p>
          <a:p>
            <a:pPr>
              <a:defRPr/>
            </a:pPr>
            <a:r>
              <a:rPr lang="en-US" dirty="0"/>
              <a:t>Geriatric Psychiatry</a:t>
            </a:r>
          </a:p>
          <a:p>
            <a:pPr>
              <a:defRPr/>
            </a:pPr>
            <a:r>
              <a:rPr lang="en-US" dirty="0"/>
              <a:t>Veteran Psychiatry</a:t>
            </a:r>
          </a:p>
          <a:p>
            <a:pPr>
              <a:defRPr/>
            </a:pPr>
            <a:r>
              <a:rPr lang="en-US" dirty="0"/>
              <a:t>Pain Medicine</a:t>
            </a:r>
          </a:p>
          <a:p>
            <a:pPr>
              <a:defRPr/>
            </a:pPr>
            <a:endParaRPr lang="en-US" dirty="0"/>
          </a:p>
          <a:p>
            <a:pPr marL="0" indent="0">
              <a:buNone/>
              <a:defRPr/>
            </a:pPr>
            <a:r>
              <a:rPr lang="en-US" dirty="0"/>
              <a:t>*One major barrier for growing this model of care remains a lack of reimbursement</a:t>
            </a:r>
          </a:p>
        </p:txBody>
      </p:sp>
    </p:spTree>
    <p:extLst>
      <p:ext uri="{BB962C8B-B14F-4D97-AF65-F5344CB8AC3E}">
        <p14:creationId xmlns:p14="http://schemas.microsoft.com/office/powerpoint/2010/main" val="764624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22DD-8ABE-4118-945E-56E24F79BC4A}"/>
              </a:ext>
            </a:extLst>
          </p:cNvPr>
          <p:cNvSpPr>
            <a:spLocks noGrp="1"/>
          </p:cNvSpPr>
          <p:nvPr>
            <p:ph type="title"/>
          </p:nvPr>
        </p:nvSpPr>
        <p:spPr/>
        <p:txBody>
          <a:bodyPr>
            <a:normAutofit fontScale="90000"/>
          </a:bodyPr>
          <a:lstStyle/>
          <a:p>
            <a:r>
              <a:rPr lang="en-US" dirty="0"/>
              <a:t>Integration of MH into Primary care</a:t>
            </a:r>
          </a:p>
        </p:txBody>
      </p:sp>
      <p:sp>
        <p:nvSpPr>
          <p:cNvPr id="3" name="Content Placeholder 2">
            <a:extLst>
              <a:ext uri="{FF2B5EF4-FFF2-40B4-BE49-F238E27FC236}">
                <a16:creationId xmlns:a16="http://schemas.microsoft.com/office/drawing/2014/main" id="{F1AE8CE9-3224-4EFE-808D-0EE4240DE153}"/>
              </a:ext>
            </a:extLst>
          </p:cNvPr>
          <p:cNvSpPr>
            <a:spLocks noGrp="1"/>
          </p:cNvSpPr>
          <p:nvPr>
            <p:ph idx="1"/>
          </p:nvPr>
        </p:nvSpPr>
        <p:spPr/>
        <p:txBody>
          <a:bodyPr/>
          <a:lstStyle/>
          <a:p>
            <a:r>
              <a:rPr lang="en-US" dirty="0"/>
              <a:t>Our experience</a:t>
            </a:r>
          </a:p>
          <a:p>
            <a:r>
              <a:rPr lang="en-US" dirty="0"/>
              <a:t>Helps get past stigma barrier</a:t>
            </a:r>
          </a:p>
          <a:p>
            <a:r>
              <a:rPr lang="en-US" dirty="0"/>
              <a:t>Improves care outcomes</a:t>
            </a:r>
          </a:p>
          <a:p>
            <a:r>
              <a:rPr lang="en-US" dirty="0"/>
              <a:t>Downstream savings</a:t>
            </a:r>
          </a:p>
        </p:txBody>
      </p:sp>
    </p:spTree>
    <p:extLst>
      <p:ext uri="{BB962C8B-B14F-4D97-AF65-F5344CB8AC3E}">
        <p14:creationId xmlns:p14="http://schemas.microsoft.com/office/powerpoint/2010/main" val="191863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775DE-0FE7-4CCB-B7DE-CAE8F2802C68}"/>
              </a:ext>
            </a:extLst>
          </p:cNvPr>
          <p:cNvSpPr>
            <a:spLocks noGrp="1"/>
          </p:cNvSpPr>
          <p:nvPr>
            <p:ph type="title"/>
          </p:nvPr>
        </p:nvSpPr>
        <p:spPr/>
        <p:txBody>
          <a:bodyPr/>
          <a:lstStyle/>
          <a:p>
            <a:r>
              <a:rPr lang="en-US" dirty="0"/>
              <a:t>Increase Reimbursement</a:t>
            </a:r>
          </a:p>
        </p:txBody>
      </p:sp>
      <p:sp>
        <p:nvSpPr>
          <p:cNvPr id="3" name="Content Placeholder 2">
            <a:extLst>
              <a:ext uri="{FF2B5EF4-FFF2-40B4-BE49-F238E27FC236}">
                <a16:creationId xmlns:a16="http://schemas.microsoft.com/office/drawing/2014/main" id="{006EAACA-916D-4FE3-BAB1-91AED8AB5CFE}"/>
              </a:ext>
            </a:extLst>
          </p:cNvPr>
          <p:cNvSpPr>
            <a:spLocks noGrp="1"/>
          </p:cNvSpPr>
          <p:nvPr>
            <p:ph idx="1"/>
          </p:nvPr>
        </p:nvSpPr>
        <p:spPr/>
        <p:txBody>
          <a:bodyPr/>
          <a:lstStyle/>
          <a:p>
            <a:r>
              <a:rPr lang="en-US" dirty="0"/>
              <a:t>Need to increase Medicaid rates as this will allow private psychiatrists to open up to kids on Medicaid</a:t>
            </a:r>
          </a:p>
          <a:p>
            <a:r>
              <a:rPr lang="en-US" dirty="0"/>
              <a:t>Stop carveouts</a:t>
            </a:r>
          </a:p>
          <a:p>
            <a:r>
              <a:rPr lang="en-US" dirty="0"/>
              <a:t>Treat MH with true parity</a:t>
            </a:r>
          </a:p>
        </p:txBody>
      </p:sp>
    </p:spTree>
    <p:extLst>
      <p:ext uri="{BB962C8B-B14F-4D97-AF65-F5344CB8AC3E}">
        <p14:creationId xmlns:p14="http://schemas.microsoft.com/office/powerpoint/2010/main" val="2943959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A10F3-1B40-4178-B240-3217EB9CAD1F}"/>
              </a:ext>
            </a:extLst>
          </p:cNvPr>
          <p:cNvSpPr>
            <a:spLocks noGrp="1"/>
          </p:cNvSpPr>
          <p:nvPr>
            <p:ph type="title"/>
          </p:nvPr>
        </p:nvSpPr>
        <p:spPr/>
        <p:txBody>
          <a:bodyPr>
            <a:normAutofit fontScale="90000"/>
          </a:bodyPr>
          <a:lstStyle/>
          <a:p>
            <a:pPr>
              <a:defRPr/>
            </a:pPr>
            <a:r>
              <a:rPr lang="en-US" b="1" dirty="0"/>
              <a:t>Optimizing Inter-professional Teams</a:t>
            </a:r>
          </a:p>
        </p:txBody>
      </p:sp>
      <p:sp>
        <p:nvSpPr>
          <p:cNvPr id="3" name="Content Placeholder 2">
            <a:extLst>
              <a:ext uri="{FF2B5EF4-FFF2-40B4-BE49-F238E27FC236}">
                <a16:creationId xmlns:a16="http://schemas.microsoft.com/office/drawing/2014/main" id="{A7D9329D-64A5-4151-B53C-392833AC163C}"/>
              </a:ext>
            </a:extLst>
          </p:cNvPr>
          <p:cNvSpPr>
            <a:spLocks noGrp="1"/>
          </p:cNvSpPr>
          <p:nvPr>
            <p:ph idx="1"/>
          </p:nvPr>
        </p:nvSpPr>
        <p:spPr/>
        <p:txBody>
          <a:bodyPr>
            <a:normAutofit fontScale="70000" lnSpcReduction="20000"/>
          </a:bodyPr>
          <a:lstStyle/>
          <a:p>
            <a:pPr>
              <a:defRPr/>
            </a:pPr>
            <a:r>
              <a:rPr lang="en-US" dirty="0"/>
              <a:t>APP’s</a:t>
            </a:r>
          </a:p>
          <a:p>
            <a:pPr>
              <a:defRPr/>
            </a:pPr>
            <a:r>
              <a:rPr lang="en-US" dirty="0"/>
              <a:t>Clinical pharmacists</a:t>
            </a:r>
          </a:p>
          <a:p>
            <a:pPr>
              <a:defRPr/>
            </a:pPr>
            <a:r>
              <a:rPr lang="en-US" dirty="0"/>
              <a:t>Psychologists</a:t>
            </a:r>
          </a:p>
          <a:p>
            <a:pPr>
              <a:defRPr/>
            </a:pPr>
            <a:r>
              <a:rPr lang="en-US" dirty="0"/>
              <a:t>Social Workers</a:t>
            </a:r>
          </a:p>
          <a:p>
            <a:pPr>
              <a:defRPr/>
            </a:pPr>
            <a:r>
              <a:rPr lang="en-US" dirty="0"/>
              <a:t>LPC’s</a:t>
            </a:r>
          </a:p>
          <a:p>
            <a:pPr>
              <a:defRPr/>
            </a:pPr>
            <a:r>
              <a:rPr lang="en-US" dirty="0"/>
              <a:t>Nurses</a:t>
            </a:r>
          </a:p>
          <a:p>
            <a:pPr>
              <a:defRPr/>
            </a:pPr>
            <a:r>
              <a:rPr lang="en-US" dirty="0"/>
              <a:t>Peer Counselors</a:t>
            </a:r>
          </a:p>
          <a:p>
            <a:pPr>
              <a:defRPr/>
            </a:pPr>
            <a:endParaRPr lang="en-US" dirty="0"/>
          </a:p>
          <a:p>
            <a:pPr marL="0" indent="0">
              <a:buNone/>
              <a:defRPr/>
            </a:pPr>
            <a:r>
              <a:rPr lang="en-US" dirty="0"/>
              <a:t>Each member of healthcare team must work at the “top of their license”.</a:t>
            </a:r>
          </a:p>
          <a:p>
            <a:pPr>
              <a:defRPr/>
            </a:pPr>
            <a:endParaRPr lang="en-US" dirty="0"/>
          </a:p>
          <a:p>
            <a:pPr marL="0" indent="0">
              <a:buNone/>
              <a:defRPr/>
            </a:pPr>
            <a:r>
              <a:rPr lang="en-US" dirty="0"/>
              <a:t>This is a cost-effective and patient centered approach to improving access by maximizing team work and collaboration.  The BH field has often been a leader in inter-professional team care delivery.</a:t>
            </a:r>
          </a:p>
          <a:p>
            <a:pPr>
              <a:defRPr/>
            </a:pPr>
            <a:endParaRPr lang="en-US" dirty="0"/>
          </a:p>
        </p:txBody>
      </p:sp>
    </p:spTree>
    <p:extLst>
      <p:ext uri="{BB962C8B-B14F-4D97-AF65-F5344CB8AC3E}">
        <p14:creationId xmlns:p14="http://schemas.microsoft.com/office/powerpoint/2010/main" val="311584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3F76A-38D4-4010-9EB1-8393091846CD}"/>
              </a:ext>
            </a:extLst>
          </p:cNvPr>
          <p:cNvSpPr>
            <a:spLocks noGrp="1"/>
          </p:cNvSpPr>
          <p:nvPr>
            <p:ph type="title"/>
          </p:nvPr>
        </p:nvSpPr>
        <p:spPr>
          <a:xfrm>
            <a:off x="1013552" y="274638"/>
            <a:ext cx="7673248" cy="703770"/>
          </a:xfrm>
        </p:spPr>
        <p:txBody>
          <a:bodyPr>
            <a:normAutofit fontScale="90000"/>
          </a:bodyPr>
          <a:lstStyle/>
          <a:p>
            <a:pPr>
              <a:defRPr/>
            </a:pPr>
            <a:endParaRPr lang="en-US" b="1" dirty="0"/>
          </a:p>
        </p:txBody>
      </p:sp>
      <p:sp>
        <p:nvSpPr>
          <p:cNvPr id="3" name="Content Placeholder 2">
            <a:extLst>
              <a:ext uri="{FF2B5EF4-FFF2-40B4-BE49-F238E27FC236}">
                <a16:creationId xmlns:a16="http://schemas.microsoft.com/office/drawing/2014/main" id="{7F91DA1A-8CC4-44EA-9D1E-8AF4B2BA4A1A}"/>
              </a:ext>
            </a:extLst>
          </p:cNvPr>
          <p:cNvSpPr>
            <a:spLocks noGrp="1"/>
          </p:cNvSpPr>
          <p:nvPr>
            <p:ph idx="1"/>
          </p:nvPr>
        </p:nvSpPr>
        <p:spPr>
          <a:xfrm>
            <a:off x="457200" y="1636889"/>
            <a:ext cx="8229600" cy="4730043"/>
          </a:xfrm>
        </p:spPr>
        <p:txBody>
          <a:bodyPr>
            <a:normAutofit lnSpcReduction="10000"/>
          </a:bodyPr>
          <a:lstStyle/>
          <a:p>
            <a:pPr>
              <a:defRPr/>
            </a:pPr>
            <a:r>
              <a:rPr lang="en-US" dirty="0"/>
              <a:t>Merriam Webster </a:t>
            </a:r>
            <a:r>
              <a:rPr lang="en-US" b="1" dirty="0"/>
              <a:t>Definition of Crisis</a:t>
            </a:r>
            <a:r>
              <a:rPr lang="en-US" dirty="0"/>
              <a:t>:  an unstable or crucial time or state of affairs in which a decisive change is impending; especially one with distinct possibility of a highly undesirable outcome. </a:t>
            </a:r>
          </a:p>
          <a:p>
            <a:pPr>
              <a:defRPr/>
            </a:pPr>
            <a:endParaRPr lang="en-US" dirty="0"/>
          </a:p>
          <a:p>
            <a:pPr marL="0" indent="0">
              <a:buNone/>
              <a:defRPr/>
            </a:pPr>
            <a:r>
              <a:rPr lang="en-US" sz="5100" b="1" dirty="0">
                <a:highlight>
                  <a:srgbClr val="FFFF00"/>
                </a:highlight>
              </a:rPr>
              <a:t>We Are In the Midst of a Mental Health Crisis</a:t>
            </a:r>
          </a:p>
          <a:p>
            <a:pPr marL="0" indent="0">
              <a:buNone/>
              <a:defRPr/>
            </a:pPr>
            <a:endParaRPr lang="en-US" sz="4500" dirty="0"/>
          </a:p>
          <a:p>
            <a:pPr marL="0" indent="0">
              <a:buNone/>
              <a:defRPr/>
            </a:pPr>
            <a:endParaRPr lang="en-US" dirty="0"/>
          </a:p>
        </p:txBody>
      </p:sp>
    </p:spTree>
    <p:extLst>
      <p:ext uri="{BB962C8B-B14F-4D97-AF65-F5344CB8AC3E}">
        <p14:creationId xmlns:p14="http://schemas.microsoft.com/office/powerpoint/2010/main" val="32421005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F3989-41DF-41DC-8C22-3404742C016A}"/>
              </a:ext>
            </a:extLst>
          </p:cNvPr>
          <p:cNvSpPr>
            <a:spLocks noGrp="1"/>
          </p:cNvSpPr>
          <p:nvPr>
            <p:ph type="title"/>
          </p:nvPr>
        </p:nvSpPr>
        <p:spPr/>
        <p:txBody>
          <a:bodyPr/>
          <a:lstStyle/>
          <a:p>
            <a:pPr>
              <a:defRPr/>
            </a:pPr>
            <a:r>
              <a:rPr lang="en-US" b="1" dirty="0"/>
              <a:t>Moving Forward:</a:t>
            </a:r>
          </a:p>
        </p:txBody>
      </p:sp>
      <p:sp>
        <p:nvSpPr>
          <p:cNvPr id="3" name="Content Placeholder 2">
            <a:extLst>
              <a:ext uri="{FF2B5EF4-FFF2-40B4-BE49-F238E27FC236}">
                <a16:creationId xmlns:a16="http://schemas.microsoft.com/office/drawing/2014/main" id="{8B0353B8-68F4-4C3D-857B-97D7057AA7A4}"/>
              </a:ext>
            </a:extLst>
          </p:cNvPr>
          <p:cNvSpPr>
            <a:spLocks noGrp="1"/>
          </p:cNvSpPr>
          <p:nvPr>
            <p:ph idx="1"/>
          </p:nvPr>
        </p:nvSpPr>
        <p:spPr/>
        <p:txBody>
          <a:bodyPr>
            <a:normAutofit fontScale="77500" lnSpcReduction="20000"/>
          </a:bodyPr>
          <a:lstStyle/>
          <a:p>
            <a:pPr>
              <a:buFont typeface="Arial" charset="0"/>
              <a:buChar char="►"/>
              <a:defRPr/>
            </a:pPr>
            <a:r>
              <a:rPr lang="en-US" dirty="0"/>
              <a:t>I hope you better understand the access challenges to behavioral health care</a:t>
            </a:r>
          </a:p>
          <a:p>
            <a:pPr>
              <a:buFont typeface="Arial" charset="0"/>
              <a:buChar char="►"/>
              <a:defRPr/>
            </a:pPr>
            <a:r>
              <a:rPr lang="en-US" dirty="0"/>
              <a:t>You have learned some population health approaches toward expanding BH care access that can minimize the effects of stigma</a:t>
            </a:r>
          </a:p>
          <a:p>
            <a:pPr>
              <a:buFont typeface="Arial" charset="0"/>
              <a:buChar char="►"/>
              <a:defRPr/>
            </a:pPr>
            <a:r>
              <a:rPr lang="en-US" dirty="0"/>
              <a:t>Need to expand CPCP </a:t>
            </a:r>
            <a:r>
              <a:rPr lang="en-US"/>
              <a:t>statewide (SB </a:t>
            </a:r>
            <a:r>
              <a:rPr lang="en-US" dirty="0"/>
              <a:t>113</a:t>
            </a:r>
            <a:r>
              <a:rPr lang="en-US"/>
              <a:t>/AB 118) and </a:t>
            </a:r>
            <a:r>
              <a:rPr lang="en-US" dirty="0"/>
              <a:t>need to find continued funding for Periscope Project</a:t>
            </a:r>
          </a:p>
          <a:p>
            <a:pPr>
              <a:buFont typeface="Arial" charset="0"/>
              <a:buChar char="►"/>
              <a:defRPr/>
            </a:pPr>
            <a:r>
              <a:rPr lang="en-US" dirty="0"/>
              <a:t>Need to expand psychiatry training including child psychiatry</a:t>
            </a:r>
          </a:p>
          <a:p>
            <a:pPr>
              <a:buFont typeface="Arial" charset="0"/>
              <a:buChar char="►"/>
              <a:defRPr/>
            </a:pPr>
            <a:r>
              <a:rPr lang="en-US" dirty="0"/>
              <a:t>We must take a </a:t>
            </a:r>
            <a:r>
              <a:rPr lang="en-US" b="1" dirty="0"/>
              <a:t>multi-faceted approach</a:t>
            </a:r>
          </a:p>
          <a:p>
            <a:pPr>
              <a:buFont typeface="Arial" charset="0"/>
              <a:buChar char="►"/>
              <a:defRPr/>
            </a:pPr>
            <a:r>
              <a:rPr lang="en-US" b="1" dirty="0"/>
              <a:t>Thank you all for serving on this important committee</a:t>
            </a:r>
          </a:p>
          <a:p>
            <a:pPr>
              <a:buFont typeface="Arial" charset="0"/>
              <a:buChar char="►"/>
              <a:defRPr/>
            </a:pPr>
            <a:r>
              <a:rPr lang="en-US" b="1" dirty="0"/>
              <a:t>Questions?</a:t>
            </a:r>
          </a:p>
        </p:txBody>
      </p:sp>
    </p:spTree>
    <p:extLst>
      <p:ext uri="{BB962C8B-B14F-4D97-AF65-F5344CB8AC3E}">
        <p14:creationId xmlns:p14="http://schemas.microsoft.com/office/powerpoint/2010/main" val="1190320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3F76A-38D4-4010-9EB1-8393091846CD}"/>
              </a:ext>
            </a:extLst>
          </p:cNvPr>
          <p:cNvSpPr>
            <a:spLocks noGrp="1"/>
          </p:cNvSpPr>
          <p:nvPr>
            <p:ph type="title"/>
          </p:nvPr>
        </p:nvSpPr>
        <p:spPr/>
        <p:txBody>
          <a:bodyPr>
            <a:normAutofit fontScale="90000"/>
          </a:bodyPr>
          <a:lstStyle/>
          <a:p>
            <a:pPr>
              <a:defRPr/>
            </a:pPr>
            <a:r>
              <a:rPr lang="en-US" b="1" dirty="0"/>
              <a:t>In the Midst of a MH Crisis-</a:t>
            </a:r>
            <a:br>
              <a:rPr lang="en-US" b="1" dirty="0"/>
            </a:br>
            <a:r>
              <a:rPr lang="en-US" b="1" dirty="0"/>
              <a:t>our Environment: </a:t>
            </a:r>
          </a:p>
        </p:txBody>
      </p:sp>
      <p:sp>
        <p:nvSpPr>
          <p:cNvPr id="3" name="Content Placeholder 2">
            <a:extLst>
              <a:ext uri="{FF2B5EF4-FFF2-40B4-BE49-F238E27FC236}">
                <a16:creationId xmlns:a16="http://schemas.microsoft.com/office/drawing/2014/main" id="{7F91DA1A-8CC4-44EA-9D1E-8AF4B2BA4A1A}"/>
              </a:ext>
            </a:extLst>
          </p:cNvPr>
          <p:cNvSpPr>
            <a:spLocks noGrp="1"/>
          </p:cNvSpPr>
          <p:nvPr>
            <p:ph idx="1"/>
          </p:nvPr>
        </p:nvSpPr>
        <p:spPr>
          <a:xfrm>
            <a:off x="457200" y="1636889"/>
            <a:ext cx="8229600" cy="4730043"/>
          </a:xfrm>
        </p:spPr>
        <p:txBody>
          <a:bodyPr>
            <a:normAutofit fontScale="92500" lnSpcReduction="10000"/>
          </a:bodyPr>
          <a:lstStyle/>
          <a:p>
            <a:pPr>
              <a:defRPr/>
            </a:pPr>
            <a:r>
              <a:rPr lang="en-US" sz="2400" dirty="0"/>
              <a:t>A recent Kaiser study ranked Wisconsin 49 out of 50 states meeting under 21% of the state’s MH needs</a:t>
            </a:r>
          </a:p>
          <a:p>
            <a:pPr>
              <a:defRPr/>
            </a:pPr>
            <a:r>
              <a:rPr lang="en-US" sz="2400" dirty="0"/>
              <a:t>The Wisconsin DHS found that 68 out of our 72 counties have inadequate psychiatrist numbers to meet MH needs</a:t>
            </a:r>
          </a:p>
          <a:p>
            <a:pPr>
              <a:defRPr/>
            </a:pPr>
            <a:r>
              <a:rPr lang="en-US" sz="2400" dirty="0"/>
              <a:t>49 of our 72 counties do not even have one child psychiatrist</a:t>
            </a:r>
          </a:p>
          <a:p>
            <a:pPr>
              <a:defRPr/>
            </a:pPr>
            <a:r>
              <a:rPr lang="en-US" sz="2400" dirty="0"/>
              <a:t>Only 44% of adults with diagnosable mental health problems and less than 20% of children receive needed MH treatment</a:t>
            </a:r>
          </a:p>
          <a:p>
            <a:pPr>
              <a:defRPr/>
            </a:pPr>
            <a:r>
              <a:rPr lang="en-US" sz="2400" dirty="0"/>
              <a:t>59% of psychiatrists are 55 or older- (third oldest medical specialty) so the shortage is likely to get worse</a:t>
            </a:r>
          </a:p>
          <a:p>
            <a:pPr>
              <a:defRPr/>
            </a:pPr>
            <a:r>
              <a:rPr lang="en-US" sz="2400" dirty="0"/>
              <a:t>Half of all mental health disorders show first signs before age 14, and three quarters begin before age 24 y/o</a:t>
            </a:r>
          </a:p>
          <a:p>
            <a:pPr>
              <a:defRPr/>
            </a:pPr>
            <a:r>
              <a:rPr lang="en-US" sz="2400" dirty="0"/>
              <a:t>Most kids have had MH problems for several years before they finally get in or come to see a BH specialist</a:t>
            </a:r>
          </a:p>
          <a:p>
            <a:pPr marL="0" indent="0">
              <a:buNone/>
              <a:defRPr/>
            </a:pPr>
            <a:endParaRPr lang="en-US" dirty="0"/>
          </a:p>
        </p:txBody>
      </p:sp>
    </p:spTree>
    <p:extLst>
      <p:ext uri="{BB962C8B-B14F-4D97-AF65-F5344CB8AC3E}">
        <p14:creationId xmlns:p14="http://schemas.microsoft.com/office/powerpoint/2010/main" val="3877064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3F76A-38D4-4010-9EB1-8393091846CD}"/>
              </a:ext>
            </a:extLst>
          </p:cNvPr>
          <p:cNvSpPr>
            <a:spLocks noGrp="1"/>
          </p:cNvSpPr>
          <p:nvPr>
            <p:ph type="title"/>
          </p:nvPr>
        </p:nvSpPr>
        <p:spPr/>
        <p:txBody>
          <a:bodyPr>
            <a:normAutofit fontScale="90000"/>
          </a:bodyPr>
          <a:lstStyle/>
          <a:p>
            <a:pPr>
              <a:defRPr/>
            </a:pPr>
            <a:r>
              <a:rPr lang="en-US" b="1" dirty="0"/>
              <a:t>In the Midst of a MH Crisis-</a:t>
            </a:r>
            <a:br>
              <a:rPr lang="en-US" b="1" dirty="0"/>
            </a:br>
            <a:r>
              <a:rPr lang="en-US" b="1" dirty="0"/>
              <a:t>the Impact: </a:t>
            </a:r>
          </a:p>
        </p:txBody>
      </p:sp>
      <p:sp>
        <p:nvSpPr>
          <p:cNvPr id="3" name="Content Placeholder 2">
            <a:extLst>
              <a:ext uri="{FF2B5EF4-FFF2-40B4-BE49-F238E27FC236}">
                <a16:creationId xmlns:a16="http://schemas.microsoft.com/office/drawing/2014/main" id="{7F91DA1A-8CC4-44EA-9D1E-8AF4B2BA4A1A}"/>
              </a:ext>
            </a:extLst>
          </p:cNvPr>
          <p:cNvSpPr>
            <a:spLocks noGrp="1"/>
          </p:cNvSpPr>
          <p:nvPr>
            <p:ph idx="1"/>
          </p:nvPr>
        </p:nvSpPr>
        <p:spPr>
          <a:xfrm>
            <a:off x="457200" y="1636889"/>
            <a:ext cx="8229600" cy="4730043"/>
          </a:xfrm>
        </p:spPr>
        <p:txBody>
          <a:bodyPr>
            <a:normAutofit fontScale="77500" lnSpcReduction="20000"/>
          </a:bodyPr>
          <a:lstStyle/>
          <a:p>
            <a:pPr>
              <a:defRPr/>
            </a:pPr>
            <a:r>
              <a:rPr lang="en-US" dirty="0"/>
              <a:t>Suicide rates up 27% in WI since 1990’s</a:t>
            </a:r>
          </a:p>
          <a:p>
            <a:pPr>
              <a:defRPr/>
            </a:pPr>
            <a:r>
              <a:rPr lang="en-US" dirty="0"/>
              <a:t>Suicide is second leading cause of death in 15-24 y/o’s</a:t>
            </a:r>
          </a:p>
          <a:p>
            <a:pPr>
              <a:defRPr/>
            </a:pPr>
            <a:r>
              <a:rPr lang="en-US" dirty="0"/>
              <a:t>People with severe mental illness more than 10x more likely to be victims of violent crime than general population</a:t>
            </a:r>
          </a:p>
          <a:p>
            <a:pPr>
              <a:defRPr/>
            </a:pPr>
            <a:r>
              <a:rPr lang="en-US" dirty="0"/>
              <a:t>Kids frequently wait 6-24 </a:t>
            </a:r>
            <a:r>
              <a:rPr lang="en-US" dirty="0" err="1"/>
              <a:t>mos</a:t>
            </a:r>
            <a:r>
              <a:rPr lang="en-US" dirty="0"/>
              <a:t> to get in to see a child psychiatrist (would we let them wait that long to see a cardiologist? Psychiatric treatment is just as lifesaving as </a:t>
            </a:r>
            <a:r>
              <a:rPr lang="en-US" dirty="0" err="1"/>
              <a:t>cadiology</a:t>
            </a:r>
            <a:r>
              <a:rPr lang="en-US" dirty="0"/>
              <a:t>)</a:t>
            </a:r>
          </a:p>
          <a:p>
            <a:r>
              <a:rPr lang="en-US" dirty="0"/>
              <a:t>Wisconsin had the 14th highest rate of suicide in youth among all states (age 5-19). </a:t>
            </a:r>
          </a:p>
          <a:p>
            <a:r>
              <a:rPr lang="en-US" dirty="0"/>
              <a:t>Wisconsin's youth suicide rate has been higher than the national rate for 29 of the last 32 years (1981-2013). </a:t>
            </a:r>
          </a:p>
          <a:p>
            <a:pPr>
              <a:defRPr/>
            </a:pPr>
            <a:endParaRPr lang="en-US" dirty="0"/>
          </a:p>
          <a:p>
            <a:pPr>
              <a:defRPr/>
            </a:pPr>
            <a:endParaRPr lang="en-US" dirty="0"/>
          </a:p>
        </p:txBody>
      </p:sp>
    </p:spTree>
    <p:extLst>
      <p:ext uri="{BB962C8B-B14F-4D97-AF65-F5344CB8AC3E}">
        <p14:creationId xmlns:p14="http://schemas.microsoft.com/office/powerpoint/2010/main" val="2822552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42023-9EEA-4BD1-A5CA-E808689DA20D}"/>
              </a:ext>
            </a:extLst>
          </p:cNvPr>
          <p:cNvSpPr>
            <a:spLocks noGrp="1"/>
          </p:cNvSpPr>
          <p:nvPr>
            <p:ph type="title"/>
          </p:nvPr>
        </p:nvSpPr>
        <p:spPr/>
        <p:txBody>
          <a:bodyPr>
            <a:normAutofit fontScale="90000"/>
          </a:bodyPr>
          <a:lstStyle/>
          <a:p>
            <a:r>
              <a:rPr lang="en-US" dirty="0"/>
              <a:t>Child Psychiatrists in Wisconsin 2017</a:t>
            </a:r>
          </a:p>
        </p:txBody>
      </p:sp>
      <p:pic>
        <p:nvPicPr>
          <p:cNvPr id="5" name="Content Placeholder 4">
            <a:extLst>
              <a:ext uri="{FF2B5EF4-FFF2-40B4-BE49-F238E27FC236}">
                <a16:creationId xmlns:a16="http://schemas.microsoft.com/office/drawing/2014/main" id="{52D03FE7-14F4-4746-A343-4BE69460133F}"/>
              </a:ext>
            </a:extLst>
          </p:cNvPr>
          <p:cNvPicPr>
            <a:picLocks noGrp="1" noChangeAspect="1"/>
          </p:cNvPicPr>
          <p:nvPr>
            <p:ph idx="1"/>
          </p:nvPr>
        </p:nvPicPr>
        <p:blipFill>
          <a:blip r:embed="rId3"/>
          <a:stretch>
            <a:fillRect/>
          </a:stretch>
        </p:blipFill>
        <p:spPr>
          <a:xfrm>
            <a:off x="1257113" y="1417638"/>
            <a:ext cx="6968100" cy="5140180"/>
          </a:xfrm>
        </p:spPr>
      </p:pic>
    </p:spTree>
    <p:extLst>
      <p:ext uri="{BB962C8B-B14F-4D97-AF65-F5344CB8AC3E}">
        <p14:creationId xmlns:p14="http://schemas.microsoft.com/office/powerpoint/2010/main" val="2132860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CE2D6-27F6-46BE-A477-8041144D43BF}"/>
              </a:ext>
            </a:extLst>
          </p:cNvPr>
          <p:cNvSpPr>
            <a:spLocks noGrp="1"/>
          </p:cNvSpPr>
          <p:nvPr>
            <p:ph type="title"/>
          </p:nvPr>
        </p:nvSpPr>
        <p:spPr/>
        <p:txBody>
          <a:bodyPr/>
          <a:lstStyle/>
          <a:p>
            <a:pPr>
              <a:defRPr/>
            </a:pPr>
            <a:r>
              <a:rPr lang="en-US" dirty="0"/>
              <a:t>Milliman Study</a:t>
            </a:r>
          </a:p>
        </p:txBody>
      </p:sp>
      <p:sp>
        <p:nvSpPr>
          <p:cNvPr id="3" name="Content Placeholder 2">
            <a:extLst>
              <a:ext uri="{FF2B5EF4-FFF2-40B4-BE49-F238E27FC236}">
                <a16:creationId xmlns:a16="http://schemas.microsoft.com/office/drawing/2014/main" id="{00B86EB3-2C81-4636-8435-79AD15AD11C9}"/>
              </a:ext>
            </a:extLst>
          </p:cNvPr>
          <p:cNvSpPr>
            <a:spLocks noGrp="1"/>
          </p:cNvSpPr>
          <p:nvPr>
            <p:ph idx="1"/>
          </p:nvPr>
        </p:nvSpPr>
        <p:spPr/>
        <p:txBody>
          <a:bodyPr>
            <a:normAutofit fontScale="92500" lnSpcReduction="20000"/>
          </a:bodyPr>
          <a:lstStyle/>
          <a:p>
            <a:pPr>
              <a:defRPr/>
            </a:pPr>
            <a:r>
              <a:rPr lang="en-US" dirty="0"/>
              <a:t>2017 published study</a:t>
            </a:r>
          </a:p>
          <a:p>
            <a:pPr>
              <a:defRPr/>
            </a:pPr>
            <a:r>
              <a:rPr lang="en-US" dirty="0"/>
              <a:t>National study looking at 42 million lives</a:t>
            </a:r>
          </a:p>
          <a:p>
            <a:pPr>
              <a:defRPr/>
            </a:pPr>
            <a:r>
              <a:rPr lang="en-US" dirty="0"/>
              <a:t>Shows BH gets reimbursed 20% less than Primary Care, even when using same codes.</a:t>
            </a:r>
          </a:p>
          <a:p>
            <a:pPr>
              <a:defRPr/>
            </a:pPr>
            <a:r>
              <a:rPr lang="en-US" dirty="0"/>
              <a:t>Still lack parity!</a:t>
            </a:r>
          </a:p>
          <a:p>
            <a:pPr>
              <a:defRPr/>
            </a:pPr>
            <a:r>
              <a:rPr lang="en-US" dirty="0"/>
              <a:t>Psychiatrists who take all patients with all payors often cannot see enough patients to pay for their salary</a:t>
            </a:r>
          </a:p>
          <a:p>
            <a:pPr>
              <a:defRPr/>
            </a:pPr>
            <a:r>
              <a:rPr lang="en-US" dirty="0"/>
              <a:t>My Department goes further into debt every time we hire a psychiatrist</a:t>
            </a:r>
          </a:p>
        </p:txBody>
      </p:sp>
    </p:spTree>
    <p:extLst>
      <p:ext uri="{BB962C8B-B14F-4D97-AF65-F5344CB8AC3E}">
        <p14:creationId xmlns:p14="http://schemas.microsoft.com/office/powerpoint/2010/main" val="238418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E0E39-DE6A-406C-8DC6-CF6C3276DAF2}"/>
              </a:ext>
            </a:extLst>
          </p:cNvPr>
          <p:cNvSpPr>
            <a:spLocks noGrp="1"/>
          </p:cNvSpPr>
          <p:nvPr>
            <p:ph type="title"/>
          </p:nvPr>
        </p:nvSpPr>
        <p:spPr/>
        <p:txBody>
          <a:bodyPr>
            <a:normAutofit fontScale="90000"/>
          </a:bodyPr>
          <a:lstStyle/>
          <a:p>
            <a:r>
              <a:rPr lang="en-US" b="1" dirty="0"/>
              <a:t>Primary Care Providers Feeling the Pressure and Weight</a:t>
            </a:r>
          </a:p>
        </p:txBody>
      </p:sp>
      <p:sp>
        <p:nvSpPr>
          <p:cNvPr id="3" name="Content Placeholder 2">
            <a:extLst>
              <a:ext uri="{FF2B5EF4-FFF2-40B4-BE49-F238E27FC236}">
                <a16:creationId xmlns:a16="http://schemas.microsoft.com/office/drawing/2014/main" id="{7E9385C8-3FD1-4993-B6D7-77F52F660000}"/>
              </a:ext>
            </a:extLst>
          </p:cNvPr>
          <p:cNvSpPr>
            <a:spLocks noGrp="1"/>
          </p:cNvSpPr>
          <p:nvPr>
            <p:ph idx="1"/>
          </p:nvPr>
        </p:nvSpPr>
        <p:spPr/>
        <p:txBody>
          <a:bodyPr/>
          <a:lstStyle/>
          <a:p>
            <a:r>
              <a:rPr lang="en-US" dirty="0"/>
              <a:t>With the shortage of psychiatrists and long wait times to get someone in to see a psychiatrist (in some cases up to 2 years), PCP’s are having to take on more MH care whether they want to or not!</a:t>
            </a:r>
          </a:p>
          <a:p>
            <a:r>
              <a:rPr lang="en-US" dirty="0"/>
              <a:t>Most PCP’s have </a:t>
            </a:r>
            <a:r>
              <a:rPr lang="en-US" i="1" dirty="0"/>
              <a:t>limited</a:t>
            </a:r>
            <a:r>
              <a:rPr lang="en-US" dirty="0"/>
              <a:t> </a:t>
            </a:r>
            <a:r>
              <a:rPr lang="en-US" i="1" dirty="0"/>
              <a:t>training</a:t>
            </a:r>
            <a:r>
              <a:rPr lang="en-US" dirty="0"/>
              <a:t> in MH care</a:t>
            </a:r>
          </a:p>
        </p:txBody>
      </p:sp>
    </p:spTree>
    <p:extLst>
      <p:ext uri="{BB962C8B-B14F-4D97-AF65-F5344CB8AC3E}">
        <p14:creationId xmlns:p14="http://schemas.microsoft.com/office/powerpoint/2010/main" val="3469208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3C09E-8C7A-466F-B710-DEFF34624D36}"/>
              </a:ext>
            </a:extLst>
          </p:cNvPr>
          <p:cNvSpPr>
            <a:spLocks noGrp="1"/>
          </p:cNvSpPr>
          <p:nvPr>
            <p:ph type="title"/>
          </p:nvPr>
        </p:nvSpPr>
        <p:spPr>
          <a:xfrm>
            <a:off x="301625" y="228600"/>
            <a:ext cx="8540750" cy="3429000"/>
          </a:xfrm>
        </p:spPr>
        <p:txBody>
          <a:bodyPr/>
          <a:lstStyle/>
          <a:p>
            <a:pPr>
              <a:defRPr/>
            </a:pPr>
            <a:r>
              <a:rPr lang="en-US" dirty="0"/>
              <a:t>Here is Some Good News:</a:t>
            </a:r>
          </a:p>
        </p:txBody>
      </p:sp>
      <p:sp>
        <p:nvSpPr>
          <p:cNvPr id="3" name="Content Placeholder 2">
            <a:extLst>
              <a:ext uri="{FF2B5EF4-FFF2-40B4-BE49-F238E27FC236}">
                <a16:creationId xmlns:a16="http://schemas.microsoft.com/office/drawing/2014/main" id="{375FD8AC-2193-4C70-9919-65568E56C40D}"/>
              </a:ext>
            </a:extLst>
          </p:cNvPr>
          <p:cNvSpPr>
            <a:spLocks noGrp="1"/>
          </p:cNvSpPr>
          <p:nvPr>
            <p:ph idx="1"/>
          </p:nvPr>
        </p:nvSpPr>
        <p:spPr>
          <a:xfrm>
            <a:off x="301625" y="3276600"/>
            <a:ext cx="8540750" cy="2822575"/>
          </a:xfrm>
        </p:spPr>
        <p:txBody>
          <a:bodyPr/>
          <a:lstStyle/>
          <a:p>
            <a:pPr>
              <a:defRPr/>
            </a:pPr>
            <a:r>
              <a:rPr lang="en-US" dirty="0"/>
              <a:t>Psychiatry has become the most competitive field in all of medicine this past year</a:t>
            </a:r>
          </a:p>
          <a:p>
            <a:pPr marL="0" indent="0">
              <a:buFont typeface="Arial" panose="020B0604020202020204" pitchFamily="34" charset="0"/>
              <a:buNone/>
              <a:defRPr/>
            </a:pPr>
            <a:r>
              <a:rPr lang="en-US" dirty="0"/>
              <a:t>(However, we need to create more psychiatry residencies)</a:t>
            </a:r>
          </a:p>
        </p:txBody>
      </p:sp>
    </p:spTree>
    <p:extLst>
      <p:ext uri="{BB962C8B-B14F-4D97-AF65-F5344CB8AC3E}">
        <p14:creationId xmlns:p14="http://schemas.microsoft.com/office/powerpoint/2010/main" val="2625706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TotalTime>
  <Words>2239</Words>
  <Application>Microsoft Office PowerPoint</Application>
  <PresentationFormat>On-screen Show (4:3)</PresentationFormat>
  <Paragraphs>242</Paragraphs>
  <Slides>30</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Berlin Sans FB Demi</vt:lpstr>
      <vt:lpstr>Calibri</vt:lpstr>
      <vt:lpstr>Calibri Light</vt:lpstr>
      <vt:lpstr>Century Gothic</vt:lpstr>
      <vt:lpstr>Office Theme</vt:lpstr>
      <vt:lpstr>Expanding Access to  Mental Health Care     Jon A. Lehrmann, MD Charles E. Kubly Professor and Chair, Department of Psychiatry and Behavioral Medicine, Medical College of Wisconsin, ACOS for Mental Health, Milwaukee VAMC  </vt:lpstr>
      <vt:lpstr>“There is no Health without Mental Health.”</vt:lpstr>
      <vt:lpstr>PowerPoint Presentation</vt:lpstr>
      <vt:lpstr>In the Midst of a MH Crisis- our Environment: </vt:lpstr>
      <vt:lpstr>In the Midst of a MH Crisis- the Impact: </vt:lpstr>
      <vt:lpstr>Child Psychiatrists in Wisconsin 2017</vt:lpstr>
      <vt:lpstr>Milliman Study</vt:lpstr>
      <vt:lpstr>Primary Care Providers Feeling the Pressure and Weight</vt:lpstr>
      <vt:lpstr>Here is Some Good News:</vt:lpstr>
      <vt:lpstr>What is the Solution?</vt:lpstr>
      <vt:lpstr>Building New Residencies</vt:lpstr>
      <vt:lpstr>New Pop Health Consult Models Expand Reach of BH Specialists</vt:lpstr>
      <vt:lpstr>Charles E. Kubly CPCP</vt:lpstr>
      <vt:lpstr>Where CPCP currently serves</vt:lpstr>
      <vt:lpstr>CPCP Results</vt:lpstr>
      <vt:lpstr>CPCP Results</vt:lpstr>
      <vt:lpstr>CPCP Results</vt:lpstr>
      <vt:lpstr>Periscope Project</vt:lpstr>
      <vt:lpstr>Periscope Program Results:</vt:lpstr>
      <vt:lpstr>July 2017 – December 2018</vt:lpstr>
      <vt:lpstr>Diverse Utilizing Providers</vt:lpstr>
      <vt:lpstr>Early Identification and Treatment </vt:lpstr>
      <vt:lpstr>Periscope is a Bridge to Treatment </vt:lpstr>
      <vt:lpstr>Utilizing Providers are Satisfied  </vt:lpstr>
      <vt:lpstr>Success Story</vt:lpstr>
      <vt:lpstr>Our Vision for a Comprehensive Consultation Program</vt:lpstr>
      <vt:lpstr>Integration of MH into Primary care</vt:lpstr>
      <vt:lpstr>Increase Reimbursement</vt:lpstr>
      <vt:lpstr>Optimizing Inter-professional Teams</vt:lpstr>
      <vt:lpstr>Moving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Expanding Access to  Mental Health Care     Jon A. Lehrmann, MD Charles E. Kubly Professor and Chair, Department of Psychiatry and Behavioral Medicine, Medical College of Wisconsin, ACOS for Mental Health, Milwaukee VAMC</dc:title>
  <dc:creator>Jon Lehrmann</dc:creator>
  <cp:lastModifiedBy>Lehrmann, Jon</cp:lastModifiedBy>
  <cp:revision>19</cp:revision>
  <dcterms:created xsi:type="dcterms:W3CDTF">2019-03-26T13:30:35Z</dcterms:created>
  <dcterms:modified xsi:type="dcterms:W3CDTF">2019-05-15T13:12:09Z</dcterms:modified>
</cp:coreProperties>
</file>