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2"/>
  </p:notesMasterIdLst>
  <p:sldIdLst>
    <p:sldId id="256" r:id="rId6"/>
    <p:sldId id="284" r:id="rId7"/>
    <p:sldId id="260" r:id="rId8"/>
    <p:sldId id="261" r:id="rId9"/>
    <p:sldId id="286" r:id="rId10"/>
    <p:sldId id="272" r:id="rId11"/>
    <p:sldId id="262" r:id="rId12"/>
    <p:sldId id="270" r:id="rId13"/>
    <p:sldId id="273" r:id="rId14"/>
    <p:sldId id="271" r:id="rId15"/>
    <p:sldId id="274" r:id="rId16"/>
    <p:sldId id="269" r:id="rId17"/>
    <p:sldId id="263" r:id="rId18"/>
    <p:sldId id="257" r:id="rId19"/>
    <p:sldId id="276" r:id="rId20"/>
    <p:sldId id="275" r:id="rId21"/>
    <p:sldId id="277" r:id="rId22"/>
    <p:sldId id="280" r:id="rId23"/>
    <p:sldId id="266" r:id="rId24"/>
    <p:sldId id="282" r:id="rId25"/>
    <p:sldId id="278" r:id="rId26"/>
    <p:sldId id="268" r:id="rId27"/>
    <p:sldId id="265" r:id="rId28"/>
    <p:sldId id="279" r:id="rId29"/>
    <p:sldId id="285" r:id="rId30"/>
    <p:sldId id="28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hre, Lisa M" initials="MLM" lastIdx="1" clrIdx="0">
    <p:extLst>
      <p:ext uri="{19B8F6BF-5375-455C-9EA6-DF929625EA0E}">
        <p15:presenceInfo xmlns:p15="http://schemas.microsoft.com/office/powerpoint/2012/main" userId="S-1-5-21-1715567821-162531612-725345543-1001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31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05" autoAdjust="0"/>
  </p:normalViewPr>
  <p:slideViewPr>
    <p:cSldViewPr>
      <p:cViewPr varScale="1">
        <p:scale>
          <a:sx n="105" d="100"/>
          <a:sy n="10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15T15:30:36.847" idx="1">
    <p:pos x="10" y="10"/>
    <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15997-8112-4DB2-A661-016C261AEDF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8F195BAE-BD8E-4778-A50E-B910900FD76D}">
      <dgm:prSet phldrT="[Text]"/>
      <dgm:spPr/>
      <dgm:t>
        <a:bodyPr/>
        <a:lstStyle/>
        <a:p>
          <a:r>
            <a:rPr lang="en-US" dirty="0"/>
            <a:t>Psychiatric Assessment</a:t>
          </a:r>
        </a:p>
      </dgm:t>
    </dgm:pt>
    <dgm:pt modelId="{87842AE4-B041-4D3A-9D2E-C8D63EFE0D00}" type="parTrans" cxnId="{A53719D5-89B7-49C7-B351-258BD4F207F5}">
      <dgm:prSet/>
      <dgm:spPr/>
      <dgm:t>
        <a:bodyPr/>
        <a:lstStyle/>
        <a:p>
          <a:endParaRPr lang="en-US"/>
        </a:p>
      </dgm:t>
    </dgm:pt>
    <dgm:pt modelId="{C958AA92-601D-4159-BA0A-8B7A1A13FCBC}" type="sibTrans" cxnId="{A53719D5-89B7-49C7-B351-258BD4F207F5}">
      <dgm:prSet/>
      <dgm:spPr/>
      <dgm:t>
        <a:bodyPr/>
        <a:lstStyle/>
        <a:p>
          <a:endParaRPr lang="en-US"/>
        </a:p>
      </dgm:t>
    </dgm:pt>
    <dgm:pt modelId="{F44D3AB7-7E6F-4334-8EB3-EFB0B00C4CEF}">
      <dgm:prSet phldrT="[Text]"/>
      <dgm:spPr/>
      <dgm:t>
        <a:bodyPr/>
        <a:lstStyle/>
        <a:p>
          <a:r>
            <a:rPr lang="en-US" dirty="0"/>
            <a:t>Discharge to home</a:t>
          </a:r>
        </a:p>
      </dgm:t>
    </dgm:pt>
    <dgm:pt modelId="{EBC8137B-1F63-4255-A16C-73DD252CBD16}" type="parTrans" cxnId="{DEFDA5AF-E26F-4677-93A7-3FDFBF8AB392}">
      <dgm:prSet/>
      <dgm:spPr/>
      <dgm:t>
        <a:bodyPr/>
        <a:lstStyle/>
        <a:p>
          <a:endParaRPr lang="en-US"/>
        </a:p>
      </dgm:t>
    </dgm:pt>
    <dgm:pt modelId="{2A88C515-5722-4BE3-8C87-D08E38A33CA5}" type="sibTrans" cxnId="{DEFDA5AF-E26F-4677-93A7-3FDFBF8AB392}">
      <dgm:prSet/>
      <dgm:spPr/>
      <dgm:t>
        <a:bodyPr/>
        <a:lstStyle/>
        <a:p>
          <a:endParaRPr lang="en-US"/>
        </a:p>
      </dgm:t>
    </dgm:pt>
    <dgm:pt modelId="{CBABC817-C54E-4084-833E-F85189698D44}">
      <dgm:prSet phldrT="[Text]"/>
      <dgm:spPr/>
      <dgm:t>
        <a:bodyPr/>
        <a:lstStyle/>
        <a:p>
          <a:r>
            <a:rPr lang="en-US" dirty="0"/>
            <a:t>Stabilize on medical unit</a:t>
          </a:r>
        </a:p>
      </dgm:t>
    </dgm:pt>
    <dgm:pt modelId="{99740AFE-4A38-4D1C-9CE5-56C28131C1B9}" type="parTrans" cxnId="{4C337D18-AAF6-4A0B-9A5C-8E0B36D534F0}">
      <dgm:prSet/>
      <dgm:spPr/>
      <dgm:t>
        <a:bodyPr/>
        <a:lstStyle/>
        <a:p>
          <a:endParaRPr lang="en-US"/>
        </a:p>
      </dgm:t>
    </dgm:pt>
    <dgm:pt modelId="{7BDAF3F8-C0BA-4579-B145-E99ADCD074B7}" type="sibTrans" cxnId="{4C337D18-AAF6-4A0B-9A5C-8E0B36D534F0}">
      <dgm:prSet/>
      <dgm:spPr/>
      <dgm:t>
        <a:bodyPr/>
        <a:lstStyle/>
        <a:p>
          <a:endParaRPr lang="en-US"/>
        </a:p>
      </dgm:t>
    </dgm:pt>
    <dgm:pt modelId="{6A6E9031-7675-4D53-95E1-AF9AA95054DB}">
      <dgm:prSet phldrT="[Text]"/>
      <dgm:spPr/>
      <dgm:t>
        <a:bodyPr/>
        <a:lstStyle/>
        <a:p>
          <a:r>
            <a:rPr lang="en-US" dirty="0"/>
            <a:t>Inpatient Behavioral Health Admission</a:t>
          </a:r>
        </a:p>
      </dgm:t>
    </dgm:pt>
    <dgm:pt modelId="{51AA84FB-DEDA-4DAD-8615-0F117471C46E}" type="parTrans" cxnId="{00D5282A-9D02-4E60-804D-4AE258CF95AC}">
      <dgm:prSet/>
      <dgm:spPr/>
      <dgm:t>
        <a:bodyPr/>
        <a:lstStyle/>
        <a:p>
          <a:endParaRPr lang="en-US"/>
        </a:p>
      </dgm:t>
    </dgm:pt>
    <dgm:pt modelId="{DE3AD4A4-A58F-489E-BA7E-52D33DC52B38}" type="sibTrans" cxnId="{00D5282A-9D02-4E60-804D-4AE258CF95AC}">
      <dgm:prSet/>
      <dgm:spPr/>
      <dgm:t>
        <a:bodyPr/>
        <a:lstStyle/>
        <a:p>
          <a:endParaRPr lang="en-US"/>
        </a:p>
      </dgm:t>
    </dgm:pt>
    <dgm:pt modelId="{7914BD9E-EF82-4171-B92D-54DC18A3305D}">
      <dgm:prSet phldrT="[Text]"/>
      <dgm:spPr/>
      <dgm:t>
        <a:bodyPr/>
        <a:lstStyle/>
        <a:p>
          <a:r>
            <a:rPr lang="en-US" dirty="0"/>
            <a:t>Discharge to home</a:t>
          </a:r>
        </a:p>
      </dgm:t>
    </dgm:pt>
    <dgm:pt modelId="{371B1998-A906-4B47-9FDC-D312916BE2B5}" type="parTrans" cxnId="{61638211-4C3E-46FD-A133-5BDEC1B45B24}">
      <dgm:prSet/>
      <dgm:spPr/>
      <dgm:t>
        <a:bodyPr/>
        <a:lstStyle/>
        <a:p>
          <a:endParaRPr lang="en-US"/>
        </a:p>
      </dgm:t>
    </dgm:pt>
    <dgm:pt modelId="{A7DCFBF4-7EC2-452F-A63E-DBE3A776803B}" type="sibTrans" cxnId="{61638211-4C3E-46FD-A133-5BDEC1B45B24}">
      <dgm:prSet/>
      <dgm:spPr/>
      <dgm:t>
        <a:bodyPr/>
        <a:lstStyle/>
        <a:p>
          <a:endParaRPr lang="en-US"/>
        </a:p>
      </dgm:t>
    </dgm:pt>
    <dgm:pt modelId="{BCDE6589-C193-4A7D-9A4B-7447282F45AA}">
      <dgm:prSet phldrT="[Text]"/>
      <dgm:spPr/>
      <dgm:t>
        <a:bodyPr/>
        <a:lstStyle/>
        <a:p>
          <a:r>
            <a:rPr lang="en-US" dirty="0"/>
            <a:t>Transfer to IBH</a:t>
          </a:r>
        </a:p>
      </dgm:t>
    </dgm:pt>
    <dgm:pt modelId="{F0AB619E-1E2B-4706-96E4-163B1EB0E726}" type="parTrans" cxnId="{BA48FD72-42AC-45C9-93BE-77B8AA126509}">
      <dgm:prSet/>
      <dgm:spPr/>
      <dgm:t>
        <a:bodyPr/>
        <a:lstStyle/>
        <a:p>
          <a:endParaRPr lang="en-US"/>
        </a:p>
      </dgm:t>
    </dgm:pt>
    <dgm:pt modelId="{00217C0B-121D-4866-9271-5723E16F9AE4}" type="sibTrans" cxnId="{BA48FD72-42AC-45C9-93BE-77B8AA126509}">
      <dgm:prSet/>
      <dgm:spPr/>
      <dgm:t>
        <a:bodyPr/>
        <a:lstStyle/>
        <a:p>
          <a:endParaRPr lang="en-US"/>
        </a:p>
      </dgm:t>
    </dgm:pt>
    <dgm:pt modelId="{38697F9A-4AB6-4D77-A869-BBCFB9E69A7E}" type="pres">
      <dgm:prSet presAssocID="{84715997-8112-4DB2-A661-016C261AEDFB}" presName="Name0" presStyleCnt="0">
        <dgm:presLayoutVars>
          <dgm:chPref val="1"/>
          <dgm:dir/>
          <dgm:animOne val="branch"/>
          <dgm:animLvl val="lvl"/>
          <dgm:resizeHandles val="exact"/>
        </dgm:presLayoutVars>
      </dgm:prSet>
      <dgm:spPr/>
    </dgm:pt>
    <dgm:pt modelId="{FB556F25-C268-4198-B00C-68B694F1F85F}" type="pres">
      <dgm:prSet presAssocID="{8F195BAE-BD8E-4778-A50E-B910900FD76D}" presName="root1" presStyleCnt="0"/>
      <dgm:spPr/>
    </dgm:pt>
    <dgm:pt modelId="{4C27B363-6FA6-4AA8-8B4A-D477BA744392}" type="pres">
      <dgm:prSet presAssocID="{8F195BAE-BD8E-4778-A50E-B910900FD76D}" presName="LevelOneTextNode" presStyleLbl="node0" presStyleIdx="0" presStyleCnt="1">
        <dgm:presLayoutVars>
          <dgm:chPref val="3"/>
        </dgm:presLayoutVars>
      </dgm:prSet>
      <dgm:spPr/>
    </dgm:pt>
    <dgm:pt modelId="{4C9AD55F-2D8D-4BC9-A817-09AB10B931D0}" type="pres">
      <dgm:prSet presAssocID="{8F195BAE-BD8E-4778-A50E-B910900FD76D}" presName="level2hierChild" presStyleCnt="0"/>
      <dgm:spPr/>
    </dgm:pt>
    <dgm:pt modelId="{71C535D0-88E0-451A-A122-85A5BBA79DB1}" type="pres">
      <dgm:prSet presAssocID="{EBC8137B-1F63-4255-A16C-73DD252CBD16}" presName="conn2-1" presStyleLbl="parChTrans1D2" presStyleIdx="0" presStyleCnt="3"/>
      <dgm:spPr/>
    </dgm:pt>
    <dgm:pt modelId="{48CAA4CB-6653-4764-A2D7-520006F2887E}" type="pres">
      <dgm:prSet presAssocID="{EBC8137B-1F63-4255-A16C-73DD252CBD16}" presName="connTx" presStyleLbl="parChTrans1D2" presStyleIdx="0" presStyleCnt="3"/>
      <dgm:spPr/>
    </dgm:pt>
    <dgm:pt modelId="{691FF066-0FB4-450D-8766-1EDAB6562E6F}" type="pres">
      <dgm:prSet presAssocID="{F44D3AB7-7E6F-4334-8EB3-EFB0B00C4CEF}" presName="root2" presStyleCnt="0"/>
      <dgm:spPr/>
    </dgm:pt>
    <dgm:pt modelId="{45049D8F-9664-4212-8FCE-41F7D04FE0DE}" type="pres">
      <dgm:prSet presAssocID="{F44D3AB7-7E6F-4334-8EB3-EFB0B00C4CEF}" presName="LevelTwoTextNode" presStyleLbl="node2" presStyleIdx="0" presStyleCnt="3">
        <dgm:presLayoutVars>
          <dgm:chPref val="3"/>
        </dgm:presLayoutVars>
      </dgm:prSet>
      <dgm:spPr/>
    </dgm:pt>
    <dgm:pt modelId="{F732D726-57D1-46D4-B30A-2BCCDFD62F3F}" type="pres">
      <dgm:prSet presAssocID="{F44D3AB7-7E6F-4334-8EB3-EFB0B00C4CEF}" presName="level3hierChild" presStyleCnt="0"/>
      <dgm:spPr/>
    </dgm:pt>
    <dgm:pt modelId="{3A20FFDE-A24F-4C47-A5A2-F0E0CAC0D70A}" type="pres">
      <dgm:prSet presAssocID="{99740AFE-4A38-4D1C-9CE5-56C28131C1B9}" presName="conn2-1" presStyleLbl="parChTrans1D2" presStyleIdx="1" presStyleCnt="3"/>
      <dgm:spPr/>
    </dgm:pt>
    <dgm:pt modelId="{87DCC506-5B93-4309-9710-49AF6BFC127A}" type="pres">
      <dgm:prSet presAssocID="{99740AFE-4A38-4D1C-9CE5-56C28131C1B9}" presName="connTx" presStyleLbl="parChTrans1D2" presStyleIdx="1" presStyleCnt="3"/>
      <dgm:spPr/>
    </dgm:pt>
    <dgm:pt modelId="{CF054067-F1A9-43EB-AE20-AC0D2D9DF809}" type="pres">
      <dgm:prSet presAssocID="{CBABC817-C54E-4084-833E-F85189698D44}" presName="root2" presStyleCnt="0"/>
      <dgm:spPr/>
    </dgm:pt>
    <dgm:pt modelId="{CFAD4AEF-9CB5-4495-82EE-9704DA591CA7}" type="pres">
      <dgm:prSet presAssocID="{CBABC817-C54E-4084-833E-F85189698D44}" presName="LevelTwoTextNode" presStyleLbl="node2" presStyleIdx="1" presStyleCnt="3">
        <dgm:presLayoutVars>
          <dgm:chPref val="3"/>
        </dgm:presLayoutVars>
      </dgm:prSet>
      <dgm:spPr/>
    </dgm:pt>
    <dgm:pt modelId="{B129484C-F367-48D1-8200-56E0377D8D1E}" type="pres">
      <dgm:prSet presAssocID="{CBABC817-C54E-4084-833E-F85189698D44}" presName="level3hierChild" presStyleCnt="0"/>
      <dgm:spPr/>
    </dgm:pt>
    <dgm:pt modelId="{B8AE5353-E608-46A1-A368-34E8FBD34B26}" type="pres">
      <dgm:prSet presAssocID="{F0AB619E-1E2B-4706-96E4-163B1EB0E726}" presName="conn2-1" presStyleLbl="parChTrans1D3" presStyleIdx="0" presStyleCnt="2"/>
      <dgm:spPr/>
    </dgm:pt>
    <dgm:pt modelId="{75D98CA2-B486-4BBD-9736-28C5231F3E2C}" type="pres">
      <dgm:prSet presAssocID="{F0AB619E-1E2B-4706-96E4-163B1EB0E726}" presName="connTx" presStyleLbl="parChTrans1D3" presStyleIdx="0" presStyleCnt="2"/>
      <dgm:spPr/>
    </dgm:pt>
    <dgm:pt modelId="{B2A67B5F-4940-4762-9233-294E8378F01B}" type="pres">
      <dgm:prSet presAssocID="{BCDE6589-C193-4A7D-9A4B-7447282F45AA}" presName="root2" presStyleCnt="0"/>
      <dgm:spPr/>
    </dgm:pt>
    <dgm:pt modelId="{1FF91152-F40B-45A5-83D6-69D7C19A9183}" type="pres">
      <dgm:prSet presAssocID="{BCDE6589-C193-4A7D-9A4B-7447282F45AA}" presName="LevelTwoTextNode" presStyleLbl="node3" presStyleIdx="0" presStyleCnt="2">
        <dgm:presLayoutVars>
          <dgm:chPref val="3"/>
        </dgm:presLayoutVars>
      </dgm:prSet>
      <dgm:spPr/>
    </dgm:pt>
    <dgm:pt modelId="{9592C8C3-99B6-4DAF-9A02-E68AD8800CBC}" type="pres">
      <dgm:prSet presAssocID="{BCDE6589-C193-4A7D-9A4B-7447282F45AA}" presName="level3hierChild" presStyleCnt="0"/>
      <dgm:spPr/>
    </dgm:pt>
    <dgm:pt modelId="{9156B579-092A-4CE4-8BDB-16E25333262E}" type="pres">
      <dgm:prSet presAssocID="{371B1998-A906-4B47-9FDC-D312916BE2B5}" presName="conn2-1" presStyleLbl="parChTrans1D3" presStyleIdx="1" presStyleCnt="2"/>
      <dgm:spPr/>
    </dgm:pt>
    <dgm:pt modelId="{5F33EBD9-A6C8-4B52-A942-D74967D36380}" type="pres">
      <dgm:prSet presAssocID="{371B1998-A906-4B47-9FDC-D312916BE2B5}" presName="connTx" presStyleLbl="parChTrans1D3" presStyleIdx="1" presStyleCnt="2"/>
      <dgm:spPr/>
    </dgm:pt>
    <dgm:pt modelId="{9508731C-F172-4126-AF4A-0B35CAF8721F}" type="pres">
      <dgm:prSet presAssocID="{7914BD9E-EF82-4171-B92D-54DC18A3305D}" presName="root2" presStyleCnt="0"/>
      <dgm:spPr/>
    </dgm:pt>
    <dgm:pt modelId="{66B1DDFD-81A7-45CF-B4C7-DE600F74C13F}" type="pres">
      <dgm:prSet presAssocID="{7914BD9E-EF82-4171-B92D-54DC18A3305D}" presName="LevelTwoTextNode" presStyleLbl="node3" presStyleIdx="1" presStyleCnt="2">
        <dgm:presLayoutVars>
          <dgm:chPref val="3"/>
        </dgm:presLayoutVars>
      </dgm:prSet>
      <dgm:spPr/>
    </dgm:pt>
    <dgm:pt modelId="{9B66F522-FE12-40AC-8B40-502FEB4B1CE8}" type="pres">
      <dgm:prSet presAssocID="{7914BD9E-EF82-4171-B92D-54DC18A3305D}" presName="level3hierChild" presStyleCnt="0"/>
      <dgm:spPr/>
    </dgm:pt>
    <dgm:pt modelId="{438A6CFF-E357-4136-A000-288B4A2AFD25}" type="pres">
      <dgm:prSet presAssocID="{51AA84FB-DEDA-4DAD-8615-0F117471C46E}" presName="conn2-1" presStyleLbl="parChTrans1D2" presStyleIdx="2" presStyleCnt="3"/>
      <dgm:spPr/>
    </dgm:pt>
    <dgm:pt modelId="{4061CDB2-BDCC-4541-96C1-5475B2DA415C}" type="pres">
      <dgm:prSet presAssocID="{51AA84FB-DEDA-4DAD-8615-0F117471C46E}" presName="connTx" presStyleLbl="parChTrans1D2" presStyleIdx="2" presStyleCnt="3"/>
      <dgm:spPr/>
    </dgm:pt>
    <dgm:pt modelId="{6AB95C1F-9C30-442E-986A-B86C5A42A3BA}" type="pres">
      <dgm:prSet presAssocID="{6A6E9031-7675-4D53-95E1-AF9AA95054DB}" presName="root2" presStyleCnt="0"/>
      <dgm:spPr/>
    </dgm:pt>
    <dgm:pt modelId="{8FED226B-F826-4EEE-904E-179D6042E79B}" type="pres">
      <dgm:prSet presAssocID="{6A6E9031-7675-4D53-95E1-AF9AA95054DB}" presName="LevelTwoTextNode" presStyleLbl="node2" presStyleIdx="2" presStyleCnt="3">
        <dgm:presLayoutVars>
          <dgm:chPref val="3"/>
        </dgm:presLayoutVars>
      </dgm:prSet>
      <dgm:spPr/>
    </dgm:pt>
    <dgm:pt modelId="{3D4C7D52-EB71-4533-94A2-12A361646AEC}" type="pres">
      <dgm:prSet presAssocID="{6A6E9031-7675-4D53-95E1-AF9AA95054DB}" presName="level3hierChild" presStyleCnt="0"/>
      <dgm:spPr/>
    </dgm:pt>
  </dgm:ptLst>
  <dgm:cxnLst>
    <dgm:cxn modelId="{B74F3E0C-722D-4274-AB71-D6F219C88497}" type="presOf" srcId="{371B1998-A906-4B47-9FDC-D312916BE2B5}" destId="{5F33EBD9-A6C8-4B52-A942-D74967D36380}" srcOrd="1" destOrd="0" presId="urn:microsoft.com/office/officeart/2008/layout/HorizontalMultiLevelHierarchy"/>
    <dgm:cxn modelId="{61638211-4C3E-46FD-A133-5BDEC1B45B24}" srcId="{CBABC817-C54E-4084-833E-F85189698D44}" destId="{7914BD9E-EF82-4171-B92D-54DC18A3305D}" srcOrd="1" destOrd="0" parTransId="{371B1998-A906-4B47-9FDC-D312916BE2B5}" sibTransId="{A7DCFBF4-7EC2-452F-A63E-DBE3A776803B}"/>
    <dgm:cxn modelId="{4C337D18-AAF6-4A0B-9A5C-8E0B36D534F0}" srcId="{8F195BAE-BD8E-4778-A50E-B910900FD76D}" destId="{CBABC817-C54E-4084-833E-F85189698D44}" srcOrd="1" destOrd="0" parTransId="{99740AFE-4A38-4D1C-9CE5-56C28131C1B9}" sibTransId="{7BDAF3F8-C0BA-4579-B145-E99ADCD074B7}"/>
    <dgm:cxn modelId="{00D5282A-9D02-4E60-804D-4AE258CF95AC}" srcId="{8F195BAE-BD8E-4778-A50E-B910900FD76D}" destId="{6A6E9031-7675-4D53-95E1-AF9AA95054DB}" srcOrd="2" destOrd="0" parTransId="{51AA84FB-DEDA-4DAD-8615-0F117471C46E}" sibTransId="{DE3AD4A4-A58F-489E-BA7E-52D33DC52B38}"/>
    <dgm:cxn modelId="{4FE4D05F-EB34-4B06-A1E6-BA07366EE4DC}" type="presOf" srcId="{EBC8137B-1F63-4255-A16C-73DD252CBD16}" destId="{48CAA4CB-6653-4764-A2D7-520006F2887E}" srcOrd="1" destOrd="0" presId="urn:microsoft.com/office/officeart/2008/layout/HorizontalMultiLevelHierarchy"/>
    <dgm:cxn modelId="{75D5A341-1076-4B41-97A2-EC9D480F6244}" type="presOf" srcId="{EBC8137B-1F63-4255-A16C-73DD252CBD16}" destId="{71C535D0-88E0-451A-A122-85A5BBA79DB1}" srcOrd="0" destOrd="0" presId="urn:microsoft.com/office/officeart/2008/layout/HorizontalMultiLevelHierarchy"/>
    <dgm:cxn modelId="{2E9C3A65-79AF-433F-B25A-C0405243F9F8}" type="presOf" srcId="{F0AB619E-1E2B-4706-96E4-163B1EB0E726}" destId="{B8AE5353-E608-46A1-A368-34E8FBD34B26}" srcOrd="0" destOrd="0" presId="urn:microsoft.com/office/officeart/2008/layout/HorizontalMultiLevelHierarchy"/>
    <dgm:cxn modelId="{E0350E6D-3ABC-4B2D-BEB0-12E58D22A394}" type="presOf" srcId="{371B1998-A906-4B47-9FDC-D312916BE2B5}" destId="{9156B579-092A-4CE4-8BDB-16E25333262E}" srcOrd="0" destOrd="0" presId="urn:microsoft.com/office/officeart/2008/layout/HorizontalMultiLevelHierarchy"/>
    <dgm:cxn modelId="{BA48FD72-42AC-45C9-93BE-77B8AA126509}" srcId="{CBABC817-C54E-4084-833E-F85189698D44}" destId="{BCDE6589-C193-4A7D-9A4B-7447282F45AA}" srcOrd="0" destOrd="0" parTransId="{F0AB619E-1E2B-4706-96E4-163B1EB0E726}" sibTransId="{00217C0B-121D-4866-9271-5723E16F9AE4}"/>
    <dgm:cxn modelId="{15FFDF77-9273-46F5-980E-BD121C2774D7}" type="presOf" srcId="{8F195BAE-BD8E-4778-A50E-B910900FD76D}" destId="{4C27B363-6FA6-4AA8-8B4A-D477BA744392}" srcOrd="0" destOrd="0" presId="urn:microsoft.com/office/officeart/2008/layout/HorizontalMultiLevelHierarchy"/>
    <dgm:cxn modelId="{5D3CEC7E-90C8-49D9-93DA-6B3B029DBE6B}" type="presOf" srcId="{51AA84FB-DEDA-4DAD-8615-0F117471C46E}" destId="{4061CDB2-BDCC-4541-96C1-5475B2DA415C}" srcOrd="1" destOrd="0" presId="urn:microsoft.com/office/officeart/2008/layout/HorizontalMultiLevelHierarchy"/>
    <dgm:cxn modelId="{C9559184-F536-48DB-BD72-1AAE8CFD59E0}" type="presOf" srcId="{99740AFE-4A38-4D1C-9CE5-56C28131C1B9}" destId="{87DCC506-5B93-4309-9710-49AF6BFC127A}" srcOrd="1" destOrd="0" presId="urn:microsoft.com/office/officeart/2008/layout/HorizontalMultiLevelHierarchy"/>
    <dgm:cxn modelId="{B6FC3F86-DE17-4EE8-B7B6-410550D2620E}" type="presOf" srcId="{84715997-8112-4DB2-A661-016C261AEDFB}" destId="{38697F9A-4AB6-4D77-A869-BBCFB9E69A7E}" srcOrd="0" destOrd="0" presId="urn:microsoft.com/office/officeart/2008/layout/HorizontalMultiLevelHierarchy"/>
    <dgm:cxn modelId="{E6ADC1A9-5A7F-4D9E-8587-2A1B08393CC8}" type="presOf" srcId="{51AA84FB-DEDA-4DAD-8615-0F117471C46E}" destId="{438A6CFF-E357-4136-A000-288B4A2AFD25}" srcOrd="0" destOrd="0" presId="urn:microsoft.com/office/officeart/2008/layout/HorizontalMultiLevelHierarchy"/>
    <dgm:cxn modelId="{DEFDA5AF-E26F-4677-93A7-3FDFBF8AB392}" srcId="{8F195BAE-BD8E-4778-A50E-B910900FD76D}" destId="{F44D3AB7-7E6F-4334-8EB3-EFB0B00C4CEF}" srcOrd="0" destOrd="0" parTransId="{EBC8137B-1F63-4255-A16C-73DD252CBD16}" sibTransId="{2A88C515-5722-4BE3-8C87-D08E38A33CA5}"/>
    <dgm:cxn modelId="{7257C5CB-1954-459A-8327-9C9E92F4A718}" type="presOf" srcId="{BCDE6589-C193-4A7D-9A4B-7447282F45AA}" destId="{1FF91152-F40B-45A5-83D6-69D7C19A9183}" srcOrd="0" destOrd="0" presId="urn:microsoft.com/office/officeart/2008/layout/HorizontalMultiLevelHierarchy"/>
    <dgm:cxn modelId="{DBCB58CE-6134-49B3-B9F9-591084800500}" type="presOf" srcId="{CBABC817-C54E-4084-833E-F85189698D44}" destId="{CFAD4AEF-9CB5-4495-82EE-9704DA591CA7}" srcOrd="0" destOrd="0" presId="urn:microsoft.com/office/officeart/2008/layout/HorizontalMultiLevelHierarchy"/>
    <dgm:cxn modelId="{6E9E92CE-ADA6-434B-A28E-65AC2BF637C8}" type="presOf" srcId="{7914BD9E-EF82-4171-B92D-54DC18A3305D}" destId="{66B1DDFD-81A7-45CF-B4C7-DE600F74C13F}" srcOrd="0" destOrd="0" presId="urn:microsoft.com/office/officeart/2008/layout/HorizontalMultiLevelHierarchy"/>
    <dgm:cxn modelId="{A53719D5-89B7-49C7-B351-258BD4F207F5}" srcId="{84715997-8112-4DB2-A661-016C261AEDFB}" destId="{8F195BAE-BD8E-4778-A50E-B910900FD76D}" srcOrd="0" destOrd="0" parTransId="{87842AE4-B041-4D3A-9D2E-C8D63EFE0D00}" sibTransId="{C958AA92-601D-4159-BA0A-8B7A1A13FCBC}"/>
    <dgm:cxn modelId="{D94830D5-B246-4CCF-A370-83D926F88A61}" type="presOf" srcId="{F44D3AB7-7E6F-4334-8EB3-EFB0B00C4CEF}" destId="{45049D8F-9664-4212-8FCE-41F7D04FE0DE}" srcOrd="0" destOrd="0" presId="urn:microsoft.com/office/officeart/2008/layout/HorizontalMultiLevelHierarchy"/>
    <dgm:cxn modelId="{3ECB5AD8-3561-443F-94B0-592410F7B304}" type="presOf" srcId="{99740AFE-4A38-4D1C-9CE5-56C28131C1B9}" destId="{3A20FFDE-A24F-4C47-A5A2-F0E0CAC0D70A}" srcOrd="0" destOrd="0" presId="urn:microsoft.com/office/officeart/2008/layout/HorizontalMultiLevelHierarchy"/>
    <dgm:cxn modelId="{76BA24DB-EB44-4895-AC6F-E6586AFF9737}" type="presOf" srcId="{6A6E9031-7675-4D53-95E1-AF9AA95054DB}" destId="{8FED226B-F826-4EEE-904E-179D6042E79B}" srcOrd="0" destOrd="0" presId="urn:microsoft.com/office/officeart/2008/layout/HorizontalMultiLevelHierarchy"/>
    <dgm:cxn modelId="{5978A7E1-25AC-4938-91CE-642DB30A4F3B}" type="presOf" srcId="{F0AB619E-1E2B-4706-96E4-163B1EB0E726}" destId="{75D98CA2-B486-4BBD-9736-28C5231F3E2C}" srcOrd="1" destOrd="0" presId="urn:microsoft.com/office/officeart/2008/layout/HorizontalMultiLevelHierarchy"/>
    <dgm:cxn modelId="{87A829C0-E0D1-4DC4-8224-15A991333897}" type="presParOf" srcId="{38697F9A-4AB6-4D77-A869-BBCFB9E69A7E}" destId="{FB556F25-C268-4198-B00C-68B694F1F85F}" srcOrd="0" destOrd="0" presId="urn:microsoft.com/office/officeart/2008/layout/HorizontalMultiLevelHierarchy"/>
    <dgm:cxn modelId="{E99C16DA-A94A-450F-A191-24F7F8E981E4}" type="presParOf" srcId="{FB556F25-C268-4198-B00C-68B694F1F85F}" destId="{4C27B363-6FA6-4AA8-8B4A-D477BA744392}" srcOrd="0" destOrd="0" presId="urn:microsoft.com/office/officeart/2008/layout/HorizontalMultiLevelHierarchy"/>
    <dgm:cxn modelId="{3C923257-AC00-4E13-B9EB-0489C83F6E6F}" type="presParOf" srcId="{FB556F25-C268-4198-B00C-68B694F1F85F}" destId="{4C9AD55F-2D8D-4BC9-A817-09AB10B931D0}" srcOrd="1" destOrd="0" presId="urn:microsoft.com/office/officeart/2008/layout/HorizontalMultiLevelHierarchy"/>
    <dgm:cxn modelId="{0810F15A-92CE-4459-8D08-C81469526992}" type="presParOf" srcId="{4C9AD55F-2D8D-4BC9-A817-09AB10B931D0}" destId="{71C535D0-88E0-451A-A122-85A5BBA79DB1}" srcOrd="0" destOrd="0" presId="urn:microsoft.com/office/officeart/2008/layout/HorizontalMultiLevelHierarchy"/>
    <dgm:cxn modelId="{810F4215-A584-4163-A81F-EDE40DFDED4A}" type="presParOf" srcId="{71C535D0-88E0-451A-A122-85A5BBA79DB1}" destId="{48CAA4CB-6653-4764-A2D7-520006F2887E}" srcOrd="0" destOrd="0" presId="urn:microsoft.com/office/officeart/2008/layout/HorizontalMultiLevelHierarchy"/>
    <dgm:cxn modelId="{F1743531-3BB6-4FCE-8EC3-EE4CB9242D86}" type="presParOf" srcId="{4C9AD55F-2D8D-4BC9-A817-09AB10B931D0}" destId="{691FF066-0FB4-450D-8766-1EDAB6562E6F}" srcOrd="1" destOrd="0" presId="urn:microsoft.com/office/officeart/2008/layout/HorizontalMultiLevelHierarchy"/>
    <dgm:cxn modelId="{D9D846CA-6D3E-491D-B77F-92DE40FE4597}" type="presParOf" srcId="{691FF066-0FB4-450D-8766-1EDAB6562E6F}" destId="{45049D8F-9664-4212-8FCE-41F7D04FE0DE}" srcOrd="0" destOrd="0" presId="urn:microsoft.com/office/officeart/2008/layout/HorizontalMultiLevelHierarchy"/>
    <dgm:cxn modelId="{40E066FB-D733-4B56-BCA3-D21DC11CA0FC}" type="presParOf" srcId="{691FF066-0FB4-450D-8766-1EDAB6562E6F}" destId="{F732D726-57D1-46D4-B30A-2BCCDFD62F3F}" srcOrd="1" destOrd="0" presId="urn:microsoft.com/office/officeart/2008/layout/HorizontalMultiLevelHierarchy"/>
    <dgm:cxn modelId="{CF33F540-18E1-4C0A-883E-47F668010D78}" type="presParOf" srcId="{4C9AD55F-2D8D-4BC9-A817-09AB10B931D0}" destId="{3A20FFDE-A24F-4C47-A5A2-F0E0CAC0D70A}" srcOrd="2" destOrd="0" presId="urn:microsoft.com/office/officeart/2008/layout/HorizontalMultiLevelHierarchy"/>
    <dgm:cxn modelId="{BA1F1132-6BAC-4DF6-8B70-510578882432}" type="presParOf" srcId="{3A20FFDE-A24F-4C47-A5A2-F0E0CAC0D70A}" destId="{87DCC506-5B93-4309-9710-49AF6BFC127A}" srcOrd="0" destOrd="0" presId="urn:microsoft.com/office/officeart/2008/layout/HorizontalMultiLevelHierarchy"/>
    <dgm:cxn modelId="{42BE2384-1595-4BF0-BD6B-002C2DF6EBAF}" type="presParOf" srcId="{4C9AD55F-2D8D-4BC9-A817-09AB10B931D0}" destId="{CF054067-F1A9-43EB-AE20-AC0D2D9DF809}" srcOrd="3" destOrd="0" presId="urn:microsoft.com/office/officeart/2008/layout/HorizontalMultiLevelHierarchy"/>
    <dgm:cxn modelId="{C4590337-C664-46B8-87AA-20FAD9A2833B}" type="presParOf" srcId="{CF054067-F1A9-43EB-AE20-AC0D2D9DF809}" destId="{CFAD4AEF-9CB5-4495-82EE-9704DA591CA7}" srcOrd="0" destOrd="0" presId="urn:microsoft.com/office/officeart/2008/layout/HorizontalMultiLevelHierarchy"/>
    <dgm:cxn modelId="{4824BA17-3E23-4386-B883-D546A2C62DBF}" type="presParOf" srcId="{CF054067-F1A9-43EB-AE20-AC0D2D9DF809}" destId="{B129484C-F367-48D1-8200-56E0377D8D1E}" srcOrd="1" destOrd="0" presId="urn:microsoft.com/office/officeart/2008/layout/HorizontalMultiLevelHierarchy"/>
    <dgm:cxn modelId="{3D98A55B-E814-49C3-804F-7BBF25D0921C}" type="presParOf" srcId="{B129484C-F367-48D1-8200-56E0377D8D1E}" destId="{B8AE5353-E608-46A1-A368-34E8FBD34B26}" srcOrd="0" destOrd="0" presId="urn:microsoft.com/office/officeart/2008/layout/HorizontalMultiLevelHierarchy"/>
    <dgm:cxn modelId="{03EAF627-A22A-4E85-873B-1322D68DCE74}" type="presParOf" srcId="{B8AE5353-E608-46A1-A368-34E8FBD34B26}" destId="{75D98CA2-B486-4BBD-9736-28C5231F3E2C}" srcOrd="0" destOrd="0" presId="urn:microsoft.com/office/officeart/2008/layout/HorizontalMultiLevelHierarchy"/>
    <dgm:cxn modelId="{E194707E-1AAE-4864-A7B0-63395653C931}" type="presParOf" srcId="{B129484C-F367-48D1-8200-56E0377D8D1E}" destId="{B2A67B5F-4940-4762-9233-294E8378F01B}" srcOrd="1" destOrd="0" presId="urn:microsoft.com/office/officeart/2008/layout/HorizontalMultiLevelHierarchy"/>
    <dgm:cxn modelId="{C67DBDE0-6435-4392-856B-9DCF75359A23}" type="presParOf" srcId="{B2A67B5F-4940-4762-9233-294E8378F01B}" destId="{1FF91152-F40B-45A5-83D6-69D7C19A9183}" srcOrd="0" destOrd="0" presId="urn:microsoft.com/office/officeart/2008/layout/HorizontalMultiLevelHierarchy"/>
    <dgm:cxn modelId="{0933AC01-FA74-47C4-8A22-F0C2416AE5D8}" type="presParOf" srcId="{B2A67B5F-4940-4762-9233-294E8378F01B}" destId="{9592C8C3-99B6-4DAF-9A02-E68AD8800CBC}" srcOrd="1" destOrd="0" presId="urn:microsoft.com/office/officeart/2008/layout/HorizontalMultiLevelHierarchy"/>
    <dgm:cxn modelId="{D35B2911-361C-4C6B-ACB7-3B907F6491CE}" type="presParOf" srcId="{B129484C-F367-48D1-8200-56E0377D8D1E}" destId="{9156B579-092A-4CE4-8BDB-16E25333262E}" srcOrd="2" destOrd="0" presId="urn:microsoft.com/office/officeart/2008/layout/HorizontalMultiLevelHierarchy"/>
    <dgm:cxn modelId="{1BE8E046-C167-41B0-9DB6-72FA4EE94707}" type="presParOf" srcId="{9156B579-092A-4CE4-8BDB-16E25333262E}" destId="{5F33EBD9-A6C8-4B52-A942-D74967D36380}" srcOrd="0" destOrd="0" presId="urn:microsoft.com/office/officeart/2008/layout/HorizontalMultiLevelHierarchy"/>
    <dgm:cxn modelId="{EB38F071-1036-40E7-AADD-8EB38E0CB87F}" type="presParOf" srcId="{B129484C-F367-48D1-8200-56E0377D8D1E}" destId="{9508731C-F172-4126-AF4A-0B35CAF8721F}" srcOrd="3" destOrd="0" presId="urn:microsoft.com/office/officeart/2008/layout/HorizontalMultiLevelHierarchy"/>
    <dgm:cxn modelId="{7F11D016-F85D-4367-BAF0-D756F600914D}" type="presParOf" srcId="{9508731C-F172-4126-AF4A-0B35CAF8721F}" destId="{66B1DDFD-81A7-45CF-B4C7-DE600F74C13F}" srcOrd="0" destOrd="0" presId="urn:microsoft.com/office/officeart/2008/layout/HorizontalMultiLevelHierarchy"/>
    <dgm:cxn modelId="{53E0534E-4E60-4EAD-9D82-CA959186018F}" type="presParOf" srcId="{9508731C-F172-4126-AF4A-0B35CAF8721F}" destId="{9B66F522-FE12-40AC-8B40-502FEB4B1CE8}" srcOrd="1" destOrd="0" presId="urn:microsoft.com/office/officeart/2008/layout/HorizontalMultiLevelHierarchy"/>
    <dgm:cxn modelId="{C7CC6AD9-957A-400F-AC88-307B18D4AEE0}" type="presParOf" srcId="{4C9AD55F-2D8D-4BC9-A817-09AB10B931D0}" destId="{438A6CFF-E357-4136-A000-288B4A2AFD25}" srcOrd="4" destOrd="0" presId="urn:microsoft.com/office/officeart/2008/layout/HorizontalMultiLevelHierarchy"/>
    <dgm:cxn modelId="{80F33A17-A776-4BFE-98F1-1F0F71107E72}" type="presParOf" srcId="{438A6CFF-E357-4136-A000-288B4A2AFD25}" destId="{4061CDB2-BDCC-4541-96C1-5475B2DA415C}" srcOrd="0" destOrd="0" presId="urn:microsoft.com/office/officeart/2008/layout/HorizontalMultiLevelHierarchy"/>
    <dgm:cxn modelId="{5D0BE2C1-6036-447F-B1CE-45FF4B7ED5BB}" type="presParOf" srcId="{4C9AD55F-2D8D-4BC9-A817-09AB10B931D0}" destId="{6AB95C1F-9C30-442E-986A-B86C5A42A3BA}" srcOrd="5" destOrd="0" presId="urn:microsoft.com/office/officeart/2008/layout/HorizontalMultiLevelHierarchy"/>
    <dgm:cxn modelId="{A20E9A0A-576C-456F-A6EF-2F4155421534}" type="presParOf" srcId="{6AB95C1F-9C30-442E-986A-B86C5A42A3BA}" destId="{8FED226B-F826-4EEE-904E-179D6042E79B}" srcOrd="0" destOrd="0" presId="urn:microsoft.com/office/officeart/2008/layout/HorizontalMultiLevelHierarchy"/>
    <dgm:cxn modelId="{848F179C-29CE-44AD-873D-8FFB0C432662}" type="presParOf" srcId="{6AB95C1F-9C30-442E-986A-B86C5A42A3BA}" destId="{3D4C7D52-EB71-4533-94A2-12A361646AE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A6CFF-E357-4136-A000-288B4A2AFD25}">
      <dsp:nvSpPr>
        <dsp:cNvPr id="0" name=""/>
        <dsp:cNvSpPr/>
      </dsp:nvSpPr>
      <dsp:spPr>
        <a:xfrm>
          <a:off x="1160070" y="2262981"/>
          <a:ext cx="564116" cy="1074916"/>
        </a:xfrm>
        <a:custGeom>
          <a:avLst/>
          <a:gdLst/>
          <a:ahLst/>
          <a:cxnLst/>
          <a:rect l="0" t="0" r="0" b="0"/>
          <a:pathLst>
            <a:path>
              <a:moveTo>
                <a:pt x="0" y="0"/>
              </a:moveTo>
              <a:lnTo>
                <a:pt x="282058" y="0"/>
              </a:lnTo>
              <a:lnTo>
                <a:pt x="282058" y="1074916"/>
              </a:lnTo>
              <a:lnTo>
                <a:pt x="564116" y="10749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11779" y="2770090"/>
        <a:ext cx="60697" cy="60697"/>
      </dsp:txXfrm>
    </dsp:sp>
    <dsp:sp modelId="{9156B579-092A-4CE4-8BDB-16E25333262E}">
      <dsp:nvSpPr>
        <dsp:cNvPr id="0" name=""/>
        <dsp:cNvSpPr/>
      </dsp:nvSpPr>
      <dsp:spPr>
        <a:xfrm>
          <a:off x="4544766" y="2262981"/>
          <a:ext cx="564116" cy="537458"/>
        </a:xfrm>
        <a:custGeom>
          <a:avLst/>
          <a:gdLst/>
          <a:ahLst/>
          <a:cxnLst/>
          <a:rect l="0" t="0" r="0" b="0"/>
          <a:pathLst>
            <a:path>
              <a:moveTo>
                <a:pt x="0" y="0"/>
              </a:moveTo>
              <a:lnTo>
                <a:pt x="282058" y="0"/>
              </a:lnTo>
              <a:lnTo>
                <a:pt x="282058" y="537458"/>
              </a:lnTo>
              <a:lnTo>
                <a:pt x="564116" y="5374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7345" y="2512231"/>
        <a:ext cx="38957" cy="38957"/>
      </dsp:txXfrm>
    </dsp:sp>
    <dsp:sp modelId="{B8AE5353-E608-46A1-A368-34E8FBD34B26}">
      <dsp:nvSpPr>
        <dsp:cNvPr id="0" name=""/>
        <dsp:cNvSpPr/>
      </dsp:nvSpPr>
      <dsp:spPr>
        <a:xfrm>
          <a:off x="4544766" y="1725523"/>
          <a:ext cx="564116" cy="537458"/>
        </a:xfrm>
        <a:custGeom>
          <a:avLst/>
          <a:gdLst/>
          <a:ahLst/>
          <a:cxnLst/>
          <a:rect l="0" t="0" r="0" b="0"/>
          <a:pathLst>
            <a:path>
              <a:moveTo>
                <a:pt x="0" y="537458"/>
              </a:moveTo>
              <a:lnTo>
                <a:pt x="282058" y="537458"/>
              </a:lnTo>
              <a:lnTo>
                <a:pt x="282058" y="0"/>
              </a:lnTo>
              <a:lnTo>
                <a:pt x="56411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07345" y="1974773"/>
        <a:ext cx="38957" cy="38957"/>
      </dsp:txXfrm>
    </dsp:sp>
    <dsp:sp modelId="{3A20FFDE-A24F-4C47-A5A2-F0E0CAC0D70A}">
      <dsp:nvSpPr>
        <dsp:cNvPr id="0" name=""/>
        <dsp:cNvSpPr/>
      </dsp:nvSpPr>
      <dsp:spPr>
        <a:xfrm>
          <a:off x="1160070" y="2217261"/>
          <a:ext cx="564116" cy="91440"/>
        </a:xfrm>
        <a:custGeom>
          <a:avLst/>
          <a:gdLst/>
          <a:ahLst/>
          <a:cxnLst/>
          <a:rect l="0" t="0" r="0" b="0"/>
          <a:pathLst>
            <a:path>
              <a:moveTo>
                <a:pt x="0" y="45720"/>
              </a:moveTo>
              <a:lnTo>
                <a:pt x="564116"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8025" y="2248878"/>
        <a:ext cx="28205" cy="28205"/>
      </dsp:txXfrm>
    </dsp:sp>
    <dsp:sp modelId="{71C535D0-88E0-451A-A122-85A5BBA79DB1}">
      <dsp:nvSpPr>
        <dsp:cNvPr id="0" name=""/>
        <dsp:cNvSpPr/>
      </dsp:nvSpPr>
      <dsp:spPr>
        <a:xfrm>
          <a:off x="1160070" y="1188065"/>
          <a:ext cx="564116" cy="1074916"/>
        </a:xfrm>
        <a:custGeom>
          <a:avLst/>
          <a:gdLst/>
          <a:ahLst/>
          <a:cxnLst/>
          <a:rect l="0" t="0" r="0" b="0"/>
          <a:pathLst>
            <a:path>
              <a:moveTo>
                <a:pt x="0" y="1074916"/>
              </a:moveTo>
              <a:lnTo>
                <a:pt x="282058" y="1074916"/>
              </a:lnTo>
              <a:lnTo>
                <a:pt x="282058" y="0"/>
              </a:lnTo>
              <a:lnTo>
                <a:pt x="56411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11779" y="1695174"/>
        <a:ext cx="60697" cy="60697"/>
      </dsp:txXfrm>
    </dsp:sp>
    <dsp:sp modelId="{4C27B363-6FA6-4AA8-8B4A-D477BA744392}">
      <dsp:nvSpPr>
        <dsp:cNvPr id="0" name=""/>
        <dsp:cNvSpPr/>
      </dsp:nvSpPr>
      <dsp:spPr>
        <a:xfrm rot="16200000">
          <a:off x="-1532877" y="1833015"/>
          <a:ext cx="4525963" cy="8599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n-US" sz="3700" kern="1200" dirty="0"/>
            <a:t>Psychiatric Assessment</a:t>
          </a:r>
        </a:p>
      </dsp:txBody>
      <dsp:txXfrm>
        <a:off x="-1532877" y="1833015"/>
        <a:ext cx="4525963" cy="859932"/>
      </dsp:txXfrm>
    </dsp:sp>
    <dsp:sp modelId="{45049D8F-9664-4212-8FCE-41F7D04FE0DE}">
      <dsp:nvSpPr>
        <dsp:cNvPr id="0" name=""/>
        <dsp:cNvSpPr/>
      </dsp:nvSpPr>
      <dsp:spPr>
        <a:xfrm>
          <a:off x="1724186" y="758098"/>
          <a:ext cx="2820580" cy="8599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Discharge to home</a:t>
          </a:r>
        </a:p>
      </dsp:txBody>
      <dsp:txXfrm>
        <a:off x="1724186" y="758098"/>
        <a:ext cx="2820580" cy="859932"/>
      </dsp:txXfrm>
    </dsp:sp>
    <dsp:sp modelId="{CFAD4AEF-9CB5-4495-82EE-9704DA591CA7}">
      <dsp:nvSpPr>
        <dsp:cNvPr id="0" name=""/>
        <dsp:cNvSpPr/>
      </dsp:nvSpPr>
      <dsp:spPr>
        <a:xfrm>
          <a:off x="1724186" y="1833015"/>
          <a:ext cx="2820580" cy="8599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Stabilize on medical unit</a:t>
          </a:r>
        </a:p>
      </dsp:txBody>
      <dsp:txXfrm>
        <a:off x="1724186" y="1833015"/>
        <a:ext cx="2820580" cy="859932"/>
      </dsp:txXfrm>
    </dsp:sp>
    <dsp:sp modelId="{1FF91152-F40B-45A5-83D6-69D7C19A9183}">
      <dsp:nvSpPr>
        <dsp:cNvPr id="0" name=""/>
        <dsp:cNvSpPr/>
      </dsp:nvSpPr>
      <dsp:spPr>
        <a:xfrm>
          <a:off x="5108882" y="1295556"/>
          <a:ext cx="2820580" cy="8599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Transfer to IBH</a:t>
          </a:r>
        </a:p>
      </dsp:txBody>
      <dsp:txXfrm>
        <a:off x="5108882" y="1295556"/>
        <a:ext cx="2820580" cy="859932"/>
      </dsp:txXfrm>
    </dsp:sp>
    <dsp:sp modelId="{66B1DDFD-81A7-45CF-B4C7-DE600F74C13F}">
      <dsp:nvSpPr>
        <dsp:cNvPr id="0" name=""/>
        <dsp:cNvSpPr/>
      </dsp:nvSpPr>
      <dsp:spPr>
        <a:xfrm>
          <a:off x="5108882" y="2370473"/>
          <a:ext cx="2820580" cy="8599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Discharge to home</a:t>
          </a:r>
        </a:p>
      </dsp:txBody>
      <dsp:txXfrm>
        <a:off x="5108882" y="2370473"/>
        <a:ext cx="2820580" cy="859932"/>
      </dsp:txXfrm>
    </dsp:sp>
    <dsp:sp modelId="{8FED226B-F826-4EEE-904E-179D6042E79B}">
      <dsp:nvSpPr>
        <dsp:cNvPr id="0" name=""/>
        <dsp:cNvSpPr/>
      </dsp:nvSpPr>
      <dsp:spPr>
        <a:xfrm>
          <a:off x="1724186" y="2907931"/>
          <a:ext cx="2820580" cy="8599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Inpatient Behavioral Health Admission</a:t>
          </a:r>
        </a:p>
      </dsp:txBody>
      <dsp:txXfrm>
        <a:off x="1724186" y="2907931"/>
        <a:ext cx="2820580" cy="85993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C68D5C-E6AD-4AE1-BDAB-C2DBAD287DCE}" type="datetimeFigureOut">
              <a:rPr lang="en-US" smtClean="0"/>
              <a:t>5/20/2019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A93353-4BE1-45A7-9A11-0DFD53E7D25F}" type="slidenum">
              <a:rPr lang="en-US" smtClean="0"/>
              <a:t>‹#›</a:t>
            </a:fld>
            <a:endParaRPr lang="en-US"/>
          </a:p>
        </p:txBody>
      </p:sp>
    </p:spTree>
    <p:extLst>
      <p:ext uri="{BB962C8B-B14F-4D97-AF65-F5344CB8AC3E}">
        <p14:creationId xmlns:p14="http://schemas.microsoft.com/office/powerpoint/2010/main" val="3973235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3</a:t>
            </a:fld>
            <a:endParaRPr lang="en-US"/>
          </a:p>
        </p:txBody>
      </p:sp>
    </p:spTree>
    <p:extLst>
      <p:ext uri="{BB962C8B-B14F-4D97-AF65-F5344CB8AC3E}">
        <p14:creationId xmlns:p14="http://schemas.microsoft.com/office/powerpoint/2010/main" val="1843046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 Room Set Up:</a:t>
            </a:r>
          </a:p>
          <a:p>
            <a:pPr marL="171450" indent="-171450">
              <a:buFontTx/>
              <a:buChar char="-"/>
            </a:pPr>
            <a:r>
              <a:rPr lang="en-US" dirty="0"/>
              <a:t>Decreasing the patient’s access to ligature risks. </a:t>
            </a:r>
          </a:p>
          <a:p>
            <a:pPr marL="171450" indent="-171450">
              <a:buFontTx/>
              <a:buChar char="-"/>
            </a:pPr>
            <a:r>
              <a:rPr lang="en-US" dirty="0"/>
              <a:t>A ligature risk is defined as anything which could be used to attach a cord, rope, or other material for the purpose of hanging or strangulation.</a:t>
            </a:r>
          </a:p>
          <a:p>
            <a:pPr marL="171450" indent="-171450">
              <a:buFontTx/>
              <a:buChar char="-"/>
            </a:pPr>
            <a:r>
              <a:rPr lang="en-US" dirty="0"/>
              <a:t>Examples of ligature risks on a medical unit could be shower rails ,bedframes, IV tubing,  oxygen tubing, window and door frames, door handles, blood pressure cuffs, </a:t>
            </a:r>
            <a:r>
              <a:rPr lang="en-US" dirty="0" err="1"/>
              <a:t>etc</a:t>
            </a:r>
            <a:endParaRPr lang="en-US" dirty="0"/>
          </a:p>
          <a:p>
            <a:endParaRPr lang="en-US" dirty="0"/>
          </a:p>
          <a:p>
            <a:r>
              <a:rPr lang="en-US" dirty="0"/>
              <a:t>To ensure safe room set up we remove unnecessary equipment, secure patient belonging, store patient’s home medication in the pharmacy, and have them use plastic silverware for their meals</a:t>
            </a:r>
          </a:p>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13</a:t>
            </a:fld>
            <a:endParaRPr lang="en-US"/>
          </a:p>
        </p:txBody>
      </p:sp>
    </p:spTree>
    <p:extLst>
      <p:ext uri="{BB962C8B-B14F-4D97-AF65-F5344CB8AC3E}">
        <p14:creationId xmlns:p14="http://schemas.microsoft.com/office/powerpoint/2010/main" val="325161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Proactive: These staff members provide consultation for patient identified as having behavioral concerns or mental health needs in order to improve the quality of care provided and assist bedside caregivers</a:t>
            </a:r>
          </a:p>
          <a:p>
            <a:r>
              <a:rPr lang="en-US" dirty="0"/>
              <a:t>Reactive: In the event of a behavioral escalation or crisis, a BRT will provide immediate response to the bedside to assure the safety of all patients and staff</a:t>
            </a:r>
          </a:p>
          <a:p>
            <a:endParaRPr lang="en-US" dirty="0"/>
          </a:p>
          <a:p>
            <a:r>
              <a:rPr lang="en-US" dirty="0"/>
              <a:t>Majority of work is proactive in nature.  Help avoid or deter behaviors before crisis arise</a:t>
            </a:r>
          </a:p>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14</a:t>
            </a:fld>
            <a:endParaRPr lang="en-US"/>
          </a:p>
        </p:txBody>
      </p:sp>
    </p:spTree>
    <p:extLst>
      <p:ext uri="{BB962C8B-B14F-4D97-AF65-F5344CB8AC3E}">
        <p14:creationId xmlns:p14="http://schemas.microsoft.com/office/powerpoint/2010/main" val="22328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Education provided to patients includes information on diagnosis, medication, and coping skills</a:t>
            </a:r>
          </a:p>
          <a:p>
            <a:r>
              <a:rPr lang="en-US" dirty="0"/>
              <a:t>Education provided to staff includes management of behaviors, </a:t>
            </a:r>
            <a:r>
              <a:rPr lang="en-US" dirty="0" err="1"/>
              <a:t>desescalation</a:t>
            </a:r>
            <a:r>
              <a:rPr lang="en-US" dirty="0"/>
              <a:t> techniques, restraint education, and trauma informed approach to care</a:t>
            </a:r>
          </a:p>
          <a:p>
            <a:endParaRPr lang="en-US" dirty="0"/>
          </a:p>
          <a:p>
            <a:r>
              <a:rPr lang="en-US" dirty="0"/>
              <a:t>Facilitate transfer to IBH: We are a locked facility, so it is important for the patient to be informed of the treatment plan and environment before coming over (no smoking, electronic devices, certain visiting hours).  </a:t>
            </a:r>
          </a:p>
        </p:txBody>
      </p:sp>
      <p:sp>
        <p:nvSpPr>
          <p:cNvPr id="4" name="Slide Number Placeholder 3"/>
          <p:cNvSpPr>
            <a:spLocks noGrp="1"/>
          </p:cNvSpPr>
          <p:nvPr>
            <p:ph type="sldNum" sz="quarter" idx="5"/>
          </p:nvPr>
        </p:nvSpPr>
        <p:spPr/>
        <p:txBody>
          <a:bodyPr/>
          <a:lstStyle/>
          <a:p>
            <a:fld id="{00A93353-4BE1-45A7-9A11-0DFD53E7D25F}" type="slidenum">
              <a:rPr lang="en-US" smtClean="0"/>
              <a:t>15</a:t>
            </a:fld>
            <a:endParaRPr lang="en-US"/>
          </a:p>
        </p:txBody>
      </p:sp>
    </p:spTree>
    <p:extLst>
      <p:ext uri="{BB962C8B-B14F-4D97-AF65-F5344CB8AC3E}">
        <p14:creationId xmlns:p14="http://schemas.microsoft.com/office/powerpoint/2010/main" val="295765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their risk level patients continue to get the same quality level of care; however, the interventions we use look differently for the risk. </a:t>
            </a:r>
          </a:p>
          <a:p>
            <a:endParaRPr lang="en-US" dirty="0"/>
          </a:p>
          <a:p>
            <a:r>
              <a:rPr lang="en-US" dirty="0"/>
              <a:t>High Risk: 1:1 staff, safe room set up, MD contacted, BH consult orders, BH provider must d/c 1:1</a:t>
            </a:r>
          </a:p>
          <a:p>
            <a:r>
              <a:rPr lang="en-US" dirty="0"/>
              <a:t>Moderate Risk: 1:1 staff, safe room set up, MD contacted, BH consult may be ordered</a:t>
            </a:r>
          </a:p>
          <a:p>
            <a:r>
              <a:rPr lang="en-US" dirty="0"/>
              <a:t>Low Risk: MD contacted, BH consult may be ordered</a:t>
            </a:r>
          </a:p>
        </p:txBody>
      </p:sp>
      <p:sp>
        <p:nvSpPr>
          <p:cNvPr id="4" name="Slide Number Placeholder 3"/>
          <p:cNvSpPr>
            <a:spLocks noGrp="1"/>
          </p:cNvSpPr>
          <p:nvPr>
            <p:ph type="sldNum" sz="quarter" idx="5"/>
          </p:nvPr>
        </p:nvSpPr>
        <p:spPr/>
        <p:txBody>
          <a:bodyPr/>
          <a:lstStyle/>
          <a:p>
            <a:fld id="{00A93353-4BE1-45A7-9A11-0DFD53E7D25F}" type="slidenum">
              <a:rPr lang="en-US" smtClean="0"/>
              <a:t>16</a:t>
            </a:fld>
            <a:endParaRPr lang="en-US"/>
          </a:p>
        </p:txBody>
      </p:sp>
    </p:spTree>
    <p:extLst>
      <p:ext uri="{BB962C8B-B14F-4D97-AF65-F5344CB8AC3E}">
        <p14:creationId xmlns:p14="http://schemas.microsoft.com/office/powerpoint/2010/main" val="2034556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2018 data: Average LOS is 6.6 days for adults, 5.1 days for adolescents. </a:t>
            </a:r>
          </a:p>
          <a:p>
            <a:r>
              <a:rPr lang="en-US" dirty="0"/>
              <a:t>In 2018 we had 1,267 admissions, which was down 41 from the prior year.  219 patients were transferred to IBH from a medical floor. </a:t>
            </a:r>
          </a:p>
        </p:txBody>
      </p:sp>
      <p:sp>
        <p:nvSpPr>
          <p:cNvPr id="4" name="Slide Number Placeholder 3"/>
          <p:cNvSpPr>
            <a:spLocks noGrp="1"/>
          </p:cNvSpPr>
          <p:nvPr>
            <p:ph type="sldNum" sz="quarter" idx="5"/>
          </p:nvPr>
        </p:nvSpPr>
        <p:spPr/>
        <p:txBody>
          <a:bodyPr/>
          <a:lstStyle/>
          <a:p>
            <a:fld id="{00A93353-4BE1-45A7-9A11-0DFD53E7D25F}" type="slidenum">
              <a:rPr lang="en-US" smtClean="0"/>
              <a:t>17</a:t>
            </a:fld>
            <a:endParaRPr lang="en-US"/>
          </a:p>
        </p:txBody>
      </p:sp>
    </p:spTree>
    <p:extLst>
      <p:ext uri="{BB962C8B-B14F-4D97-AF65-F5344CB8AC3E}">
        <p14:creationId xmlns:p14="http://schemas.microsoft.com/office/powerpoint/2010/main" val="3239525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 evaluation: Vitals, height, and weight. Screened using a metal detector</a:t>
            </a:r>
          </a:p>
        </p:txBody>
      </p:sp>
      <p:sp>
        <p:nvSpPr>
          <p:cNvPr id="4" name="Slide Number Placeholder 3"/>
          <p:cNvSpPr>
            <a:spLocks noGrp="1"/>
          </p:cNvSpPr>
          <p:nvPr>
            <p:ph type="sldNum" sz="quarter" idx="5"/>
          </p:nvPr>
        </p:nvSpPr>
        <p:spPr/>
        <p:txBody>
          <a:bodyPr/>
          <a:lstStyle/>
          <a:p>
            <a:fld id="{00A93353-4BE1-45A7-9A11-0DFD53E7D25F}" type="slidenum">
              <a:rPr lang="en-US" smtClean="0"/>
              <a:t>18</a:t>
            </a:fld>
            <a:endParaRPr lang="en-US"/>
          </a:p>
        </p:txBody>
      </p:sp>
    </p:spTree>
    <p:extLst>
      <p:ext uri="{BB962C8B-B14F-4D97-AF65-F5344CB8AC3E}">
        <p14:creationId xmlns:p14="http://schemas.microsoft.com/office/powerpoint/2010/main" val="143044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19</a:t>
            </a:fld>
            <a:endParaRPr lang="en-US"/>
          </a:p>
        </p:txBody>
      </p:sp>
    </p:spTree>
    <p:extLst>
      <p:ext uri="{BB962C8B-B14F-4D97-AF65-F5344CB8AC3E}">
        <p14:creationId xmlns:p14="http://schemas.microsoft.com/office/powerpoint/2010/main" val="372592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Programing is scheduled daily and typically runs from 0900 until 2000</a:t>
            </a:r>
          </a:p>
        </p:txBody>
      </p:sp>
      <p:sp>
        <p:nvSpPr>
          <p:cNvPr id="4" name="Slide Number Placeholder 3"/>
          <p:cNvSpPr>
            <a:spLocks noGrp="1"/>
          </p:cNvSpPr>
          <p:nvPr>
            <p:ph type="sldNum" sz="quarter" idx="5"/>
          </p:nvPr>
        </p:nvSpPr>
        <p:spPr/>
        <p:txBody>
          <a:bodyPr/>
          <a:lstStyle/>
          <a:p>
            <a:fld id="{00A93353-4BE1-45A7-9A11-0DFD53E7D25F}" type="slidenum">
              <a:rPr lang="en-US" smtClean="0"/>
              <a:t>20</a:t>
            </a:fld>
            <a:endParaRPr lang="en-US"/>
          </a:p>
        </p:txBody>
      </p:sp>
    </p:spTree>
    <p:extLst>
      <p:ext uri="{BB962C8B-B14F-4D97-AF65-F5344CB8AC3E}">
        <p14:creationId xmlns:p14="http://schemas.microsoft.com/office/powerpoint/2010/main" val="2179006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Interdisciplinary Staffing: All the team meets to review the patient’s goals and how they are progressing towards discharge</a:t>
            </a:r>
          </a:p>
        </p:txBody>
      </p:sp>
      <p:sp>
        <p:nvSpPr>
          <p:cNvPr id="4" name="Slide Number Placeholder 3"/>
          <p:cNvSpPr>
            <a:spLocks noGrp="1"/>
          </p:cNvSpPr>
          <p:nvPr>
            <p:ph type="sldNum" sz="quarter" idx="5"/>
          </p:nvPr>
        </p:nvSpPr>
        <p:spPr/>
        <p:txBody>
          <a:bodyPr/>
          <a:lstStyle/>
          <a:p>
            <a:fld id="{00A93353-4BE1-45A7-9A11-0DFD53E7D25F}" type="slidenum">
              <a:rPr lang="en-US" smtClean="0"/>
              <a:t>21</a:t>
            </a:fld>
            <a:endParaRPr lang="en-US"/>
          </a:p>
        </p:txBody>
      </p:sp>
    </p:spTree>
    <p:extLst>
      <p:ext uri="{BB962C8B-B14F-4D97-AF65-F5344CB8AC3E}">
        <p14:creationId xmlns:p14="http://schemas.microsoft.com/office/powerpoint/2010/main" val="3635029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Spreading hospital wide</a:t>
            </a:r>
          </a:p>
          <a:p>
            <a:endParaRPr lang="en-US" dirty="0"/>
          </a:p>
          <a:p>
            <a:r>
              <a:rPr lang="en-US" dirty="0"/>
              <a:t>CPI: a specific training that involves verbal de-escalation and at times physical interventions to help staff safety manage and prevent difficult behaviors.</a:t>
            </a:r>
          </a:p>
          <a:p>
            <a:endParaRPr lang="en-US" dirty="0"/>
          </a:p>
          <a:p>
            <a:r>
              <a:rPr lang="en-US" dirty="0"/>
              <a:t>TIC:  It is an approach of engaging with patients, which the provider recognizes the presence of trauma symptoms and acknowledges the role that trauma has played in the patient’s lives. </a:t>
            </a:r>
          </a:p>
          <a:p>
            <a:endParaRPr lang="en-US" dirty="0"/>
          </a:p>
          <a:p>
            <a:r>
              <a:rPr lang="en-US" dirty="0"/>
              <a:t>ACES:  Is a term used to describe all types of abuse or traumatic experiences that occur to people under the age of 18 which has been linked to a decline in physical health and social functioning.  Significant research has been done to support these ideas. </a:t>
            </a:r>
          </a:p>
          <a:p>
            <a:r>
              <a:rPr lang="en-US" dirty="0"/>
              <a:t>Quarterly staff training: Staff meetings are filled with educational opportunities (e.g. hearing from providers on certain diagnoses)</a:t>
            </a:r>
          </a:p>
        </p:txBody>
      </p:sp>
      <p:sp>
        <p:nvSpPr>
          <p:cNvPr id="4" name="Slide Number Placeholder 3"/>
          <p:cNvSpPr>
            <a:spLocks noGrp="1"/>
          </p:cNvSpPr>
          <p:nvPr>
            <p:ph type="sldNum" sz="quarter" idx="5"/>
          </p:nvPr>
        </p:nvSpPr>
        <p:spPr/>
        <p:txBody>
          <a:bodyPr/>
          <a:lstStyle/>
          <a:p>
            <a:fld id="{00A93353-4BE1-45A7-9A11-0DFD53E7D25F}" type="slidenum">
              <a:rPr lang="en-US" smtClean="0"/>
              <a:t>22</a:t>
            </a:fld>
            <a:endParaRPr lang="en-US"/>
          </a:p>
        </p:txBody>
      </p:sp>
    </p:spTree>
    <p:extLst>
      <p:ext uri="{BB962C8B-B14F-4D97-AF65-F5344CB8AC3E}">
        <p14:creationId xmlns:p14="http://schemas.microsoft.com/office/powerpoint/2010/main" val="132739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brought in by police or ambulance are brought in through a back hallway to the behavioral health pod to maintain confidentiality</a:t>
            </a:r>
          </a:p>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4</a:t>
            </a:fld>
            <a:endParaRPr lang="en-US"/>
          </a:p>
        </p:txBody>
      </p:sp>
    </p:spTree>
    <p:extLst>
      <p:ext uri="{BB962C8B-B14F-4D97-AF65-F5344CB8AC3E}">
        <p14:creationId xmlns:p14="http://schemas.microsoft.com/office/powerpoint/2010/main" val="106976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Discharge destination is usually home, while some patients might go to residential treatment, group home, or </a:t>
            </a:r>
            <a:r>
              <a:rPr lang="en-US" dirty="0" err="1"/>
              <a:t>tx</a:t>
            </a:r>
            <a:r>
              <a:rPr lang="en-US" dirty="0"/>
              <a:t> to higher level of care. </a:t>
            </a:r>
          </a:p>
          <a:p>
            <a:r>
              <a:rPr lang="en-US" dirty="0"/>
              <a:t>Follow-up appointments are important, as we know most crucial time is the first week post-discharge</a:t>
            </a:r>
          </a:p>
          <a:p>
            <a:endParaRPr lang="en-US" dirty="0"/>
          </a:p>
          <a:p>
            <a:r>
              <a:rPr lang="en-US" dirty="0"/>
              <a:t>It is a challenge to not only get patients scheduled within this recommended timeframe (because of access), but it is also a challenge to get them to come to their appointments.  </a:t>
            </a:r>
          </a:p>
        </p:txBody>
      </p:sp>
      <p:sp>
        <p:nvSpPr>
          <p:cNvPr id="4" name="Slide Number Placeholder 3"/>
          <p:cNvSpPr>
            <a:spLocks noGrp="1"/>
          </p:cNvSpPr>
          <p:nvPr>
            <p:ph type="sldNum" sz="quarter" idx="5"/>
          </p:nvPr>
        </p:nvSpPr>
        <p:spPr/>
        <p:txBody>
          <a:bodyPr/>
          <a:lstStyle/>
          <a:p>
            <a:fld id="{00A93353-4BE1-45A7-9A11-0DFD53E7D25F}" type="slidenum">
              <a:rPr lang="en-US" smtClean="0"/>
              <a:t>23</a:t>
            </a:fld>
            <a:endParaRPr lang="en-US"/>
          </a:p>
        </p:txBody>
      </p:sp>
    </p:spTree>
    <p:extLst>
      <p:ext uri="{BB962C8B-B14F-4D97-AF65-F5344CB8AC3E}">
        <p14:creationId xmlns:p14="http://schemas.microsoft.com/office/powerpoint/2010/main" val="2808122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Safety plans: multidisciplinary, reviewed throughout hospitalization, scanned into chart to be used in future encounters</a:t>
            </a:r>
          </a:p>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24</a:t>
            </a:fld>
            <a:endParaRPr lang="en-US"/>
          </a:p>
        </p:txBody>
      </p:sp>
    </p:spTree>
    <p:extLst>
      <p:ext uri="{BB962C8B-B14F-4D97-AF65-F5344CB8AC3E}">
        <p14:creationId xmlns:p14="http://schemas.microsoft.com/office/powerpoint/2010/main" val="2328198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speak with you today.  We are pleased to hear that suicide prevention is a priority in the State of Wisconsin.  </a:t>
            </a:r>
          </a:p>
        </p:txBody>
      </p:sp>
      <p:sp>
        <p:nvSpPr>
          <p:cNvPr id="4" name="Slide Number Placeholder 3"/>
          <p:cNvSpPr>
            <a:spLocks noGrp="1"/>
          </p:cNvSpPr>
          <p:nvPr>
            <p:ph type="sldNum" sz="quarter" idx="5"/>
          </p:nvPr>
        </p:nvSpPr>
        <p:spPr/>
        <p:txBody>
          <a:bodyPr/>
          <a:lstStyle/>
          <a:p>
            <a:fld id="{00A93353-4BE1-45A7-9A11-0DFD53E7D25F}" type="slidenum">
              <a:rPr lang="en-US" smtClean="0"/>
              <a:t>25</a:t>
            </a:fld>
            <a:endParaRPr lang="en-US"/>
          </a:p>
        </p:txBody>
      </p:sp>
    </p:spTree>
    <p:extLst>
      <p:ext uri="{BB962C8B-B14F-4D97-AF65-F5344CB8AC3E}">
        <p14:creationId xmlns:p14="http://schemas.microsoft.com/office/powerpoint/2010/main" val="2780533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26</a:t>
            </a:fld>
            <a:endParaRPr lang="en-US"/>
          </a:p>
        </p:txBody>
      </p:sp>
    </p:spTree>
    <p:extLst>
      <p:ext uri="{BB962C8B-B14F-4D97-AF65-F5344CB8AC3E}">
        <p14:creationId xmlns:p14="http://schemas.microsoft.com/office/powerpoint/2010/main" val="2820161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Psychiatric coverage occurs in person most days on Monday through Friday from 0700-1500. Otherwise psychiatrist is consulted via phone. </a:t>
            </a:r>
          </a:p>
        </p:txBody>
      </p:sp>
      <p:sp>
        <p:nvSpPr>
          <p:cNvPr id="4" name="Slide Number Placeholder 3"/>
          <p:cNvSpPr>
            <a:spLocks noGrp="1"/>
          </p:cNvSpPr>
          <p:nvPr>
            <p:ph type="sldNum" sz="quarter" idx="5"/>
          </p:nvPr>
        </p:nvSpPr>
        <p:spPr/>
        <p:txBody>
          <a:bodyPr/>
          <a:lstStyle/>
          <a:p>
            <a:fld id="{00A93353-4BE1-45A7-9A11-0DFD53E7D25F}" type="slidenum">
              <a:rPr lang="en-US" smtClean="0"/>
              <a:t>6</a:t>
            </a:fld>
            <a:endParaRPr lang="en-US"/>
          </a:p>
        </p:txBody>
      </p:sp>
    </p:spTree>
    <p:extLst>
      <p:ext uri="{BB962C8B-B14F-4D97-AF65-F5344CB8AC3E}">
        <p14:creationId xmlns:p14="http://schemas.microsoft.com/office/powerpoint/2010/main" val="106910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Criteria for discharge to home: determined by psychiatrist, no longer actively suicidal, safety plan completed</a:t>
            </a:r>
          </a:p>
        </p:txBody>
      </p:sp>
      <p:sp>
        <p:nvSpPr>
          <p:cNvPr id="4" name="Slide Number Placeholder 3"/>
          <p:cNvSpPr>
            <a:spLocks noGrp="1"/>
          </p:cNvSpPr>
          <p:nvPr>
            <p:ph type="sldNum" sz="quarter" idx="10"/>
          </p:nvPr>
        </p:nvSpPr>
        <p:spPr/>
        <p:txBody>
          <a:bodyPr/>
          <a:lstStyle/>
          <a:p>
            <a:fld id="{00A93353-4BE1-45A7-9A11-0DFD53E7D25F}" type="slidenum">
              <a:rPr lang="en-US" smtClean="0"/>
              <a:t>7</a:t>
            </a:fld>
            <a:endParaRPr lang="en-US"/>
          </a:p>
        </p:txBody>
      </p:sp>
    </p:spTree>
    <p:extLst>
      <p:ext uri="{BB962C8B-B14F-4D97-AF65-F5344CB8AC3E}">
        <p14:creationId xmlns:p14="http://schemas.microsoft.com/office/powerpoint/2010/main" val="395184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bed, then need to seek another bed within state lines. </a:t>
            </a:r>
          </a:p>
        </p:txBody>
      </p:sp>
      <p:sp>
        <p:nvSpPr>
          <p:cNvPr id="4" name="Slide Number Placeholder 3"/>
          <p:cNvSpPr>
            <a:spLocks noGrp="1"/>
          </p:cNvSpPr>
          <p:nvPr>
            <p:ph type="sldNum" sz="quarter" idx="5"/>
          </p:nvPr>
        </p:nvSpPr>
        <p:spPr/>
        <p:txBody>
          <a:bodyPr/>
          <a:lstStyle/>
          <a:p>
            <a:fld id="{00A93353-4BE1-45A7-9A11-0DFD53E7D25F}" type="slidenum">
              <a:rPr lang="en-US" smtClean="0"/>
              <a:t>8</a:t>
            </a:fld>
            <a:endParaRPr lang="en-US"/>
          </a:p>
        </p:txBody>
      </p:sp>
    </p:spTree>
    <p:extLst>
      <p:ext uri="{BB962C8B-B14F-4D97-AF65-F5344CB8AC3E}">
        <p14:creationId xmlns:p14="http://schemas.microsoft.com/office/powerpoint/2010/main" val="170866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9</a:t>
            </a:fld>
            <a:endParaRPr lang="en-US"/>
          </a:p>
        </p:txBody>
      </p:sp>
    </p:spTree>
    <p:extLst>
      <p:ext uri="{BB962C8B-B14F-4D97-AF65-F5344CB8AC3E}">
        <p14:creationId xmlns:p14="http://schemas.microsoft.com/office/powerpoint/2010/main" val="45668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A93353-4BE1-45A7-9A11-0DFD53E7D25F}" type="slidenum">
              <a:rPr lang="en-US" smtClean="0"/>
              <a:t>10</a:t>
            </a:fld>
            <a:endParaRPr lang="en-US"/>
          </a:p>
        </p:txBody>
      </p:sp>
    </p:spTree>
    <p:extLst>
      <p:ext uri="{BB962C8B-B14F-4D97-AF65-F5344CB8AC3E}">
        <p14:creationId xmlns:p14="http://schemas.microsoft.com/office/powerpoint/2010/main" val="3643452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00A93353-4BE1-45A7-9A11-0DFD53E7D25F}" type="slidenum">
              <a:rPr lang="en-US" smtClean="0"/>
              <a:t>11</a:t>
            </a:fld>
            <a:endParaRPr lang="en-US"/>
          </a:p>
        </p:txBody>
      </p:sp>
    </p:spTree>
    <p:extLst>
      <p:ext uri="{BB962C8B-B14F-4D97-AF65-F5344CB8AC3E}">
        <p14:creationId xmlns:p14="http://schemas.microsoft.com/office/powerpoint/2010/main" val="243266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 Center: a short term stabilization option run through the county. Offers a safe place for patients to stay and staff to assist with medication. Patient’s who do not meet criteria for admission to the hospital; however, who are not stable enough to be at home are often discharge to the Care Center.</a:t>
            </a:r>
          </a:p>
          <a:p>
            <a:endParaRPr lang="en-US" dirty="0"/>
          </a:p>
          <a:p>
            <a:r>
              <a:rPr lang="en-US" dirty="0"/>
              <a:t>PHP: An intensive outpatient option, which allows patients to remain at home, but attend programming and groups throughout the day.</a:t>
            </a:r>
          </a:p>
          <a:p>
            <a:endParaRPr lang="en-US" dirty="0"/>
          </a:p>
          <a:p>
            <a:r>
              <a:rPr lang="en-US" dirty="0"/>
              <a:t>Assessment and Referral Team: is staffed by 4 social workers who review referrals sent to them by the ER, the hospital, and clinic. They will contact the patients and help determine the best fit for behavioral health follow up within our system. They set up behavioral health follow up with therapist, social workers, nurse practitioners, and psychiatrist. </a:t>
            </a:r>
          </a:p>
          <a:p>
            <a:endParaRPr lang="en-US" dirty="0"/>
          </a:p>
          <a:p>
            <a:r>
              <a:rPr lang="en-US" dirty="0"/>
              <a:t>The patient care facilitator is often a behavioral health nurse who follows up with the patients. </a:t>
            </a:r>
          </a:p>
        </p:txBody>
      </p:sp>
      <p:sp>
        <p:nvSpPr>
          <p:cNvPr id="4" name="Slide Number Placeholder 3"/>
          <p:cNvSpPr>
            <a:spLocks noGrp="1"/>
          </p:cNvSpPr>
          <p:nvPr>
            <p:ph type="sldNum" sz="quarter" idx="5"/>
          </p:nvPr>
        </p:nvSpPr>
        <p:spPr/>
        <p:txBody>
          <a:bodyPr/>
          <a:lstStyle/>
          <a:p>
            <a:fld id="{00A93353-4BE1-45A7-9A11-0DFD53E7D25F}" type="slidenum">
              <a:rPr lang="en-US" smtClean="0"/>
              <a:t>12</a:t>
            </a:fld>
            <a:endParaRPr lang="en-US"/>
          </a:p>
        </p:txBody>
      </p:sp>
    </p:spTree>
    <p:extLst>
      <p:ext uri="{BB962C8B-B14F-4D97-AF65-F5344CB8AC3E}">
        <p14:creationId xmlns:p14="http://schemas.microsoft.com/office/powerpoint/2010/main" val="311342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08352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97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39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110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4618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263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478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35746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96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053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4046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A316A">
                <a:alpha val="30196"/>
              </a:srgbClr>
            </a:gs>
            <a:gs pos="50000">
              <a:schemeClr val="bg1"/>
            </a:gs>
            <a:gs pos="100000">
              <a:schemeClr val="bg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a:spLocks/>
          </p:cNvSpPr>
          <p:nvPr userDrawn="1"/>
        </p:nvSpPr>
        <p:spPr>
          <a:xfrm>
            <a:off x="0" y="6629400"/>
            <a:ext cx="9144000" cy="228600"/>
          </a:xfrm>
          <a:prstGeom prst="rect">
            <a:avLst/>
          </a:prstGeom>
          <a:solidFill>
            <a:srgbClr val="0A31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http://www.gundersenhealth.org/upload/images/logos/GHS~2c.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13903" y="6066629"/>
            <a:ext cx="1701497"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38100" y="6446193"/>
            <a:ext cx="2904962" cy="21544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50000"/>
                    <a:lumOff val="50000"/>
                  </a:schemeClr>
                </a:solidFill>
              </a:rPr>
              <a:t>Gundersen Lutheran Medical Center, Inc. | Gundersen Clinic, Ltd.</a:t>
            </a:r>
          </a:p>
        </p:txBody>
      </p:sp>
    </p:spTree>
    <p:extLst>
      <p:ext uri="{BB962C8B-B14F-4D97-AF65-F5344CB8AC3E}">
        <p14:creationId xmlns:p14="http://schemas.microsoft.com/office/powerpoint/2010/main" val="329288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b="1" kern="1200">
          <a:solidFill>
            <a:srgbClr val="0A316A"/>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Road to Recovery</a:t>
            </a:r>
          </a:p>
        </p:txBody>
      </p:sp>
      <p:sp>
        <p:nvSpPr>
          <p:cNvPr id="3" name="Subtitle 2"/>
          <p:cNvSpPr>
            <a:spLocks noGrp="1"/>
          </p:cNvSpPr>
          <p:nvPr>
            <p:ph type="subTitle" idx="1"/>
          </p:nvPr>
        </p:nvSpPr>
        <p:spPr/>
        <p:txBody>
          <a:bodyPr>
            <a:normAutofit fontScale="85000" lnSpcReduction="20000"/>
          </a:bodyPr>
          <a:lstStyle/>
          <a:p>
            <a:r>
              <a:rPr lang="en-US" dirty="0"/>
              <a:t>Lisa Myhre, BSN, RN</a:t>
            </a:r>
          </a:p>
          <a:p>
            <a:r>
              <a:rPr lang="en-US" dirty="0"/>
              <a:t>Emily Flannery, BSN, RN</a:t>
            </a:r>
          </a:p>
          <a:p>
            <a:r>
              <a:rPr lang="en-US" dirty="0"/>
              <a:t>Kayla Jones, MSN, RN</a:t>
            </a:r>
          </a:p>
          <a:p>
            <a:r>
              <a:rPr lang="en-US" dirty="0"/>
              <a:t>Inpatient Behavioral Health</a:t>
            </a:r>
          </a:p>
        </p:txBody>
      </p:sp>
    </p:spTree>
    <p:extLst>
      <p:ext uri="{BB962C8B-B14F-4D97-AF65-F5344CB8AC3E}">
        <p14:creationId xmlns:p14="http://schemas.microsoft.com/office/powerpoint/2010/main" val="3954597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9C423-7DAF-4BA9-B0A6-C438D3468DB2}"/>
              </a:ext>
            </a:extLst>
          </p:cNvPr>
          <p:cNvSpPr>
            <a:spLocks noGrp="1"/>
          </p:cNvSpPr>
          <p:nvPr>
            <p:ph type="title"/>
          </p:nvPr>
        </p:nvSpPr>
        <p:spPr/>
        <p:txBody>
          <a:bodyPr/>
          <a:lstStyle/>
          <a:p>
            <a:r>
              <a:rPr lang="en-US" dirty="0"/>
              <a:t>When GHS IBH is at capacity</a:t>
            </a:r>
          </a:p>
        </p:txBody>
      </p:sp>
      <p:sp>
        <p:nvSpPr>
          <p:cNvPr id="3" name="Content Placeholder 2">
            <a:extLst>
              <a:ext uri="{FF2B5EF4-FFF2-40B4-BE49-F238E27FC236}">
                <a16:creationId xmlns:a16="http://schemas.microsoft.com/office/drawing/2014/main" id="{77D4AA74-AB2D-4A69-A8B9-5C1F6997F759}"/>
              </a:ext>
            </a:extLst>
          </p:cNvPr>
          <p:cNvSpPr>
            <a:spLocks noGrp="1"/>
          </p:cNvSpPr>
          <p:nvPr>
            <p:ph idx="1"/>
          </p:nvPr>
        </p:nvSpPr>
        <p:spPr/>
        <p:txBody>
          <a:bodyPr>
            <a:normAutofit/>
          </a:bodyPr>
          <a:lstStyle/>
          <a:p>
            <a:r>
              <a:rPr lang="en-US" dirty="0"/>
              <a:t>Emergency Services Social Worker contacts nearest Inpatient Behavioral Health (IBH) facilities to arrange transfer</a:t>
            </a:r>
          </a:p>
          <a:p>
            <a:r>
              <a:rPr lang="en-US" dirty="0"/>
              <a:t>Emergency Services may hold patient if Gundersen Health System (GHS) IBH expecting bed openings within reasonable time</a:t>
            </a:r>
          </a:p>
          <a:p>
            <a:r>
              <a:rPr lang="en-US" dirty="0"/>
              <a:t>Patient transported via secure transport, police or ambulance.</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2228337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98F5-8864-4D1D-AE90-834DCDAEE50B}"/>
              </a:ext>
            </a:extLst>
          </p:cNvPr>
          <p:cNvSpPr>
            <a:spLocks noGrp="1"/>
          </p:cNvSpPr>
          <p:nvPr>
            <p:ph type="title"/>
          </p:nvPr>
        </p:nvSpPr>
        <p:spPr/>
        <p:txBody>
          <a:bodyPr/>
          <a:lstStyle/>
          <a:p>
            <a:r>
              <a:rPr lang="en-US" dirty="0"/>
              <a:t>Barriers associated with Transfer</a:t>
            </a:r>
          </a:p>
        </p:txBody>
      </p:sp>
      <p:sp>
        <p:nvSpPr>
          <p:cNvPr id="3" name="Content Placeholder 2">
            <a:extLst>
              <a:ext uri="{FF2B5EF4-FFF2-40B4-BE49-F238E27FC236}">
                <a16:creationId xmlns:a16="http://schemas.microsoft.com/office/drawing/2014/main" id="{0BA3FA5D-6FF2-4CC6-9206-67B15461C95B}"/>
              </a:ext>
            </a:extLst>
          </p:cNvPr>
          <p:cNvSpPr>
            <a:spLocks noGrp="1"/>
          </p:cNvSpPr>
          <p:nvPr>
            <p:ph idx="1"/>
          </p:nvPr>
        </p:nvSpPr>
        <p:spPr/>
        <p:txBody>
          <a:bodyPr/>
          <a:lstStyle/>
          <a:p>
            <a:r>
              <a:rPr lang="en-US" dirty="0"/>
              <a:t>Nearest facility: VA (limited to Veterans only) 40 miles </a:t>
            </a:r>
          </a:p>
          <a:p>
            <a:r>
              <a:rPr lang="en-US" dirty="0"/>
              <a:t>Next nearest </a:t>
            </a:r>
            <a:r>
              <a:rPr lang="en-US" dirty="0" err="1"/>
              <a:t>Eau</a:t>
            </a:r>
            <a:r>
              <a:rPr lang="en-US" dirty="0"/>
              <a:t> Claire: 90 miles</a:t>
            </a:r>
          </a:p>
          <a:p>
            <a:r>
              <a:rPr lang="en-US" dirty="0"/>
              <a:t>Nearest child facility(12 and under): </a:t>
            </a:r>
            <a:r>
              <a:rPr lang="en-US" dirty="0" err="1"/>
              <a:t>Meriter</a:t>
            </a:r>
            <a:r>
              <a:rPr lang="en-US" dirty="0"/>
              <a:t> 140 miles</a:t>
            </a:r>
          </a:p>
          <a:p>
            <a:r>
              <a:rPr lang="en-US" dirty="0"/>
              <a:t>Avoid crossing state lines</a:t>
            </a:r>
          </a:p>
          <a:p>
            <a:r>
              <a:rPr lang="en-US" dirty="0"/>
              <a:t>Transportation options limited</a:t>
            </a:r>
          </a:p>
        </p:txBody>
      </p:sp>
    </p:spTree>
    <p:extLst>
      <p:ext uri="{BB962C8B-B14F-4D97-AF65-F5344CB8AC3E}">
        <p14:creationId xmlns:p14="http://schemas.microsoft.com/office/powerpoint/2010/main" val="937227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0A50-6670-4FD4-9235-B7BEA158E4B2}"/>
              </a:ext>
            </a:extLst>
          </p:cNvPr>
          <p:cNvSpPr>
            <a:spLocks noGrp="1"/>
          </p:cNvSpPr>
          <p:nvPr>
            <p:ph type="title"/>
          </p:nvPr>
        </p:nvSpPr>
        <p:spPr/>
        <p:txBody>
          <a:bodyPr>
            <a:normAutofit fontScale="90000"/>
          </a:bodyPr>
          <a:lstStyle/>
          <a:p>
            <a:r>
              <a:rPr lang="en-US" dirty="0"/>
              <a:t>Discharge to home from Emergency Services</a:t>
            </a:r>
          </a:p>
        </p:txBody>
      </p:sp>
      <p:sp>
        <p:nvSpPr>
          <p:cNvPr id="3" name="Content Placeholder 2">
            <a:extLst>
              <a:ext uri="{FF2B5EF4-FFF2-40B4-BE49-F238E27FC236}">
                <a16:creationId xmlns:a16="http://schemas.microsoft.com/office/drawing/2014/main" id="{9825A04C-4036-4A67-8A37-E7592C9AF34F}"/>
              </a:ext>
            </a:extLst>
          </p:cNvPr>
          <p:cNvSpPr>
            <a:spLocks noGrp="1"/>
          </p:cNvSpPr>
          <p:nvPr>
            <p:ph idx="1"/>
          </p:nvPr>
        </p:nvSpPr>
        <p:spPr/>
        <p:txBody>
          <a:bodyPr>
            <a:normAutofit fontScale="92500" lnSpcReduction="10000"/>
          </a:bodyPr>
          <a:lstStyle/>
          <a:p>
            <a:r>
              <a:rPr lang="en-US" dirty="0"/>
              <a:t>Complete safety plan</a:t>
            </a:r>
          </a:p>
          <a:p>
            <a:r>
              <a:rPr lang="en-US" dirty="0"/>
              <a:t>Refer to Care Center</a:t>
            </a:r>
          </a:p>
          <a:p>
            <a:r>
              <a:rPr lang="en-US" dirty="0"/>
              <a:t>Partial Hospitalization Program (PHP)</a:t>
            </a:r>
          </a:p>
          <a:p>
            <a:r>
              <a:rPr lang="en-US" dirty="0"/>
              <a:t>Follow up with outpatient provider or Primary Care Provider (PCP)</a:t>
            </a:r>
          </a:p>
          <a:p>
            <a:r>
              <a:rPr lang="en-US" dirty="0"/>
              <a:t>Refer to Behavioral Health Assessment and Referral Team</a:t>
            </a:r>
          </a:p>
          <a:p>
            <a:r>
              <a:rPr lang="en-US" dirty="0"/>
              <a:t>Same day appointment with therapy</a:t>
            </a:r>
          </a:p>
          <a:p>
            <a:r>
              <a:rPr lang="en-US" dirty="0"/>
              <a:t>Patient Care Facilitator follow up phone contact.</a:t>
            </a:r>
          </a:p>
          <a:p>
            <a:endParaRPr lang="en-US" dirty="0"/>
          </a:p>
        </p:txBody>
      </p:sp>
    </p:spTree>
    <p:extLst>
      <p:ext uri="{BB962C8B-B14F-4D97-AF65-F5344CB8AC3E}">
        <p14:creationId xmlns:p14="http://schemas.microsoft.com/office/powerpoint/2010/main" val="1206996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6D666-43C5-4865-8366-AF702B6AF23A}"/>
              </a:ext>
            </a:extLst>
          </p:cNvPr>
          <p:cNvSpPr>
            <a:spLocks noGrp="1"/>
          </p:cNvSpPr>
          <p:nvPr>
            <p:ph type="title"/>
          </p:nvPr>
        </p:nvSpPr>
        <p:spPr/>
        <p:txBody>
          <a:bodyPr>
            <a:normAutofit/>
          </a:bodyPr>
          <a:lstStyle/>
          <a:p>
            <a:r>
              <a:rPr lang="en-US" dirty="0"/>
              <a:t>Stabilization on Medical Unit</a:t>
            </a:r>
          </a:p>
        </p:txBody>
      </p:sp>
      <p:sp>
        <p:nvSpPr>
          <p:cNvPr id="3" name="Content Placeholder 2">
            <a:extLst>
              <a:ext uri="{FF2B5EF4-FFF2-40B4-BE49-F238E27FC236}">
                <a16:creationId xmlns:a16="http://schemas.microsoft.com/office/drawing/2014/main" id="{AF050243-36D9-4F0E-A009-895B8A1B8279}"/>
              </a:ext>
            </a:extLst>
          </p:cNvPr>
          <p:cNvSpPr>
            <a:spLocks noGrp="1"/>
          </p:cNvSpPr>
          <p:nvPr>
            <p:ph idx="1"/>
          </p:nvPr>
        </p:nvSpPr>
        <p:spPr/>
        <p:txBody>
          <a:bodyPr>
            <a:normAutofit/>
          </a:bodyPr>
          <a:lstStyle/>
          <a:p>
            <a:r>
              <a:rPr lang="en-US" dirty="0"/>
              <a:t>Why: significant injury from wound, overdose, etc. </a:t>
            </a:r>
          </a:p>
          <a:p>
            <a:r>
              <a:rPr lang="en-US" dirty="0"/>
              <a:t>Critical Care Unit or Medical Specialties Unit</a:t>
            </a:r>
          </a:p>
          <a:p>
            <a:r>
              <a:rPr lang="en-US" dirty="0"/>
              <a:t>Columbia-Suicide Severity Rating Scale (CSSRS)</a:t>
            </a:r>
          </a:p>
          <a:p>
            <a:pPr lvl="1"/>
            <a:r>
              <a:rPr lang="en-US" dirty="0"/>
              <a:t>1:1 observation for all high risk patients</a:t>
            </a:r>
          </a:p>
          <a:p>
            <a:r>
              <a:rPr lang="en-US" dirty="0"/>
              <a:t>Safe room set-up</a:t>
            </a:r>
          </a:p>
          <a:p>
            <a:r>
              <a:rPr lang="en-US" dirty="0"/>
              <a:t>Behavioral Response Team RN (BRT RN) and psychiatry follow daily</a:t>
            </a:r>
          </a:p>
        </p:txBody>
      </p:sp>
    </p:spTree>
    <p:extLst>
      <p:ext uri="{BB962C8B-B14F-4D97-AF65-F5344CB8AC3E}">
        <p14:creationId xmlns:p14="http://schemas.microsoft.com/office/powerpoint/2010/main" val="278583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CDEC3-1C98-4BEC-8B09-60B4BE838E66}"/>
              </a:ext>
            </a:extLst>
          </p:cNvPr>
          <p:cNvSpPr>
            <a:spLocks noGrp="1"/>
          </p:cNvSpPr>
          <p:nvPr>
            <p:ph type="title"/>
          </p:nvPr>
        </p:nvSpPr>
        <p:spPr/>
        <p:txBody>
          <a:bodyPr>
            <a:normAutofit fontScale="90000"/>
          </a:bodyPr>
          <a:lstStyle/>
          <a:p>
            <a:r>
              <a:rPr lang="en-US"/>
              <a:t>Behavioral Response Team (BRT RN)</a:t>
            </a:r>
            <a:endParaRPr lang="en-US" dirty="0"/>
          </a:p>
        </p:txBody>
      </p:sp>
      <p:sp>
        <p:nvSpPr>
          <p:cNvPr id="3" name="Content Placeholder 2">
            <a:extLst>
              <a:ext uri="{FF2B5EF4-FFF2-40B4-BE49-F238E27FC236}">
                <a16:creationId xmlns:a16="http://schemas.microsoft.com/office/drawing/2014/main" id="{4CC7AA9B-CEEF-45B3-A7CB-0B2ACEDF65BE}"/>
              </a:ext>
            </a:extLst>
          </p:cNvPr>
          <p:cNvSpPr>
            <a:spLocks noGrp="1"/>
          </p:cNvSpPr>
          <p:nvPr>
            <p:ph idx="1"/>
          </p:nvPr>
        </p:nvSpPr>
        <p:spPr/>
        <p:txBody>
          <a:bodyPr/>
          <a:lstStyle/>
          <a:p>
            <a:r>
              <a:rPr lang="en-US" dirty="0"/>
              <a:t>Hours: 7am-7pm, 7 days a week</a:t>
            </a:r>
          </a:p>
          <a:p>
            <a:r>
              <a:rPr lang="en-US" dirty="0"/>
              <a:t>Staffed by: Inpatient Behavioral Health RNs</a:t>
            </a:r>
          </a:p>
          <a:p>
            <a:r>
              <a:rPr lang="en-US" dirty="0"/>
              <a:t>Purpose: support patients and staff in managing behavioral health needs in the medical setting</a:t>
            </a:r>
          </a:p>
          <a:p>
            <a:pPr lvl="2"/>
            <a:r>
              <a:rPr lang="en-US" dirty="0"/>
              <a:t>Suicidal ideation and/or attempt</a:t>
            </a:r>
          </a:p>
          <a:p>
            <a:pPr lvl="2"/>
            <a:r>
              <a:rPr lang="en-US" dirty="0"/>
              <a:t>Altered mental status</a:t>
            </a:r>
          </a:p>
          <a:p>
            <a:pPr lvl="2"/>
            <a:r>
              <a:rPr lang="en-US" dirty="0"/>
              <a:t>Agitation/aggressive behaviors</a:t>
            </a:r>
          </a:p>
          <a:p>
            <a:pPr lvl="2"/>
            <a:r>
              <a:rPr lang="en-US" dirty="0"/>
              <a:t>Emotional Support</a:t>
            </a:r>
          </a:p>
          <a:p>
            <a:endParaRPr lang="en-US" dirty="0"/>
          </a:p>
          <a:p>
            <a:pPr lvl="1"/>
            <a:endParaRPr lang="en-US" dirty="0"/>
          </a:p>
          <a:p>
            <a:endParaRPr lang="en-US" dirty="0"/>
          </a:p>
        </p:txBody>
      </p:sp>
    </p:spTree>
    <p:extLst>
      <p:ext uri="{BB962C8B-B14F-4D97-AF65-F5344CB8AC3E}">
        <p14:creationId xmlns:p14="http://schemas.microsoft.com/office/powerpoint/2010/main" val="2584041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B1971-A9A1-469A-B901-03D14E93CCAA}"/>
              </a:ext>
            </a:extLst>
          </p:cNvPr>
          <p:cNvSpPr>
            <a:spLocks noGrp="1"/>
          </p:cNvSpPr>
          <p:nvPr>
            <p:ph type="title"/>
          </p:nvPr>
        </p:nvSpPr>
        <p:spPr/>
        <p:txBody>
          <a:bodyPr>
            <a:normAutofit fontScale="90000"/>
          </a:bodyPr>
          <a:lstStyle/>
          <a:p>
            <a:r>
              <a:rPr lang="en-US" dirty="0"/>
              <a:t>BRT RN Role for </a:t>
            </a:r>
            <a:br>
              <a:rPr lang="en-US" dirty="0"/>
            </a:br>
            <a:r>
              <a:rPr lang="en-US" dirty="0"/>
              <a:t>Patients with Suicidal Ideation</a:t>
            </a:r>
          </a:p>
        </p:txBody>
      </p:sp>
      <p:sp>
        <p:nvSpPr>
          <p:cNvPr id="3" name="Content Placeholder 2">
            <a:extLst>
              <a:ext uri="{FF2B5EF4-FFF2-40B4-BE49-F238E27FC236}">
                <a16:creationId xmlns:a16="http://schemas.microsoft.com/office/drawing/2014/main" id="{082B977D-4428-4AF8-8097-DB60FDB71AE5}"/>
              </a:ext>
            </a:extLst>
          </p:cNvPr>
          <p:cNvSpPr>
            <a:spLocks noGrp="1"/>
          </p:cNvSpPr>
          <p:nvPr>
            <p:ph idx="1"/>
          </p:nvPr>
        </p:nvSpPr>
        <p:spPr/>
        <p:txBody>
          <a:bodyPr>
            <a:normAutofit lnSpcReduction="10000"/>
          </a:bodyPr>
          <a:lstStyle/>
          <a:p>
            <a:pPr>
              <a:lnSpc>
                <a:spcPct val="90000"/>
              </a:lnSpc>
            </a:pPr>
            <a:r>
              <a:rPr lang="en-US" sz="3600" dirty="0"/>
              <a:t>Assessments (C-SSRS) and support</a:t>
            </a:r>
          </a:p>
          <a:p>
            <a:pPr>
              <a:lnSpc>
                <a:spcPct val="90000"/>
              </a:lnSpc>
            </a:pPr>
            <a:r>
              <a:rPr lang="en-US" sz="3600" dirty="0"/>
              <a:t>Safety planning if patient to discharge home</a:t>
            </a:r>
          </a:p>
          <a:p>
            <a:pPr>
              <a:lnSpc>
                <a:spcPct val="90000"/>
              </a:lnSpc>
            </a:pPr>
            <a:r>
              <a:rPr lang="en-US" sz="3600" dirty="0"/>
              <a:t>Educate bedside staff, patient, and family</a:t>
            </a:r>
          </a:p>
          <a:p>
            <a:pPr>
              <a:lnSpc>
                <a:spcPct val="90000"/>
              </a:lnSpc>
            </a:pPr>
            <a:r>
              <a:rPr lang="en-US" sz="3600" dirty="0"/>
              <a:t>Facilitate transfer to IBH</a:t>
            </a:r>
          </a:p>
          <a:p>
            <a:pPr lvl="1">
              <a:lnSpc>
                <a:spcPct val="90000"/>
              </a:lnSpc>
            </a:pPr>
            <a:r>
              <a:rPr lang="en-US" sz="3600" dirty="0"/>
              <a:t>Admission orientation video</a:t>
            </a:r>
          </a:p>
          <a:p>
            <a:pPr lvl="1">
              <a:lnSpc>
                <a:spcPct val="90000"/>
              </a:lnSpc>
            </a:pPr>
            <a:r>
              <a:rPr lang="en-US" sz="3600" dirty="0"/>
              <a:t>Review precautions and unit guidelines</a:t>
            </a:r>
          </a:p>
          <a:p>
            <a:pPr lvl="1">
              <a:lnSpc>
                <a:spcPct val="90000"/>
              </a:lnSpc>
            </a:pPr>
            <a:r>
              <a:rPr lang="en-US" sz="3600" dirty="0"/>
              <a:t>Obtain consents</a:t>
            </a:r>
          </a:p>
          <a:p>
            <a:endParaRPr lang="en-US" dirty="0"/>
          </a:p>
        </p:txBody>
      </p:sp>
    </p:spTree>
    <p:extLst>
      <p:ext uri="{BB962C8B-B14F-4D97-AF65-F5344CB8AC3E}">
        <p14:creationId xmlns:p14="http://schemas.microsoft.com/office/powerpoint/2010/main" val="428459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37EA4E91-834B-44C1-97B7-9CADB95145E7}"/>
              </a:ext>
            </a:extLst>
          </p:cNvPr>
          <p:cNvGraphicFramePr>
            <a:graphicFrameLocks noChangeAspect="1"/>
          </p:cNvGraphicFramePr>
          <p:nvPr>
            <p:extLst>
              <p:ext uri="{D42A27DB-BD31-4B8C-83A1-F6EECF244321}">
                <p14:modId xmlns:p14="http://schemas.microsoft.com/office/powerpoint/2010/main" val="3681756308"/>
              </p:ext>
            </p:extLst>
          </p:nvPr>
        </p:nvGraphicFramePr>
        <p:xfrm>
          <a:off x="549604" y="293873"/>
          <a:ext cx="4648199" cy="6015870"/>
        </p:xfrm>
        <a:graphic>
          <a:graphicData uri="http://schemas.openxmlformats.org/presentationml/2006/ole">
            <mc:AlternateContent xmlns:mc="http://schemas.openxmlformats.org/markup-compatibility/2006">
              <mc:Choice xmlns:v="urn:schemas-microsoft-com:vml" Requires="v">
                <p:oleObj spid="_x0000_s1074"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549604" y="293873"/>
                        <a:ext cx="4648199" cy="6015870"/>
                      </a:xfrm>
                      <a:prstGeom prst="rect">
                        <a:avLst/>
                      </a:prstGeom>
                    </p:spPr>
                  </p:pic>
                </p:oleObj>
              </mc:Fallback>
            </mc:AlternateContent>
          </a:graphicData>
        </a:graphic>
      </p:graphicFrame>
      <p:pic>
        <p:nvPicPr>
          <p:cNvPr id="5" name="Content Placeholder 4">
            <a:extLst>
              <a:ext uri="{FF2B5EF4-FFF2-40B4-BE49-F238E27FC236}">
                <a16:creationId xmlns:a16="http://schemas.microsoft.com/office/drawing/2014/main" id="{B1523347-785C-4272-B6D0-4CC513252EAF}"/>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8288" r="3587" b="2"/>
          <a:stretch/>
        </p:blipFill>
        <p:spPr>
          <a:xfrm>
            <a:off x="5410200" y="914400"/>
            <a:ext cx="3064203" cy="4172449"/>
          </a:xfrm>
          <a:prstGeom prst="rect">
            <a:avLst/>
          </a:prstGeom>
          <a:effectLst/>
        </p:spPr>
      </p:pic>
    </p:spTree>
    <p:extLst>
      <p:ext uri="{BB962C8B-B14F-4D97-AF65-F5344CB8AC3E}">
        <p14:creationId xmlns:p14="http://schemas.microsoft.com/office/powerpoint/2010/main" val="3341992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F569-8875-4912-8B22-974226F5FC8B}"/>
              </a:ext>
            </a:extLst>
          </p:cNvPr>
          <p:cNvSpPr>
            <a:spLocks noGrp="1"/>
          </p:cNvSpPr>
          <p:nvPr>
            <p:ph type="title"/>
          </p:nvPr>
        </p:nvSpPr>
        <p:spPr/>
        <p:txBody>
          <a:bodyPr/>
          <a:lstStyle/>
          <a:p>
            <a:r>
              <a:rPr lang="en-US" dirty="0"/>
              <a:t>Inpatient Behavioral Health</a:t>
            </a:r>
          </a:p>
        </p:txBody>
      </p:sp>
      <p:sp>
        <p:nvSpPr>
          <p:cNvPr id="3" name="Content Placeholder 2">
            <a:extLst>
              <a:ext uri="{FF2B5EF4-FFF2-40B4-BE49-F238E27FC236}">
                <a16:creationId xmlns:a16="http://schemas.microsoft.com/office/drawing/2014/main" id="{3EDD08EB-15CD-4E6B-B150-D01496FE18BA}"/>
              </a:ext>
            </a:extLst>
          </p:cNvPr>
          <p:cNvSpPr>
            <a:spLocks noGrp="1"/>
          </p:cNvSpPr>
          <p:nvPr>
            <p:ph idx="1"/>
          </p:nvPr>
        </p:nvSpPr>
        <p:spPr/>
        <p:txBody>
          <a:bodyPr>
            <a:normAutofit fontScale="70000" lnSpcReduction="20000"/>
          </a:bodyPr>
          <a:lstStyle/>
          <a:p>
            <a:r>
              <a:rPr lang="en-US" dirty="0"/>
              <a:t>Unit A</a:t>
            </a:r>
          </a:p>
          <a:p>
            <a:pPr lvl="1"/>
            <a:r>
              <a:rPr lang="en-US" dirty="0"/>
              <a:t> Adult (18 and older)</a:t>
            </a:r>
          </a:p>
          <a:p>
            <a:pPr lvl="1"/>
            <a:r>
              <a:rPr lang="en-US" dirty="0"/>
              <a:t>14 beds</a:t>
            </a:r>
          </a:p>
          <a:p>
            <a:pPr lvl="1"/>
            <a:r>
              <a:rPr lang="en-US" dirty="0"/>
              <a:t>Patient Population: Suicidality, Depression, Anxiety, Personality Disorders, OCD, addiction</a:t>
            </a:r>
          </a:p>
          <a:p>
            <a:r>
              <a:rPr lang="en-US" dirty="0"/>
              <a:t>Unit C</a:t>
            </a:r>
          </a:p>
          <a:p>
            <a:pPr lvl="1"/>
            <a:r>
              <a:rPr lang="en-US" dirty="0"/>
              <a:t>Adult (18 and older)</a:t>
            </a:r>
          </a:p>
          <a:p>
            <a:pPr lvl="1"/>
            <a:r>
              <a:rPr lang="en-US" dirty="0"/>
              <a:t>8 beds</a:t>
            </a:r>
          </a:p>
          <a:p>
            <a:pPr lvl="1"/>
            <a:r>
              <a:rPr lang="en-US" dirty="0"/>
              <a:t>Patient Population: Bipolar, psychosis, self harm behaviors, aggression/agitation, actively suicidal</a:t>
            </a:r>
          </a:p>
          <a:p>
            <a:r>
              <a:rPr lang="en-US" dirty="0"/>
              <a:t>Adolescent Unit</a:t>
            </a:r>
          </a:p>
          <a:p>
            <a:pPr lvl="1"/>
            <a:r>
              <a:rPr lang="en-US" dirty="0"/>
              <a:t>Ages 13-18 and still in High School</a:t>
            </a:r>
          </a:p>
          <a:p>
            <a:pPr lvl="1"/>
            <a:r>
              <a:rPr lang="en-US" dirty="0"/>
              <a:t>8 beds</a:t>
            </a:r>
          </a:p>
          <a:p>
            <a:pPr lvl="1"/>
            <a:r>
              <a:rPr lang="en-US" dirty="0"/>
              <a:t>Patient Population: all diagnoses </a:t>
            </a:r>
          </a:p>
        </p:txBody>
      </p:sp>
    </p:spTree>
    <p:extLst>
      <p:ext uri="{BB962C8B-B14F-4D97-AF65-F5344CB8AC3E}">
        <p14:creationId xmlns:p14="http://schemas.microsoft.com/office/powerpoint/2010/main" val="1480257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C554-9653-4AE1-9D29-994A597EE3EE}"/>
              </a:ext>
            </a:extLst>
          </p:cNvPr>
          <p:cNvSpPr>
            <a:spLocks noGrp="1"/>
          </p:cNvSpPr>
          <p:nvPr>
            <p:ph type="title"/>
          </p:nvPr>
        </p:nvSpPr>
        <p:spPr/>
        <p:txBody>
          <a:bodyPr>
            <a:normAutofit fontScale="90000"/>
          </a:bodyPr>
          <a:lstStyle/>
          <a:p>
            <a:r>
              <a:rPr lang="en-US" dirty="0"/>
              <a:t>Inpatient Behavioral Health: Admission</a:t>
            </a:r>
          </a:p>
        </p:txBody>
      </p:sp>
      <p:sp>
        <p:nvSpPr>
          <p:cNvPr id="3" name="Content Placeholder 2">
            <a:extLst>
              <a:ext uri="{FF2B5EF4-FFF2-40B4-BE49-F238E27FC236}">
                <a16:creationId xmlns:a16="http://schemas.microsoft.com/office/drawing/2014/main" id="{6FD5044A-5C33-4124-A9DD-3D214CDB2E75}"/>
              </a:ext>
            </a:extLst>
          </p:cNvPr>
          <p:cNvSpPr>
            <a:spLocks noGrp="1"/>
          </p:cNvSpPr>
          <p:nvPr>
            <p:ph idx="1"/>
          </p:nvPr>
        </p:nvSpPr>
        <p:spPr/>
        <p:txBody>
          <a:bodyPr>
            <a:normAutofit fontScale="85000" lnSpcReduction="10000"/>
          </a:bodyPr>
          <a:lstStyle/>
          <a:p>
            <a:r>
              <a:rPr lang="en-US" dirty="0"/>
              <a:t>Intake Room</a:t>
            </a:r>
          </a:p>
          <a:p>
            <a:pPr lvl="1"/>
            <a:r>
              <a:rPr lang="en-US" dirty="0"/>
              <a:t>Private space off unit</a:t>
            </a:r>
          </a:p>
          <a:p>
            <a:pPr lvl="1"/>
            <a:r>
              <a:rPr lang="en-US" dirty="0"/>
              <a:t>Basic evaluation by CNA</a:t>
            </a:r>
          </a:p>
          <a:p>
            <a:pPr lvl="1"/>
            <a:r>
              <a:rPr lang="en-US" dirty="0"/>
              <a:t>Personal belongings reviewed for safety</a:t>
            </a:r>
          </a:p>
          <a:p>
            <a:pPr lvl="1"/>
            <a:r>
              <a:rPr lang="en-US" dirty="0"/>
              <a:t>Patient changes into hospital issued attire until personal item review is complete</a:t>
            </a:r>
          </a:p>
          <a:p>
            <a:r>
              <a:rPr lang="en-US" dirty="0"/>
              <a:t>Arrival onto Unit</a:t>
            </a:r>
          </a:p>
          <a:p>
            <a:pPr lvl="1"/>
            <a:r>
              <a:rPr lang="en-US" dirty="0"/>
              <a:t>Tour and unit orientation provided</a:t>
            </a:r>
          </a:p>
          <a:p>
            <a:pPr lvl="1"/>
            <a:r>
              <a:rPr lang="en-US" dirty="0"/>
              <a:t>Psychosocial and physical assessment completed by RN</a:t>
            </a:r>
          </a:p>
          <a:p>
            <a:pPr lvl="1"/>
            <a:r>
              <a:rPr lang="en-US" dirty="0"/>
              <a:t>Encourage participation in unit environment </a:t>
            </a:r>
            <a:br>
              <a:rPr lang="en-US" dirty="0"/>
            </a:br>
            <a:endParaRPr lang="en-US" dirty="0"/>
          </a:p>
          <a:p>
            <a:pPr lvl="1"/>
            <a:endParaRPr lang="en-US" dirty="0"/>
          </a:p>
        </p:txBody>
      </p:sp>
    </p:spTree>
    <p:extLst>
      <p:ext uri="{BB962C8B-B14F-4D97-AF65-F5344CB8AC3E}">
        <p14:creationId xmlns:p14="http://schemas.microsoft.com/office/powerpoint/2010/main" val="139758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431E2-90E4-4DB2-96D0-C174683EAD66}"/>
              </a:ext>
            </a:extLst>
          </p:cNvPr>
          <p:cNvSpPr>
            <a:spLocks noGrp="1"/>
          </p:cNvSpPr>
          <p:nvPr>
            <p:ph type="title"/>
          </p:nvPr>
        </p:nvSpPr>
        <p:spPr/>
        <p:txBody>
          <a:bodyPr>
            <a:normAutofit fontScale="90000"/>
          </a:bodyPr>
          <a:lstStyle/>
          <a:p>
            <a:r>
              <a:rPr lang="en-US" dirty="0"/>
              <a:t>Inpatient Behavioral Health:</a:t>
            </a:r>
            <a:br>
              <a:rPr lang="en-US" dirty="0"/>
            </a:br>
            <a:r>
              <a:rPr lang="en-US" dirty="0"/>
              <a:t>Programming </a:t>
            </a:r>
          </a:p>
        </p:txBody>
      </p:sp>
      <p:sp>
        <p:nvSpPr>
          <p:cNvPr id="3" name="Content Placeholder 2">
            <a:extLst>
              <a:ext uri="{FF2B5EF4-FFF2-40B4-BE49-F238E27FC236}">
                <a16:creationId xmlns:a16="http://schemas.microsoft.com/office/drawing/2014/main" id="{0204CACB-BBDD-4E22-9199-815C69DED05A}"/>
              </a:ext>
            </a:extLst>
          </p:cNvPr>
          <p:cNvSpPr>
            <a:spLocks noGrp="1"/>
          </p:cNvSpPr>
          <p:nvPr>
            <p:ph idx="1"/>
          </p:nvPr>
        </p:nvSpPr>
        <p:spPr>
          <a:xfrm>
            <a:off x="457200" y="1600200"/>
            <a:ext cx="3962400" cy="4525963"/>
          </a:xfrm>
        </p:spPr>
        <p:txBody>
          <a:bodyPr>
            <a:normAutofit fontScale="92500" lnSpcReduction="10000"/>
          </a:bodyPr>
          <a:lstStyle/>
          <a:p>
            <a:r>
              <a:rPr lang="en-US" dirty="0"/>
              <a:t>Interdisciplinary Team</a:t>
            </a:r>
          </a:p>
          <a:p>
            <a:pPr lvl="1">
              <a:buFont typeface="Wingdings" panose="05000000000000000000" pitchFamily="2" charset="2"/>
              <a:buChar char="§"/>
            </a:pPr>
            <a:r>
              <a:rPr lang="en-US" sz="2600" dirty="0"/>
              <a:t>Patient</a:t>
            </a:r>
          </a:p>
          <a:p>
            <a:pPr lvl="1">
              <a:buFont typeface="Wingdings" panose="05000000000000000000" pitchFamily="2" charset="2"/>
              <a:buChar char="§"/>
            </a:pPr>
            <a:r>
              <a:rPr lang="en-US" sz="2600" dirty="0"/>
              <a:t> Family</a:t>
            </a:r>
          </a:p>
          <a:p>
            <a:pPr lvl="1">
              <a:buFont typeface="Wingdings" panose="05000000000000000000" pitchFamily="2" charset="2"/>
              <a:buChar char="§"/>
            </a:pPr>
            <a:r>
              <a:rPr lang="en-US" sz="2600" dirty="0"/>
              <a:t> Support person(s)</a:t>
            </a:r>
          </a:p>
          <a:p>
            <a:pPr lvl="1">
              <a:buFont typeface="Wingdings" panose="05000000000000000000" pitchFamily="2" charset="2"/>
              <a:buChar char="§"/>
            </a:pPr>
            <a:r>
              <a:rPr lang="en-US" sz="2600" dirty="0"/>
              <a:t>Psychiatrist</a:t>
            </a:r>
          </a:p>
          <a:p>
            <a:pPr lvl="1">
              <a:buFont typeface="Wingdings" panose="05000000000000000000" pitchFamily="2" charset="2"/>
              <a:buChar char="§"/>
            </a:pPr>
            <a:r>
              <a:rPr lang="en-US" sz="2600" dirty="0"/>
              <a:t>Psychiatric Nurse Practitioner</a:t>
            </a:r>
          </a:p>
          <a:p>
            <a:pPr lvl="1">
              <a:buFont typeface="Wingdings" panose="05000000000000000000" pitchFamily="2" charset="2"/>
              <a:buChar char="§"/>
            </a:pPr>
            <a:r>
              <a:rPr lang="en-US" sz="2600" dirty="0"/>
              <a:t>Psychologist</a:t>
            </a:r>
          </a:p>
          <a:p>
            <a:pPr lvl="1">
              <a:buFont typeface="Wingdings" panose="05000000000000000000" pitchFamily="2" charset="2"/>
              <a:buChar char="§"/>
            </a:pPr>
            <a:r>
              <a:rPr lang="en-US" sz="2600" dirty="0"/>
              <a:t>RN</a:t>
            </a:r>
          </a:p>
          <a:p>
            <a:pPr lvl="1">
              <a:buFont typeface="Wingdings" panose="05000000000000000000" pitchFamily="2" charset="2"/>
              <a:buChar char="§"/>
            </a:pPr>
            <a:r>
              <a:rPr lang="en-US" sz="2600" dirty="0"/>
              <a:t>CNA</a:t>
            </a:r>
          </a:p>
          <a:p>
            <a:pPr lvl="1">
              <a:buFont typeface="Wingdings" panose="05000000000000000000" pitchFamily="2" charset="2"/>
              <a:buChar char="§"/>
            </a:pPr>
            <a:r>
              <a:rPr lang="en-US" sz="2600" dirty="0"/>
              <a:t>Dietician</a:t>
            </a:r>
          </a:p>
        </p:txBody>
      </p:sp>
      <p:sp>
        <p:nvSpPr>
          <p:cNvPr id="5" name="TextBox 4">
            <a:extLst>
              <a:ext uri="{FF2B5EF4-FFF2-40B4-BE49-F238E27FC236}">
                <a16:creationId xmlns:a16="http://schemas.microsoft.com/office/drawing/2014/main" id="{7EBCA2BC-DC6A-4209-AB81-012081817D30}"/>
              </a:ext>
            </a:extLst>
          </p:cNvPr>
          <p:cNvSpPr txBox="1"/>
          <p:nvPr/>
        </p:nvSpPr>
        <p:spPr>
          <a:xfrm>
            <a:off x="4724402" y="2133600"/>
            <a:ext cx="3124200" cy="3785652"/>
          </a:xfrm>
          <a:prstGeom prst="rect">
            <a:avLst/>
          </a:prstGeom>
          <a:noFill/>
        </p:spPr>
        <p:txBody>
          <a:bodyPr wrap="square" rtlCol="0">
            <a:spAutoFit/>
          </a:bodyPr>
          <a:lstStyle/>
          <a:p>
            <a:pPr marL="342900" indent="-342900">
              <a:buFont typeface="Wingdings" panose="05000000000000000000" pitchFamily="2" charset="2"/>
              <a:buChar char="§"/>
            </a:pPr>
            <a:r>
              <a:rPr lang="en-US" sz="2400" dirty="0"/>
              <a:t>Therapist</a:t>
            </a:r>
          </a:p>
          <a:p>
            <a:pPr marL="342900" indent="-342900">
              <a:buFont typeface="Wingdings" panose="05000000000000000000" pitchFamily="2" charset="2"/>
              <a:buChar char="§"/>
            </a:pPr>
            <a:r>
              <a:rPr lang="en-US" sz="2400" dirty="0"/>
              <a:t>Social Worker</a:t>
            </a:r>
          </a:p>
          <a:p>
            <a:pPr marL="342900" indent="-342900">
              <a:buFont typeface="Wingdings" panose="05000000000000000000" pitchFamily="2" charset="2"/>
              <a:buChar char="§"/>
            </a:pPr>
            <a:r>
              <a:rPr lang="en-US" sz="2400" dirty="0"/>
              <a:t>Occupational Therapy</a:t>
            </a:r>
          </a:p>
          <a:p>
            <a:pPr marL="342900" indent="-342900">
              <a:buFont typeface="Wingdings" panose="05000000000000000000" pitchFamily="2" charset="2"/>
              <a:buChar char="§"/>
            </a:pPr>
            <a:r>
              <a:rPr lang="en-US" sz="2400" dirty="0"/>
              <a:t>Recreational Therapy</a:t>
            </a:r>
          </a:p>
          <a:p>
            <a:pPr marL="342900" indent="-342900">
              <a:buFont typeface="Wingdings" panose="05000000000000000000" pitchFamily="2" charset="2"/>
              <a:buChar char="§"/>
            </a:pPr>
            <a:r>
              <a:rPr lang="en-US" sz="2400" dirty="0"/>
              <a:t>Peer Specialist</a:t>
            </a:r>
          </a:p>
          <a:p>
            <a:pPr marL="342900" indent="-342900">
              <a:buFont typeface="Wingdings" panose="05000000000000000000" pitchFamily="2" charset="2"/>
              <a:buChar char="§"/>
            </a:pPr>
            <a:r>
              <a:rPr lang="en-US" sz="2400" dirty="0"/>
              <a:t>Spiritual Care</a:t>
            </a:r>
          </a:p>
          <a:p>
            <a:pPr marL="342900" indent="-342900">
              <a:buFont typeface="Wingdings" panose="05000000000000000000" pitchFamily="2" charset="2"/>
              <a:buChar char="§"/>
            </a:pPr>
            <a:r>
              <a:rPr lang="en-US" sz="2400" dirty="0"/>
              <a:t>Behavioral Health Specialist</a:t>
            </a:r>
          </a:p>
        </p:txBody>
      </p:sp>
    </p:spTree>
    <p:extLst>
      <p:ext uri="{BB962C8B-B14F-4D97-AF65-F5344CB8AC3E}">
        <p14:creationId xmlns:p14="http://schemas.microsoft.com/office/powerpoint/2010/main" val="192000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AB181-D6E3-449E-AFAB-31EDD76B5CEC}"/>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FA6A26C8-783E-4E59-9FEB-AE55586CB2B6}"/>
              </a:ext>
            </a:extLst>
          </p:cNvPr>
          <p:cNvSpPr>
            <a:spLocks noGrp="1"/>
          </p:cNvSpPr>
          <p:nvPr>
            <p:ph idx="1"/>
          </p:nvPr>
        </p:nvSpPr>
        <p:spPr/>
        <p:txBody>
          <a:bodyPr>
            <a:normAutofit lnSpcReduction="10000"/>
          </a:bodyPr>
          <a:lstStyle/>
          <a:p>
            <a:r>
              <a:rPr lang="en-US" dirty="0"/>
              <a:t>Review the care path a patient follows when one presents to the hospital after a suicide attempt or mental health crisis. </a:t>
            </a:r>
          </a:p>
          <a:p>
            <a:r>
              <a:rPr lang="en-US" dirty="0"/>
              <a:t>Describe the care team members involved in the care of a patient seeking mental health crisis stabilization.</a:t>
            </a:r>
          </a:p>
          <a:p>
            <a:r>
              <a:rPr lang="en-US" dirty="0"/>
              <a:t>Examine the care provided in Inpatient Behavioral Health. </a:t>
            </a:r>
          </a:p>
          <a:p>
            <a:r>
              <a:rPr lang="en-US" dirty="0"/>
              <a:t>Discuss steps taken at time of discharge. </a:t>
            </a:r>
          </a:p>
          <a:p>
            <a:endParaRPr lang="en-US" dirty="0"/>
          </a:p>
          <a:p>
            <a:endParaRPr lang="en-US" dirty="0"/>
          </a:p>
        </p:txBody>
      </p:sp>
    </p:spTree>
    <p:extLst>
      <p:ext uri="{BB962C8B-B14F-4D97-AF65-F5344CB8AC3E}">
        <p14:creationId xmlns:p14="http://schemas.microsoft.com/office/powerpoint/2010/main" val="322001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1BD3-F5D1-408D-9F9D-569B08D8DF5B}"/>
              </a:ext>
            </a:extLst>
          </p:cNvPr>
          <p:cNvSpPr>
            <a:spLocks noGrp="1"/>
          </p:cNvSpPr>
          <p:nvPr>
            <p:ph type="title"/>
          </p:nvPr>
        </p:nvSpPr>
        <p:spPr/>
        <p:txBody>
          <a:bodyPr>
            <a:normAutofit fontScale="90000"/>
          </a:bodyPr>
          <a:lstStyle/>
          <a:p>
            <a:r>
              <a:rPr lang="en-US" dirty="0"/>
              <a:t>Inpatient Behavioral Health: Programming</a:t>
            </a:r>
          </a:p>
        </p:txBody>
      </p:sp>
      <p:sp>
        <p:nvSpPr>
          <p:cNvPr id="3" name="Content Placeholder 2">
            <a:extLst>
              <a:ext uri="{FF2B5EF4-FFF2-40B4-BE49-F238E27FC236}">
                <a16:creationId xmlns:a16="http://schemas.microsoft.com/office/drawing/2014/main" id="{FF1494DB-C53B-4D07-8531-A40B8103D9FA}"/>
              </a:ext>
            </a:extLst>
          </p:cNvPr>
          <p:cNvSpPr>
            <a:spLocks noGrp="1"/>
          </p:cNvSpPr>
          <p:nvPr>
            <p:ph idx="1"/>
          </p:nvPr>
        </p:nvSpPr>
        <p:spPr>
          <a:xfrm>
            <a:off x="457200" y="1600200"/>
            <a:ext cx="3962400" cy="4525963"/>
          </a:xfrm>
        </p:spPr>
        <p:txBody>
          <a:bodyPr>
            <a:normAutofit fontScale="92500" lnSpcReduction="10000"/>
          </a:bodyPr>
          <a:lstStyle/>
          <a:p>
            <a:r>
              <a:rPr lang="en-US" dirty="0"/>
              <a:t>Therapeutic Offerings</a:t>
            </a:r>
          </a:p>
          <a:p>
            <a:pPr lvl="1">
              <a:buFont typeface="Wingdings" panose="05000000000000000000" pitchFamily="2" charset="2"/>
              <a:buChar char="§"/>
            </a:pPr>
            <a:r>
              <a:rPr lang="en-US" sz="2600" dirty="0"/>
              <a:t>Dialectical Behavior Therapy</a:t>
            </a:r>
          </a:p>
          <a:p>
            <a:pPr lvl="1">
              <a:buFont typeface="Wingdings" panose="05000000000000000000" pitchFamily="2" charset="2"/>
              <a:buChar char="§"/>
            </a:pPr>
            <a:r>
              <a:rPr lang="en-US" sz="2600" dirty="0"/>
              <a:t> Acceptance and Commitment Therapy</a:t>
            </a:r>
          </a:p>
          <a:p>
            <a:pPr lvl="1">
              <a:buFont typeface="Wingdings" panose="05000000000000000000" pitchFamily="2" charset="2"/>
              <a:buChar char="§"/>
            </a:pPr>
            <a:r>
              <a:rPr lang="en-US" sz="2600" dirty="0"/>
              <a:t>Cognitive Behavioral Therapy</a:t>
            </a:r>
          </a:p>
          <a:p>
            <a:pPr lvl="1">
              <a:buFont typeface="Wingdings" panose="05000000000000000000" pitchFamily="2" charset="2"/>
              <a:buChar char="§"/>
            </a:pPr>
            <a:r>
              <a:rPr lang="en-US" sz="2600" dirty="0"/>
              <a:t>Discharge Planning</a:t>
            </a:r>
          </a:p>
          <a:p>
            <a:pPr lvl="1">
              <a:buFont typeface="Wingdings" panose="05000000000000000000" pitchFamily="2" charset="2"/>
              <a:buChar char="§"/>
            </a:pPr>
            <a:r>
              <a:rPr lang="en-US" sz="2600" dirty="0"/>
              <a:t>Occupational Therapy</a:t>
            </a:r>
          </a:p>
          <a:p>
            <a:pPr lvl="1">
              <a:buFont typeface="Wingdings" panose="05000000000000000000" pitchFamily="2" charset="2"/>
              <a:buChar char="§"/>
            </a:pPr>
            <a:r>
              <a:rPr lang="en-US" sz="2600" dirty="0"/>
              <a:t>Recreational Therapy</a:t>
            </a:r>
          </a:p>
          <a:p>
            <a:pPr lvl="1">
              <a:buFont typeface="Wingdings" panose="05000000000000000000" pitchFamily="2" charset="2"/>
              <a:buChar char="§"/>
            </a:pPr>
            <a:r>
              <a:rPr lang="en-US" sz="2600" dirty="0"/>
              <a:t>Courtyard </a:t>
            </a:r>
          </a:p>
        </p:txBody>
      </p:sp>
      <p:sp>
        <p:nvSpPr>
          <p:cNvPr id="4" name="TextBox 3">
            <a:extLst>
              <a:ext uri="{FF2B5EF4-FFF2-40B4-BE49-F238E27FC236}">
                <a16:creationId xmlns:a16="http://schemas.microsoft.com/office/drawing/2014/main" id="{3590D559-4CDA-49A9-9B8D-DD62723909EC}"/>
              </a:ext>
            </a:extLst>
          </p:cNvPr>
          <p:cNvSpPr txBox="1"/>
          <p:nvPr/>
        </p:nvSpPr>
        <p:spPr>
          <a:xfrm>
            <a:off x="4724402" y="1981200"/>
            <a:ext cx="3886200" cy="4339650"/>
          </a:xfrm>
          <a:prstGeom prst="rect">
            <a:avLst/>
          </a:prstGeom>
          <a:noFill/>
        </p:spPr>
        <p:txBody>
          <a:bodyPr wrap="square" rtlCol="0">
            <a:spAutoFit/>
          </a:bodyPr>
          <a:lstStyle/>
          <a:p>
            <a:pPr marL="285750" indent="-285750">
              <a:buFont typeface="Wingdings" panose="05000000000000000000" pitchFamily="2" charset="2"/>
              <a:buChar char="§"/>
            </a:pPr>
            <a:r>
              <a:rPr lang="en-US" sz="2400" dirty="0"/>
              <a:t>Individual Psychotherapy</a:t>
            </a:r>
          </a:p>
          <a:p>
            <a:pPr marL="285750" indent="-285750">
              <a:buFont typeface="Wingdings" panose="05000000000000000000" pitchFamily="2" charset="2"/>
              <a:buChar char="§"/>
            </a:pPr>
            <a:r>
              <a:rPr lang="en-US" sz="2400" dirty="0"/>
              <a:t>Spirituality Group</a:t>
            </a:r>
          </a:p>
          <a:p>
            <a:pPr marL="285750" indent="-285750">
              <a:buFont typeface="Wingdings" panose="05000000000000000000" pitchFamily="2" charset="2"/>
              <a:buChar char="§"/>
            </a:pPr>
            <a:r>
              <a:rPr lang="en-US" sz="2400" dirty="0"/>
              <a:t>Leisure Assessments</a:t>
            </a:r>
          </a:p>
          <a:p>
            <a:pPr marL="285750" indent="-285750">
              <a:buFont typeface="Wingdings" panose="05000000000000000000" pitchFamily="2" charset="2"/>
              <a:buChar char="§"/>
            </a:pPr>
            <a:r>
              <a:rPr lang="en-US" sz="2400" dirty="0"/>
              <a:t>Community Meetings</a:t>
            </a:r>
          </a:p>
          <a:p>
            <a:pPr marL="285750" indent="-285750">
              <a:buFont typeface="Wingdings" panose="05000000000000000000" pitchFamily="2" charset="2"/>
              <a:buChar char="§"/>
            </a:pPr>
            <a:r>
              <a:rPr lang="en-US" sz="2400" dirty="0"/>
              <a:t>Pet Therapy</a:t>
            </a:r>
          </a:p>
          <a:p>
            <a:pPr marL="285750" indent="-285750">
              <a:buFont typeface="Wingdings" panose="05000000000000000000" pitchFamily="2" charset="2"/>
              <a:buChar char="§"/>
            </a:pPr>
            <a:r>
              <a:rPr lang="en-US" sz="2400" dirty="0"/>
              <a:t>Psychotherapy</a:t>
            </a:r>
          </a:p>
          <a:p>
            <a:pPr marL="285750" indent="-285750">
              <a:buFont typeface="Wingdings" panose="05000000000000000000" pitchFamily="2" charset="2"/>
              <a:buChar char="§"/>
            </a:pPr>
            <a:r>
              <a:rPr lang="en-US" sz="2400" dirty="0"/>
              <a:t>Exercise Group</a:t>
            </a:r>
          </a:p>
          <a:p>
            <a:pPr marL="285750" indent="-285750">
              <a:buFont typeface="Wingdings" panose="05000000000000000000" pitchFamily="2" charset="2"/>
              <a:buChar char="§"/>
            </a:pPr>
            <a:r>
              <a:rPr lang="en-US" sz="2400" dirty="0"/>
              <a:t>Food for Recovery</a:t>
            </a:r>
          </a:p>
          <a:p>
            <a:pPr marL="285750" indent="-285750">
              <a:buFont typeface="Wingdings" panose="05000000000000000000" pitchFamily="2" charset="2"/>
              <a:buChar char="§"/>
            </a:pPr>
            <a:r>
              <a:rPr lang="en-US" sz="2400" dirty="0"/>
              <a:t>Meditative Arts</a:t>
            </a:r>
          </a:p>
          <a:p>
            <a:pPr marL="285750" indent="-285750">
              <a:buFont typeface="Wingdings" panose="05000000000000000000" pitchFamily="2" charset="2"/>
              <a:buChar char="§"/>
            </a:pPr>
            <a:r>
              <a:rPr lang="en-US" sz="2400" dirty="0"/>
              <a:t>Recovery Education</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208203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0248F-0BEE-4181-A5E5-4F5BBA6D4BCD}"/>
              </a:ext>
            </a:extLst>
          </p:cNvPr>
          <p:cNvSpPr>
            <a:spLocks noGrp="1"/>
          </p:cNvSpPr>
          <p:nvPr>
            <p:ph type="title"/>
          </p:nvPr>
        </p:nvSpPr>
        <p:spPr/>
        <p:txBody>
          <a:bodyPr>
            <a:normAutofit fontScale="90000"/>
          </a:bodyPr>
          <a:lstStyle/>
          <a:p>
            <a:r>
              <a:rPr lang="en-US" dirty="0"/>
              <a:t>Inpatient Behavioral Health: Programming</a:t>
            </a:r>
          </a:p>
        </p:txBody>
      </p:sp>
      <p:sp>
        <p:nvSpPr>
          <p:cNvPr id="3" name="Content Placeholder 2">
            <a:extLst>
              <a:ext uri="{FF2B5EF4-FFF2-40B4-BE49-F238E27FC236}">
                <a16:creationId xmlns:a16="http://schemas.microsoft.com/office/drawing/2014/main" id="{F2C31BB7-939C-4D81-A770-0C9F7B9FECA8}"/>
              </a:ext>
            </a:extLst>
          </p:cNvPr>
          <p:cNvSpPr>
            <a:spLocks noGrp="1"/>
          </p:cNvSpPr>
          <p:nvPr>
            <p:ph idx="1"/>
          </p:nvPr>
        </p:nvSpPr>
        <p:spPr/>
        <p:txBody>
          <a:bodyPr>
            <a:normAutofit fontScale="92500" lnSpcReduction="10000"/>
          </a:bodyPr>
          <a:lstStyle/>
          <a:p>
            <a:r>
              <a:rPr lang="en-US" dirty="0"/>
              <a:t>Daily assessment by Psychiatrist or Psychiatric Nurse Practitioner</a:t>
            </a:r>
          </a:p>
          <a:p>
            <a:pPr lvl="1"/>
            <a:r>
              <a:rPr lang="en-US" dirty="0"/>
              <a:t>Medications, Electroconvulsive Therapy (ECT), </a:t>
            </a:r>
            <a:r>
              <a:rPr lang="en-US" dirty="0" err="1"/>
              <a:t>Transmagnetic</a:t>
            </a:r>
            <a:r>
              <a:rPr lang="en-US" dirty="0"/>
              <a:t> Stimulation (TMS) </a:t>
            </a:r>
          </a:p>
          <a:p>
            <a:r>
              <a:rPr lang="en-US" dirty="0"/>
              <a:t>Twice daily assessment by RN</a:t>
            </a:r>
          </a:p>
          <a:p>
            <a:r>
              <a:rPr lang="en-US" dirty="0"/>
              <a:t>Social Work reviews for community based needs. </a:t>
            </a:r>
          </a:p>
          <a:p>
            <a:r>
              <a:rPr lang="en-US" dirty="0"/>
              <a:t>Bi-weekly interdisciplinary staffing</a:t>
            </a:r>
          </a:p>
          <a:p>
            <a:r>
              <a:rPr lang="en-US" dirty="0"/>
              <a:t>Caring Partners Group offered for family/support persons</a:t>
            </a:r>
          </a:p>
        </p:txBody>
      </p:sp>
    </p:spTree>
    <p:extLst>
      <p:ext uri="{BB962C8B-B14F-4D97-AF65-F5344CB8AC3E}">
        <p14:creationId xmlns:p14="http://schemas.microsoft.com/office/powerpoint/2010/main" val="534512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2A50A-7825-4CE3-99C9-EF95343DDC54}"/>
              </a:ext>
            </a:extLst>
          </p:cNvPr>
          <p:cNvSpPr>
            <a:spLocks noGrp="1"/>
          </p:cNvSpPr>
          <p:nvPr>
            <p:ph type="title"/>
          </p:nvPr>
        </p:nvSpPr>
        <p:spPr/>
        <p:txBody>
          <a:bodyPr>
            <a:normAutofit fontScale="90000"/>
          </a:bodyPr>
          <a:lstStyle/>
          <a:p>
            <a:r>
              <a:rPr lang="en-US" dirty="0"/>
              <a:t>Inpatient Behavioral Health: </a:t>
            </a:r>
            <a:br>
              <a:rPr lang="en-US" dirty="0"/>
            </a:br>
            <a:r>
              <a:rPr lang="en-US" dirty="0"/>
              <a:t>Staff Training</a:t>
            </a:r>
          </a:p>
        </p:txBody>
      </p:sp>
      <p:sp>
        <p:nvSpPr>
          <p:cNvPr id="3" name="Content Placeholder 2">
            <a:extLst>
              <a:ext uri="{FF2B5EF4-FFF2-40B4-BE49-F238E27FC236}">
                <a16:creationId xmlns:a16="http://schemas.microsoft.com/office/drawing/2014/main" id="{66153FA6-5AFC-48BD-8981-4FF0C576EF01}"/>
              </a:ext>
            </a:extLst>
          </p:cNvPr>
          <p:cNvSpPr>
            <a:spLocks noGrp="1"/>
          </p:cNvSpPr>
          <p:nvPr>
            <p:ph idx="1"/>
          </p:nvPr>
        </p:nvSpPr>
        <p:spPr/>
        <p:txBody>
          <a:bodyPr/>
          <a:lstStyle/>
          <a:p>
            <a:r>
              <a:rPr lang="en-US" dirty="0"/>
              <a:t>Crisis Prevention Institute (CPI)</a:t>
            </a:r>
          </a:p>
          <a:p>
            <a:r>
              <a:rPr lang="en-US" dirty="0"/>
              <a:t>Trauma Informed Care (TIC)</a:t>
            </a:r>
          </a:p>
          <a:p>
            <a:r>
              <a:rPr lang="en-US" dirty="0"/>
              <a:t>Adverse Childhood Experiences (ACEs)</a:t>
            </a:r>
          </a:p>
          <a:p>
            <a:r>
              <a:rPr lang="en-US" dirty="0"/>
              <a:t>Quarterly staff training</a:t>
            </a:r>
          </a:p>
          <a:p>
            <a:pPr marL="0" indent="0">
              <a:buNone/>
            </a:pPr>
            <a:endParaRPr lang="en-US" dirty="0"/>
          </a:p>
        </p:txBody>
      </p:sp>
    </p:spTree>
    <p:extLst>
      <p:ext uri="{BB962C8B-B14F-4D97-AF65-F5344CB8AC3E}">
        <p14:creationId xmlns:p14="http://schemas.microsoft.com/office/powerpoint/2010/main" val="2341238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B9A3B-37CA-451F-9410-A13ECD5FBA35}"/>
              </a:ext>
            </a:extLst>
          </p:cNvPr>
          <p:cNvSpPr>
            <a:spLocks noGrp="1"/>
          </p:cNvSpPr>
          <p:nvPr>
            <p:ph type="title"/>
          </p:nvPr>
        </p:nvSpPr>
        <p:spPr/>
        <p:txBody>
          <a:bodyPr>
            <a:normAutofit fontScale="90000"/>
          </a:bodyPr>
          <a:lstStyle/>
          <a:p>
            <a:r>
              <a:rPr lang="en-US" dirty="0"/>
              <a:t>Inpatient Behavioral Health: Discharge</a:t>
            </a:r>
          </a:p>
        </p:txBody>
      </p:sp>
      <p:sp>
        <p:nvSpPr>
          <p:cNvPr id="3" name="Content Placeholder 2">
            <a:extLst>
              <a:ext uri="{FF2B5EF4-FFF2-40B4-BE49-F238E27FC236}">
                <a16:creationId xmlns:a16="http://schemas.microsoft.com/office/drawing/2014/main" id="{652C0BDB-CE9C-40B4-AD2D-B0117005ABDE}"/>
              </a:ext>
            </a:extLst>
          </p:cNvPr>
          <p:cNvSpPr>
            <a:spLocks noGrp="1"/>
          </p:cNvSpPr>
          <p:nvPr>
            <p:ph idx="1"/>
          </p:nvPr>
        </p:nvSpPr>
        <p:spPr/>
        <p:txBody>
          <a:bodyPr>
            <a:normAutofit lnSpcReduction="10000"/>
          </a:bodyPr>
          <a:lstStyle/>
          <a:p>
            <a:r>
              <a:rPr lang="en-US" dirty="0"/>
              <a:t>Destination</a:t>
            </a:r>
          </a:p>
          <a:p>
            <a:r>
              <a:rPr lang="en-US" dirty="0"/>
              <a:t>Family meeting</a:t>
            </a:r>
          </a:p>
          <a:p>
            <a:r>
              <a:rPr lang="en-US" dirty="0"/>
              <a:t>Safety Plans</a:t>
            </a:r>
          </a:p>
          <a:p>
            <a:r>
              <a:rPr lang="en-US" dirty="0"/>
              <a:t>Follow up appointments</a:t>
            </a:r>
          </a:p>
          <a:p>
            <a:pPr lvl="1"/>
            <a:r>
              <a:rPr lang="en-US" dirty="0"/>
              <a:t>Within 7 days: mental health clinician</a:t>
            </a:r>
            <a:endParaRPr lang="en-US" i="1" dirty="0"/>
          </a:p>
          <a:p>
            <a:pPr lvl="1"/>
            <a:r>
              <a:rPr lang="en-US" dirty="0"/>
              <a:t>Within 30 days: psychiatric prescriber</a:t>
            </a:r>
          </a:p>
          <a:p>
            <a:r>
              <a:rPr lang="en-US" dirty="0"/>
              <a:t>Discharge RN follow up phone call</a:t>
            </a:r>
          </a:p>
          <a:p>
            <a:r>
              <a:rPr lang="en-US" dirty="0"/>
              <a:t>Aftercare Group</a:t>
            </a:r>
          </a:p>
        </p:txBody>
      </p:sp>
    </p:spTree>
    <p:extLst>
      <p:ext uri="{BB962C8B-B14F-4D97-AF65-F5344CB8AC3E}">
        <p14:creationId xmlns:p14="http://schemas.microsoft.com/office/powerpoint/2010/main" val="3011422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F4DA-49BF-457E-B55B-593DE3F626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184EF11-7B24-4758-A401-98EEA22D9921}"/>
              </a:ext>
            </a:extLst>
          </p:cNvPr>
          <p:cNvSpPr>
            <a:spLocks noGrp="1"/>
          </p:cNvSpPr>
          <p:nvPr>
            <p:ph idx="1"/>
          </p:nvPr>
        </p:nvSpPr>
        <p:spPr/>
        <p:txBody>
          <a:bodyPr/>
          <a:lstStyle/>
          <a:p>
            <a:endParaRPr lang="en-US" dirty="0"/>
          </a:p>
        </p:txBody>
      </p:sp>
      <p:graphicFrame>
        <p:nvGraphicFramePr>
          <p:cNvPr id="4" name="Object 3">
            <a:extLst>
              <a:ext uri="{FF2B5EF4-FFF2-40B4-BE49-F238E27FC236}">
                <a16:creationId xmlns:a16="http://schemas.microsoft.com/office/drawing/2014/main" id="{72154677-C702-4ED9-9CB1-16652AF8E25A}"/>
              </a:ext>
            </a:extLst>
          </p:cNvPr>
          <p:cNvGraphicFramePr>
            <a:graphicFrameLocks noChangeAspect="1"/>
          </p:cNvGraphicFramePr>
          <p:nvPr>
            <p:extLst>
              <p:ext uri="{D42A27DB-BD31-4B8C-83A1-F6EECF244321}">
                <p14:modId xmlns:p14="http://schemas.microsoft.com/office/powerpoint/2010/main" val="502026283"/>
              </p:ext>
            </p:extLst>
          </p:nvPr>
        </p:nvGraphicFramePr>
        <p:xfrm>
          <a:off x="1752600" y="0"/>
          <a:ext cx="5105400" cy="6607595"/>
        </p:xfrm>
        <a:graphic>
          <a:graphicData uri="http://schemas.openxmlformats.org/presentationml/2006/ole">
            <mc:AlternateContent xmlns:mc="http://schemas.openxmlformats.org/markup-compatibility/2006">
              <mc:Choice xmlns:v="urn:schemas-microsoft-com:vml" Requires="v">
                <p:oleObj spid="_x0000_s2095" name="Acrobat Document" r:id="rId4" imgW="5829199" imgH="7543800" progId="AcroExch.Document.DC">
                  <p:embed/>
                </p:oleObj>
              </mc:Choice>
              <mc:Fallback>
                <p:oleObj name="Acrobat Document" r:id="rId4" imgW="5829199" imgH="7543800" progId="AcroExch.Document.DC">
                  <p:embed/>
                  <p:pic>
                    <p:nvPicPr>
                      <p:cNvPr id="0" name=""/>
                      <p:cNvPicPr/>
                      <p:nvPr/>
                    </p:nvPicPr>
                    <p:blipFill>
                      <a:blip r:embed="rId5"/>
                      <a:stretch>
                        <a:fillRect/>
                      </a:stretch>
                    </p:blipFill>
                    <p:spPr>
                      <a:xfrm>
                        <a:off x="1752600" y="0"/>
                        <a:ext cx="5105400" cy="6607595"/>
                      </a:xfrm>
                      <a:prstGeom prst="rect">
                        <a:avLst/>
                      </a:prstGeom>
                    </p:spPr>
                  </p:pic>
                </p:oleObj>
              </mc:Fallback>
            </mc:AlternateContent>
          </a:graphicData>
        </a:graphic>
      </p:graphicFrame>
    </p:spTree>
    <p:extLst>
      <p:ext uri="{BB962C8B-B14F-4D97-AF65-F5344CB8AC3E}">
        <p14:creationId xmlns:p14="http://schemas.microsoft.com/office/powerpoint/2010/main" val="1841808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53AD1-9BB4-47B7-9424-D0BC111715B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150CCA7-C595-47D4-AC81-41AB7DCA98C4}"/>
              </a:ext>
            </a:extLst>
          </p:cNvPr>
          <p:cNvSpPr>
            <a:spLocks noGrp="1"/>
          </p:cNvSpPr>
          <p:nvPr>
            <p:ph idx="1"/>
          </p:nvPr>
        </p:nvSpPr>
        <p:spPr/>
        <p:txBody>
          <a:bodyPr/>
          <a:lstStyle/>
          <a:p>
            <a:pPr marL="0" indent="0" algn="ctr">
              <a:buNone/>
            </a:pPr>
            <a:r>
              <a:rPr lang="en-US" dirty="0"/>
              <a:t>For further questions, please contact: </a:t>
            </a:r>
          </a:p>
          <a:p>
            <a:pPr marL="0" indent="0">
              <a:buNone/>
            </a:pPr>
            <a:endParaRPr lang="en-US" dirty="0"/>
          </a:p>
          <a:p>
            <a:pPr marL="0" indent="0" algn="ctr">
              <a:buNone/>
            </a:pPr>
            <a:r>
              <a:rPr lang="en-US" dirty="0"/>
              <a:t>External Affairs</a:t>
            </a:r>
          </a:p>
          <a:p>
            <a:pPr marL="0" indent="0" algn="ctr">
              <a:buNone/>
            </a:pPr>
            <a:r>
              <a:rPr lang="en-US" dirty="0"/>
              <a:t>Gundersen Health System</a:t>
            </a:r>
          </a:p>
          <a:p>
            <a:pPr marL="0" indent="0" algn="ctr">
              <a:buNone/>
            </a:pPr>
            <a:r>
              <a:rPr lang="en-US" dirty="0"/>
              <a:t>(608) 775-1400</a:t>
            </a:r>
          </a:p>
          <a:p>
            <a:pPr marL="0" indent="0" algn="ctr">
              <a:buNone/>
            </a:pPr>
            <a:r>
              <a:rPr lang="en-US" dirty="0"/>
              <a:t>externalaffairs@gundersenhealth.org</a:t>
            </a:r>
          </a:p>
        </p:txBody>
      </p:sp>
    </p:spTree>
    <p:extLst>
      <p:ext uri="{BB962C8B-B14F-4D97-AF65-F5344CB8AC3E}">
        <p14:creationId xmlns:p14="http://schemas.microsoft.com/office/powerpoint/2010/main" val="57641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3259B-E014-4F3C-9206-B0ED0E30AB64}"/>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EE986556-2CB3-46C9-9A61-51CE2D41F847}"/>
              </a:ext>
            </a:extLst>
          </p:cNvPr>
          <p:cNvSpPr>
            <a:spLocks noGrp="1"/>
          </p:cNvSpPr>
          <p:nvPr>
            <p:ph idx="1"/>
          </p:nvPr>
        </p:nvSpPr>
        <p:spPr/>
        <p:txBody>
          <a:bodyPr/>
          <a:lstStyle/>
          <a:p>
            <a:pPr marL="0" indent="0">
              <a:buNone/>
            </a:pPr>
            <a:endParaRPr lang="en-US" dirty="0"/>
          </a:p>
          <a:p>
            <a:endParaRPr lang="en-US" dirty="0"/>
          </a:p>
        </p:txBody>
      </p:sp>
    </p:spTree>
    <p:extLst>
      <p:ext uri="{BB962C8B-B14F-4D97-AF65-F5344CB8AC3E}">
        <p14:creationId xmlns:p14="http://schemas.microsoft.com/office/powerpoint/2010/main" val="59365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D32B-F5D5-4A7C-A5F2-491A5EE4FDC8}"/>
              </a:ext>
            </a:extLst>
          </p:cNvPr>
          <p:cNvSpPr>
            <a:spLocks noGrp="1"/>
          </p:cNvSpPr>
          <p:nvPr>
            <p:ph type="title"/>
          </p:nvPr>
        </p:nvSpPr>
        <p:spPr>
          <a:xfrm>
            <a:off x="228600" y="274638"/>
            <a:ext cx="8763000" cy="1143000"/>
          </a:xfrm>
        </p:spPr>
        <p:txBody>
          <a:bodyPr>
            <a:noAutofit/>
          </a:bodyPr>
          <a:lstStyle/>
          <a:p>
            <a:r>
              <a:rPr lang="en-US" sz="3600" dirty="0"/>
              <a:t>Suicidal Patient in Emergency Services (ES)</a:t>
            </a:r>
          </a:p>
        </p:txBody>
      </p:sp>
      <p:sp>
        <p:nvSpPr>
          <p:cNvPr id="3" name="Content Placeholder 2">
            <a:extLst>
              <a:ext uri="{FF2B5EF4-FFF2-40B4-BE49-F238E27FC236}">
                <a16:creationId xmlns:a16="http://schemas.microsoft.com/office/drawing/2014/main" id="{E6EFCBC5-061A-43AE-8CD8-7A975B44252B}"/>
              </a:ext>
            </a:extLst>
          </p:cNvPr>
          <p:cNvSpPr>
            <a:spLocks noGrp="1"/>
          </p:cNvSpPr>
          <p:nvPr>
            <p:ph idx="1"/>
          </p:nvPr>
        </p:nvSpPr>
        <p:spPr/>
        <p:txBody>
          <a:bodyPr>
            <a:normAutofit lnSpcReduction="10000"/>
          </a:bodyPr>
          <a:lstStyle/>
          <a:p>
            <a:r>
              <a:rPr lang="en-US" dirty="0"/>
              <a:t>Patient arrival by ambulance, police, private vehicle</a:t>
            </a:r>
          </a:p>
          <a:p>
            <a:r>
              <a:rPr lang="en-US" dirty="0"/>
              <a:t>Triage by RN for suicidality</a:t>
            </a:r>
          </a:p>
          <a:p>
            <a:pPr lvl="1"/>
            <a:r>
              <a:rPr lang="en-US" dirty="0"/>
              <a:t>If actively suicidal 1:1 supervision initiated prior rooming</a:t>
            </a:r>
          </a:p>
          <a:p>
            <a:r>
              <a:rPr lang="en-US" dirty="0"/>
              <a:t>Physical Assessment to determine room assignment</a:t>
            </a:r>
          </a:p>
          <a:p>
            <a:pPr lvl="2"/>
            <a:r>
              <a:rPr lang="en-US" dirty="0"/>
              <a:t>Low or no medical needs: Behavioral Health Pod</a:t>
            </a:r>
          </a:p>
          <a:p>
            <a:pPr lvl="2"/>
            <a:r>
              <a:rPr lang="en-US" dirty="0"/>
              <a:t>Moderate to High: standard or trauma room</a:t>
            </a:r>
          </a:p>
          <a:p>
            <a:pPr lvl="2"/>
            <a:endParaRPr lang="en-US" dirty="0"/>
          </a:p>
        </p:txBody>
      </p:sp>
    </p:spTree>
    <p:extLst>
      <p:ext uri="{BB962C8B-B14F-4D97-AF65-F5344CB8AC3E}">
        <p14:creationId xmlns:p14="http://schemas.microsoft.com/office/powerpoint/2010/main" val="242534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9733C-50C7-4E34-A56C-AB766B55A744}"/>
              </a:ext>
            </a:extLst>
          </p:cNvPr>
          <p:cNvSpPr>
            <a:spLocks noGrp="1"/>
          </p:cNvSpPr>
          <p:nvPr>
            <p:ph type="title"/>
          </p:nvPr>
        </p:nvSpPr>
        <p:spPr/>
        <p:txBody>
          <a:bodyPr>
            <a:normAutofit fontScale="90000"/>
          </a:bodyPr>
          <a:lstStyle/>
          <a:p>
            <a:r>
              <a:rPr lang="en-US" dirty="0"/>
              <a:t>Emergency Services:</a:t>
            </a:r>
            <a:br>
              <a:rPr lang="en-US" dirty="0"/>
            </a:br>
            <a:r>
              <a:rPr lang="en-US" dirty="0"/>
              <a:t> Behavioral Health Pod</a:t>
            </a:r>
          </a:p>
        </p:txBody>
      </p:sp>
      <p:sp>
        <p:nvSpPr>
          <p:cNvPr id="3" name="Content Placeholder 2">
            <a:extLst>
              <a:ext uri="{FF2B5EF4-FFF2-40B4-BE49-F238E27FC236}">
                <a16:creationId xmlns:a16="http://schemas.microsoft.com/office/drawing/2014/main" id="{3A381542-4AC4-4BB0-85FA-665FA5E09CEB}"/>
              </a:ext>
            </a:extLst>
          </p:cNvPr>
          <p:cNvSpPr>
            <a:spLocks noGrp="1"/>
          </p:cNvSpPr>
          <p:nvPr>
            <p:ph idx="1"/>
          </p:nvPr>
        </p:nvSpPr>
        <p:spPr/>
        <p:txBody>
          <a:bodyPr>
            <a:normAutofit lnSpcReduction="10000"/>
          </a:bodyPr>
          <a:lstStyle/>
          <a:p>
            <a:r>
              <a:rPr lang="en-US" dirty="0"/>
              <a:t>3 camera monitored rooms</a:t>
            </a:r>
          </a:p>
          <a:p>
            <a:r>
              <a:rPr lang="en-US" dirty="0"/>
              <a:t>Discrete access offers privacy</a:t>
            </a:r>
          </a:p>
          <a:p>
            <a:r>
              <a:rPr lang="en-US" dirty="0"/>
              <a:t>Safety </a:t>
            </a:r>
          </a:p>
          <a:p>
            <a:pPr lvl="1"/>
            <a:r>
              <a:rPr lang="en-US" dirty="0"/>
              <a:t>1:1 staff observation</a:t>
            </a:r>
          </a:p>
          <a:p>
            <a:pPr lvl="1"/>
            <a:r>
              <a:rPr lang="en-US" dirty="0"/>
              <a:t>All belongings stored outside of room</a:t>
            </a:r>
          </a:p>
          <a:p>
            <a:pPr lvl="1"/>
            <a:r>
              <a:rPr lang="en-US" dirty="0"/>
              <a:t>Patient wears hospital issued clothing</a:t>
            </a:r>
          </a:p>
          <a:p>
            <a:pPr lvl="1"/>
            <a:r>
              <a:rPr lang="en-US" dirty="0"/>
              <a:t>Screened with metal detector by security</a:t>
            </a:r>
          </a:p>
          <a:p>
            <a:pPr lvl="1"/>
            <a:r>
              <a:rPr lang="en-US" dirty="0"/>
              <a:t>Access to medical equipment limited by garage door</a:t>
            </a:r>
          </a:p>
          <a:p>
            <a:pPr marL="457200" lvl="1" indent="0">
              <a:buNone/>
            </a:pPr>
            <a:endParaRPr lang="en-US" dirty="0"/>
          </a:p>
          <a:p>
            <a:pPr lvl="1"/>
            <a:endParaRPr lang="en-US" dirty="0"/>
          </a:p>
          <a:p>
            <a:pPr lvl="1"/>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1418979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36EF9-CA79-45D2-943E-DD7AFDC2D859}"/>
              </a:ext>
            </a:extLst>
          </p:cNvPr>
          <p:cNvSpPr>
            <a:spLocks noGrp="1"/>
          </p:cNvSpPr>
          <p:nvPr>
            <p:ph type="title"/>
          </p:nvPr>
        </p:nvSpPr>
        <p:spPr/>
        <p:txBody>
          <a:bodyPr>
            <a:normAutofit fontScale="90000"/>
          </a:bodyPr>
          <a:lstStyle/>
          <a:p>
            <a:r>
              <a:rPr lang="en-US" dirty="0"/>
              <a:t>Emergency Services:</a:t>
            </a:r>
            <a:br>
              <a:rPr lang="en-US" dirty="0"/>
            </a:br>
            <a:r>
              <a:rPr lang="en-US" dirty="0"/>
              <a:t>Behavioral Health Pod</a:t>
            </a:r>
          </a:p>
        </p:txBody>
      </p:sp>
      <p:pic>
        <p:nvPicPr>
          <p:cNvPr id="6" name="Content Placeholder 5">
            <a:extLst>
              <a:ext uri="{FF2B5EF4-FFF2-40B4-BE49-F238E27FC236}">
                <a16:creationId xmlns:a16="http://schemas.microsoft.com/office/drawing/2014/main" id="{D49085E2-A1F8-42CA-892C-948689AC9D2E}"/>
              </a:ext>
            </a:extLst>
          </p:cNvPr>
          <p:cNvPicPr>
            <a:picLocks noGrp="1" noChangeAspect="1"/>
          </p:cNvPicPr>
          <p:nvPr>
            <p:ph sz="half" idx="1"/>
          </p:nvPr>
        </p:nvPicPr>
        <p:blipFill>
          <a:blip r:embed="rId2"/>
          <a:stretch>
            <a:fillRect/>
          </a:stretch>
        </p:blipFill>
        <p:spPr>
          <a:xfrm>
            <a:off x="979802" y="1863520"/>
            <a:ext cx="2993395" cy="3999323"/>
          </a:xfrm>
          <a:prstGeom prst="rect">
            <a:avLst/>
          </a:prstGeom>
        </p:spPr>
      </p:pic>
      <p:pic>
        <p:nvPicPr>
          <p:cNvPr id="7" name="Content Placeholder 6">
            <a:extLst>
              <a:ext uri="{FF2B5EF4-FFF2-40B4-BE49-F238E27FC236}">
                <a16:creationId xmlns:a16="http://schemas.microsoft.com/office/drawing/2014/main" id="{CBE806C9-9696-4FC9-9C49-01A609A4C620}"/>
              </a:ext>
            </a:extLst>
          </p:cNvPr>
          <p:cNvPicPr>
            <a:picLocks noGrp="1" noChangeAspect="1"/>
          </p:cNvPicPr>
          <p:nvPr>
            <p:ph sz="half" idx="2"/>
          </p:nvPr>
        </p:nvPicPr>
        <p:blipFill>
          <a:blip r:embed="rId3"/>
          <a:stretch>
            <a:fillRect/>
          </a:stretch>
        </p:blipFill>
        <p:spPr>
          <a:xfrm>
            <a:off x="5170802" y="1863520"/>
            <a:ext cx="2993395" cy="3999323"/>
          </a:xfrm>
          <a:prstGeom prst="rect">
            <a:avLst/>
          </a:prstGeom>
        </p:spPr>
      </p:pic>
    </p:spTree>
    <p:extLst>
      <p:ext uri="{BB962C8B-B14F-4D97-AF65-F5344CB8AC3E}">
        <p14:creationId xmlns:p14="http://schemas.microsoft.com/office/powerpoint/2010/main" val="3699143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6564-2637-4A66-85C5-E93865319D7D}"/>
              </a:ext>
            </a:extLst>
          </p:cNvPr>
          <p:cNvSpPr>
            <a:spLocks noGrp="1"/>
          </p:cNvSpPr>
          <p:nvPr>
            <p:ph type="title"/>
          </p:nvPr>
        </p:nvSpPr>
        <p:spPr/>
        <p:txBody>
          <a:bodyPr>
            <a:normAutofit fontScale="90000"/>
          </a:bodyPr>
          <a:lstStyle/>
          <a:p>
            <a:r>
              <a:rPr lang="en-US" dirty="0"/>
              <a:t>Emergency Services:</a:t>
            </a:r>
            <a:br>
              <a:rPr lang="en-US" dirty="0"/>
            </a:br>
            <a:r>
              <a:rPr lang="en-US" dirty="0"/>
              <a:t>Interdisciplinary Team</a:t>
            </a:r>
          </a:p>
        </p:txBody>
      </p:sp>
      <p:sp>
        <p:nvSpPr>
          <p:cNvPr id="3" name="Content Placeholder 2">
            <a:extLst>
              <a:ext uri="{FF2B5EF4-FFF2-40B4-BE49-F238E27FC236}">
                <a16:creationId xmlns:a16="http://schemas.microsoft.com/office/drawing/2014/main" id="{66BB489F-3B66-475C-9121-C058D28CD471}"/>
              </a:ext>
            </a:extLst>
          </p:cNvPr>
          <p:cNvSpPr>
            <a:spLocks noGrp="1"/>
          </p:cNvSpPr>
          <p:nvPr>
            <p:ph idx="1"/>
          </p:nvPr>
        </p:nvSpPr>
        <p:spPr/>
        <p:txBody>
          <a:bodyPr>
            <a:normAutofit lnSpcReduction="10000"/>
          </a:bodyPr>
          <a:lstStyle/>
          <a:p>
            <a:r>
              <a:rPr lang="en-US" dirty="0"/>
              <a:t>Patient assessed by</a:t>
            </a:r>
          </a:p>
          <a:p>
            <a:pPr lvl="1"/>
            <a:r>
              <a:rPr lang="en-US" dirty="0"/>
              <a:t>RN</a:t>
            </a:r>
          </a:p>
          <a:p>
            <a:pPr lvl="1"/>
            <a:r>
              <a:rPr lang="en-US" dirty="0"/>
              <a:t>Medical Provider</a:t>
            </a:r>
          </a:p>
          <a:p>
            <a:pPr lvl="1"/>
            <a:r>
              <a:rPr lang="en-US" dirty="0"/>
              <a:t>Psychiatry</a:t>
            </a:r>
          </a:p>
          <a:p>
            <a:pPr lvl="1"/>
            <a:r>
              <a:rPr lang="en-US" dirty="0"/>
              <a:t>Social Work</a:t>
            </a:r>
          </a:p>
          <a:p>
            <a:pPr lvl="1"/>
            <a:r>
              <a:rPr lang="en-US" dirty="0"/>
              <a:t>County Mobile Crisis</a:t>
            </a:r>
          </a:p>
          <a:p>
            <a:pPr lvl="1"/>
            <a:r>
              <a:rPr lang="en-US" dirty="0"/>
              <a:t>Child Life</a:t>
            </a:r>
          </a:p>
          <a:p>
            <a:pPr lvl="1"/>
            <a:r>
              <a:rPr lang="en-US" dirty="0"/>
              <a:t>Pharmacy</a:t>
            </a:r>
          </a:p>
          <a:p>
            <a:pPr lvl="1"/>
            <a:r>
              <a:rPr lang="en-US" dirty="0"/>
              <a:t>Behavioral Response Team (BRT) RN </a:t>
            </a:r>
          </a:p>
        </p:txBody>
      </p:sp>
    </p:spTree>
    <p:extLst>
      <p:ext uri="{BB962C8B-B14F-4D97-AF65-F5344CB8AC3E}">
        <p14:creationId xmlns:p14="http://schemas.microsoft.com/office/powerpoint/2010/main" val="2156528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B193D-EC8F-4535-B397-9710C31AECA5}"/>
              </a:ext>
            </a:extLst>
          </p:cNvPr>
          <p:cNvSpPr>
            <a:spLocks noGrp="1"/>
          </p:cNvSpPr>
          <p:nvPr>
            <p:ph type="title"/>
          </p:nvPr>
        </p:nvSpPr>
        <p:spPr/>
        <p:txBody>
          <a:bodyPr>
            <a:normAutofit fontScale="90000"/>
          </a:bodyPr>
          <a:lstStyle/>
          <a:p>
            <a:r>
              <a:rPr lang="en-US" dirty="0"/>
              <a:t>Potential Outcomes for Voluntary Patients</a:t>
            </a:r>
          </a:p>
        </p:txBody>
      </p:sp>
      <p:graphicFrame>
        <p:nvGraphicFramePr>
          <p:cNvPr id="4" name="Content Placeholder 3">
            <a:extLst>
              <a:ext uri="{FF2B5EF4-FFF2-40B4-BE49-F238E27FC236}">
                <a16:creationId xmlns:a16="http://schemas.microsoft.com/office/drawing/2014/main" id="{37E5DE27-9393-4F44-98F1-68876F2D1F6D}"/>
              </a:ext>
            </a:extLst>
          </p:cNvPr>
          <p:cNvGraphicFramePr>
            <a:graphicFrameLocks noGrp="1"/>
          </p:cNvGraphicFramePr>
          <p:nvPr>
            <p:ph idx="1"/>
            <p:extLst>
              <p:ext uri="{D42A27DB-BD31-4B8C-83A1-F6EECF244321}">
                <p14:modId xmlns:p14="http://schemas.microsoft.com/office/powerpoint/2010/main" val="105925320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919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91A40-356A-47EE-B152-77E94B31B8E6}"/>
              </a:ext>
            </a:extLst>
          </p:cNvPr>
          <p:cNvSpPr>
            <a:spLocks noGrp="1"/>
          </p:cNvSpPr>
          <p:nvPr>
            <p:ph type="title"/>
          </p:nvPr>
        </p:nvSpPr>
        <p:spPr/>
        <p:txBody>
          <a:bodyPr>
            <a:normAutofit fontScale="90000"/>
          </a:bodyPr>
          <a:lstStyle/>
          <a:p>
            <a:r>
              <a:rPr lang="en-US" dirty="0"/>
              <a:t>Potential Outcome for Involuntary Patients</a:t>
            </a:r>
          </a:p>
        </p:txBody>
      </p:sp>
      <p:sp>
        <p:nvSpPr>
          <p:cNvPr id="3" name="Content Placeholder 2">
            <a:extLst>
              <a:ext uri="{FF2B5EF4-FFF2-40B4-BE49-F238E27FC236}">
                <a16:creationId xmlns:a16="http://schemas.microsoft.com/office/drawing/2014/main" id="{171EC054-4596-4328-A28A-24C7F6ED10B1}"/>
              </a:ext>
            </a:extLst>
          </p:cNvPr>
          <p:cNvSpPr>
            <a:spLocks noGrp="1"/>
          </p:cNvSpPr>
          <p:nvPr>
            <p:ph idx="1"/>
          </p:nvPr>
        </p:nvSpPr>
        <p:spPr/>
        <p:txBody>
          <a:bodyPr/>
          <a:lstStyle/>
          <a:p>
            <a:r>
              <a:rPr lang="en-US" dirty="0"/>
              <a:t>County Mobile Crisis assists with assessment and places Chapter 51 hold (72 hour hold)</a:t>
            </a:r>
          </a:p>
          <a:p>
            <a:r>
              <a:rPr lang="en-US" dirty="0"/>
              <a:t>Transfer to Inpatient Behavioral Health (IBH) </a:t>
            </a:r>
          </a:p>
          <a:p>
            <a:r>
              <a:rPr lang="en-US" dirty="0"/>
              <a:t>Collaborate with county to determine necessity of pursuing probable cause</a:t>
            </a:r>
          </a:p>
        </p:txBody>
      </p:sp>
    </p:spTree>
    <p:extLst>
      <p:ext uri="{BB962C8B-B14F-4D97-AF65-F5344CB8AC3E}">
        <p14:creationId xmlns:p14="http://schemas.microsoft.com/office/powerpoint/2010/main" val="3034554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8D58B-7375-41EC-9DF1-4E6A96980F7C}"/>
              </a:ext>
            </a:extLst>
          </p:cNvPr>
          <p:cNvSpPr>
            <a:spLocks noGrp="1"/>
          </p:cNvSpPr>
          <p:nvPr>
            <p:ph type="title"/>
          </p:nvPr>
        </p:nvSpPr>
        <p:spPr/>
        <p:txBody>
          <a:bodyPr>
            <a:normAutofit fontScale="90000"/>
          </a:bodyPr>
          <a:lstStyle/>
          <a:p>
            <a:r>
              <a:rPr lang="en-US" dirty="0"/>
              <a:t>Emergency Services: </a:t>
            </a:r>
            <a:br>
              <a:rPr lang="en-US" dirty="0"/>
            </a:br>
            <a:r>
              <a:rPr lang="en-US" dirty="0"/>
              <a:t>Patient Death</a:t>
            </a:r>
          </a:p>
        </p:txBody>
      </p:sp>
      <p:sp>
        <p:nvSpPr>
          <p:cNvPr id="3" name="Content Placeholder 2">
            <a:extLst>
              <a:ext uri="{FF2B5EF4-FFF2-40B4-BE49-F238E27FC236}">
                <a16:creationId xmlns:a16="http://schemas.microsoft.com/office/drawing/2014/main" id="{5446B0AA-125D-4F54-A06D-29C080A35955}"/>
              </a:ext>
            </a:extLst>
          </p:cNvPr>
          <p:cNvSpPr>
            <a:spLocks noGrp="1"/>
          </p:cNvSpPr>
          <p:nvPr>
            <p:ph idx="1"/>
          </p:nvPr>
        </p:nvSpPr>
        <p:spPr/>
        <p:txBody>
          <a:bodyPr>
            <a:normAutofit fontScale="92500" lnSpcReduction="20000"/>
          </a:bodyPr>
          <a:lstStyle/>
          <a:p>
            <a:r>
              <a:rPr lang="en-US" dirty="0"/>
              <a:t>Support and resources provided to family</a:t>
            </a:r>
          </a:p>
          <a:p>
            <a:pPr lvl="1"/>
            <a:r>
              <a:rPr lang="en-US" dirty="0"/>
              <a:t>Chaplain services offered (internal and community)</a:t>
            </a:r>
          </a:p>
          <a:p>
            <a:pPr lvl="1"/>
            <a:r>
              <a:rPr lang="en-US" dirty="0"/>
              <a:t>Bereavement book</a:t>
            </a:r>
          </a:p>
          <a:p>
            <a:pPr lvl="1"/>
            <a:r>
              <a:rPr lang="en-US" dirty="0"/>
              <a:t>Patient hand prints</a:t>
            </a:r>
          </a:p>
          <a:p>
            <a:pPr lvl="1"/>
            <a:r>
              <a:rPr lang="en-US" dirty="0"/>
              <a:t>Assistance with notifying family if needed</a:t>
            </a:r>
          </a:p>
          <a:p>
            <a:pPr lvl="1"/>
            <a:r>
              <a:rPr lang="en-US" dirty="0"/>
              <a:t>Options for funeral homes/cremation</a:t>
            </a:r>
          </a:p>
          <a:p>
            <a:pPr lvl="1"/>
            <a:r>
              <a:rPr lang="en-US" dirty="0"/>
              <a:t>Patient viewing room</a:t>
            </a:r>
          </a:p>
          <a:p>
            <a:pPr lvl="1"/>
            <a:r>
              <a:rPr lang="en-US" dirty="0"/>
              <a:t>Great Rivers 2-1-1</a:t>
            </a:r>
          </a:p>
          <a:p>
            <a:r>
              <a:rPr lang="en-US" dirty="0"/>
              <a:t>Reported to Wisconsin Department of Health Services (DHS)</a:t>
            </a:r>
          </a:p>
          <a:p>
            <a:r>
              <a:rPr lang="en-US" dirty="0"/>
              <a:t>Root cause analysis</a:t>
            </a:r>
          </a:p>
          <a:p>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65596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436D66C0A9634C8A3D5867DB1BBB4F" ma:contentTypeVersion="1" ma:contentTypeDescription="Create a new document." ma:contentTypeScope="" ma:versionID="2fc6c6cddfcc41b40803c4093a2417a5">
  <xsd:schema xmlns:xsd="http://www.w3.org/2001/XMLSchema" xmlns:xs="http://www.w3.org/2001/XMLSchema" xmlns:p="http://schemas.microsoft.com/office/2006/metadata/properties" xmlns:ns1="http://schemas.microsoft.com/sharepoint/v3" xmlns:ns2="4acd112e-5202-4ba5-ba87-e878f528c357" xmlns:ns3="f947b3ed-026f-46a2-8a31-43aacc55db1e" targetNamespace="http://schemas.microsoft.com/office/2006/metadata/properties" ma:root="true" ma:fieldsID="903655651ebaaa97cd33455d18ca752c" ns1:_="" ns2:_="" ns3:_="">
    <xsd:import namespace="http://schemas.microsoft.com/sharepoint/v3"/>
    <xsd:import namespace="4acd112e-5202-4ba5-ba87-e878f528c357"/>
    <xsd:import namespace="f947b3ed-026f-46a2-8a31-43aacc55db1e"/>
    <xsd:element name="properties">
      <xsd:complexType>
        <xsd:sequence>
          <xsd:element name="documentManagement">
            <xsd:complexType>
              <xsd:all>
                <xsd:element ref="ns1:PublishingStartDate" minOccurs="0"/>
                <xsd:element ref="ns1:PublishingExpirationDate" minOccurs="0"/>
                <xsd:element ref="ns2:NotesUNID" minOccurs="0"/>
                <xsd:element ref="ns2:NotesTimeStamp" minOccurs="0"/>
                <xsd:element ref="ns2:NotesPar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cd112e-5202-4ba5-ba87-e878f528c357" elementFormDefault="qualified">
    <xsd:import namespace="http://schemas.microsoft.com/office/2006/documentManagement/types"/>
    <xsd:import namespace="http://schemas.microsoft.com/office/infopath/2007/PartnerControls"/>
    <xsd:element name="NotesUNID" ma:index="10" nillable="true" ma:displayName="NotesUNID" ma:hidden="true" ma:internalName="NotesUNID">
      <xsd:simpleType>
        <xsd:restriction base="dms:Text"/>
      </xsd:simpleType>
    </xsd:element>
    <xsd:element name="NotesTimeStamp" ma:index="11" nillable="true" ma:displayName="NotesTimeStamp" ma:hidden="true" ma:internalName="NotesTimeStamp">
      <xsd:simpleType>
        <xsd:restriction base="dms:DateTime"/>
      </xsd:simpleType>
    </xsd:element>
    <xsd:element name="NotesPart" ma:index="12" nillable="true" ma:displayName="NotesPart" ma:hidden="true" ma:internalName="NotesPar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947b3ed-026f-46a2-8a31-43aacc55db1e"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NotesUNID xmlns="4acd112e-5202-4ba5-ba87-e878f528c357" xsi:nil="true"/>
    <NotesTimeStamp xmlns="4acd112e-5202-4ba5-ba87-e878f528c357" xsi:nil="true"/>
    <NotesPart xmlns="4acd112e-5202-4ba5-ba87-e878f528c357" xsi:nil="true"/>
    <PublishingExpirationDate xmlns="http://schemas.microsoft.com/sharepoint/v3" xsi:nil="true"/>
    <PublishingStartDate xmlns="http://schemas.microsoft.com/sharepoint/v3" xsi:nil="true"/>
    <_dlc_DocId xmlns="f947b3ed-026f-46a2-8a31-43aacc55db1e">JKAD7WETSQ66-19-305</_dlc_DocId>
    <_dlc_DocIdUrl xmlns="f947b3ed-026f-46a2-8a31-43aacc55db1e">
      <Url>http://alliance.gundluth.org/sites/SC02/BrandPositioning/_layouts/DocIdRedir.aspx?ID=JKAD7WETSQ66-19-305</Url>
      <Description>JKAD7WETSQ66-19-305</Description>
    </_dlc_DocIdUrl>
  </documentManagement>
</p:properties>
</file>

<file path=customXml/itemProps1.xml><?xml version="1.0" encoding="utf-8"?>
<ds:datastoreItem xmlns:ds="http://schemas.openxmlformats.org/officeDocument/2006/customXml" ds:itemID="{8DF44E18-A8B3-4CEB-87C9-D5321A24E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cd112e-5202-4ba5-ba87-e878f528c357"/>
    <ds:schemaRef ds:uri="f947b3ed-026f-46a2-8a31-43aacc55db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2D6ABA-8138-4DC4-ACCC-E464235B8470}">
  <ds:schemaRefs>
    <ds:schemaRef ds:uri="http://schemas.microsoft.com/sharepoint/v3/contenttype/forms"/>
  </ds:schemaRefs>
</ds:datastoreItem>
</file>

<file path=customXml/itemProps3.xml><?xml version="1.0" encoding="utf-8"?>
<ds:datastoreItem xmlns:ds="http://schemas.openxmlformats.org/officeDocument/2006/customXml" ds:itemID="{E64D7CFF-60E1-44B5-A927-678F2B3B68EB}">
  <ds:schemaRefs>
    <ds:schemaRef ds:uri="http://schemas.microsoft.com/sharepoint/events"/>
  </ds:schemaRefs>
</ds:datastoreItem>
</file>

<file path=customXml/itemProps4.xml><?xml version="1.0" encoding="utf-8"?>
<ds:datastoreItem xmlns:ds="http://schemas.openxmlformats.org/officeDocument/2006/customXml" ds:itemID="{1502E1A1-DB71-4453-8CE4-248A56ABBFB2}">
  <ds:schemaRefs>
    <ds:schemaRef ds:uri="http://schemas.microsoft.com/office/2006/documentManagement/types"/>
    <ds:schemaRef ds:uri="http://purl.org/dc/dcmitype/"/>
    <ds:schemaRef ds:uri="http://schemas.microsoft.com/sharepoint/v3"/>
    <ds:schemaRef ds:uri="http://www.w3.org/XML/1998/namespace"/>
    <ds:schemaRef ds:uri="http://purl.org/dc/elements/1.1/"/>
    <ds:schemaRef ds:uri="http://schemas.microsoft.com/office/infopath/2007/PartnerControls"/>
    <ds:schemaRef ds:uri="http://purl.org/dc/terms/"/>
    <ds:schemaRef ds:uri="http://schemas.microsoft.com/office/2006/metadata/properties"/>
    <ds:schemaRef ds:uri="http://schemas.openxmlformats.org/package/2006/metadata/core-properties"/>
    <ds:schemaRef ds:uri="f947b3ed-026f-46a2-8a31-43aacc55db1e"/>
    <ds:schemaRef ds:uri="4acd112e-5202-4ba5-ba87-e878f528c357"/>
  </ds:schemaRefs>
</ds:datastoreItem>
</file>

<file path=docProps/app.xml><?xml version="1.0" encoding="utf-8"?>
<Properties xmlns="http://schemas.openxmlformats.org/officeDocument/2006/extended-properties" xmlns:vt="http://schemas.openxmlformats.org/officeDocument/2006/docPropsVTypes">
  <TotalTime>267</TotalTime>
  <Words>1896</Words>
  <Application>Microsoft Office PowerPoint</Application>
  <PresentationFormat>On-screen Show (4:3)</PresentationFormat>
  <Paragraphs>272</Paragraphs>
  <Slides>26</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1" baseType="lpstr">
      <vt:lpstr>Arial</vt:lpstr>
      <vt:lpstr>Calibri</vt:lpstr>
      <vt:lpstr>Wingdings</vt:lpstr>
      <vt:lpstr>Office Theme</vt:lpstr>
      <vt:lpstr>Acrobat Document</vt:lpstr>
      <vt:lpstr>The Road to Recovery</vt:lpstr>
      <vt:lpstr>Objectives</vt:lpstr>
      <vt:lpstr>Suicidal Patient in Emergency Services (ES)</vt:lpstr>
      <vt:lpstr>Emergency Services:  Behavioral Health Pod</vt:lpstr>
      <vt:lpstr>Emergency Services: Behavioral Health Pod</vt:lpstr>
      <vt:lpstr>Emergency Services: Interdisciplinary Team</vt:lpstr>
      <vt:lpstr>Potential Outcomes for Voluntary Patients</vt:lpstr>
      <vt:lpstr>Potential Outcome for Involuntary Patients</vt:lpstr>
      <vt:lpstr>Emergency Services:  Patient Death</vt:lpstr>
      <vt:lpstr>When GHS IBH is at capacity</vt:lpstr>
      <vt:lpstr>Barriers associated with Transfer</vt:lpstr>
      <vt:lpstr>Discharge to home from Emergency Services</vt:lpstr>
      <vt:lpstr>Stabilization on Medical Unit</vt:lpstr>
      <vt:lpstr>Behavioral Response Team (BRT RN)</vt:lpstr>
      <vt:lpstr>BRT RN Role for  Patients with Suicidal Ideation</vt:lpstr>
      <vt:lpstr>PowerPoint Presentation</vt:lpstr>
      <vt:lpstr>Inpatient Behavioral Health</vt:lpstr>
      <vt:lpstr>Inpatient Behavioral Health: Admission</vt:lpstr>
      <vt:lpstr>Inpatient Behavioral Health: Programming </vt:lpstr>
      <vt:lpstr>Inpatient Behavioral Health: Programming</vt:lpstr>
      <vt:lpstr>Inpatient Behavioral Health: Programming</vt:lpstr>
      <vt:lpstr>Inpatient Behavioral Health:  Staff Training</vt:lpstr>
      <vt:lpstr>Inpatient Behavioral Health: Discharge</vt:lpstr>
      <vt:lpstr>PowerPoint Presentation</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Road to Recovery</dc:title>
  <dc:creator>Myhre, Lisa M</dc:creator>
  <cp:lastModifiedBy>Jones, Kayla M</cp:lastModifiedBy>
  <cp:revision>41</cp:revision>
  <dcterms:created xsi:type="dcterms:W3CDTF">2019-05-16T19:21:39Z</dcterms:created>
  <dcterms:modified xsi:type="dcterms:W3CDTF">2019-05-20T13:56:17Z</dcterms:modified>
</cp:coreProperties>
</file>