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</p:sldMasterIdLst>
  <p:notesMasterIdLst>
    <p:notesMasterId r:id="rId25"/>
  </p:notesMasterIdLst>
  <p:sldIdLst>
    <p:sldId id="262" r:id="rId4"/>
    <p:sldId id="359" r:id="rId5"/>
    <p:sldId id="279" r:id="rId6"/>
    <p:sldId id="282" r:id="rId7"/>
    <p:sldId id="438" r:id="rId8"/>
    <p:sldId id="439" r:id="rId9"/>
    <p:sldId id="440" r:id="rId10"/>
    <p:sldId id="441" r:id="rId11"/>
    <p:sldId id="285" r:id="rId12"/>
    <p:sldId id="288" r:id="rId13"/>
    <p:sldId id="289" r:id="rId14"/>
    <p:sldId id="371" r:id="rId15"/>
    <p:sldId id="292" r:id="rId16"/>
    <p:sldId id="286" r:id="rId17"/>
    <p:sldId id="376" r:id="rId18"/>
    <p:sldId id="378" r:id="rId19"/>
    <p:sldId id="366" r:id="rId20"/>
    <p:sldId id="258" r:id="rId21"/>
    <p:sldId id="264" r:id="rId22"/>
    <p:sldId id="377" r:id="rId23"/>
    <p:sldId id="36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637" autoAdjust="0"/>
  </p:normalViewPr>
  <p:slideViewPr>
    <p:cSldViewPr snapToGrid="0">
      <p:cViewPr varScale="1">
        <p:scale>
          <a:sx n="54" d="100"/>
          <a:sy n="54" d="100"/>
        </p:scale>
        <p:origin x="107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93E5D-FB41-4E18-A480-42C3DD5A54BC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CE99A-590B-44D6-89D0-B758656B2A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CE99A-590B-44D6-89D0-B758656B2A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43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CE99A-590B-44D6-89D0-B758656B2A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243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Ken 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CE99A-590B-44D6-89D0-B758656B2A0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99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WQA has 25-hundred company members worldwide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Joining gives you access to vast body of industry info:  Consumer Option Surveys, Fact Sheets, WQRF Foundation, training programs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opportunity to interact and network with peers around globe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CE99A-590B-44D6-89D0-B758656B2A0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83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improve member value through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advocacy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professional and product certification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dealer education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consumer awareness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CE99A-590B-44D6-89D0-B758656B2A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20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F6646A-7993-4426-8EDB-C1ECD8A7FA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11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CE99A-590B-44D6-89D0-B758656B2A0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88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CE99A-590B-44D6-89D0-B758656B2A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485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Finace Review May 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E98FC-902F-4539-8CBD-E5A66A03B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396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CE99A-590B-44D6-89D0-B758656B2A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66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2484-4468-4F7C-9B05-111189845991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5F5A-D009-4F34-ADA3-98447376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0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2484-4468-4F7C-9B05-111189845991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5F5A-D009-4F34-ADA3-98447376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3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2484-4468-4F7C-9B05-111189845991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5F5A-D009-4F34-ADA3-98447376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24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.jpeg" descr="pp_ord_blanc.jp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6"/>
          <p:cNvSpPr>
            <a:spLocks noGrp="1"/>
          </p:cNvSpPr>
          <p:nvPr>
            <p:ph type="sldNum" sz="quarter" idx="2"/>
          </p:nvPr>
        </p:nvSpPr>
        <p:spPr>
          <a:xfrm>
            <a:off x="6553200" y="6385242"/>
            <a:ext cx="2438400" cy="307339"/>
          </a:xfrm>
          <a:prstGeom prst="rect">
            <a:avLst/>
          </a:prstGeom>
        </p:spPr>
        <p:txBody>
          <a:bodyPr/>
          <a:lstStyle>
            <a:lvl1pPr algn="r">
              <a:defRPr sz="1500" b="1">
                <a:solidFill>
                  <a:srgbClr val="00000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hape 53"/>
          <p:cNvSpPr>
            <a:spLocks noGrp="1"/>
          </p:cNvSpPr>
          <p:nvPr>
            <p:ph type="body" idx="4294967295"/>
          </p:nvPr>
        </p:nvSpPr>
        <p:spPr>
          <a:xfrm>
            <a:off x="3048000" y="495300"/>
            <a:ext cx="5791200" cy="685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700"/>
              </a:spcBef>
              <a:buSzTx/>
              <a:buNone/>
              <a:defRPr sz="3200" b="1">
                <a:solidFill>
                  <a:srgbClr val="68AC47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endParaRPr sz="3200" b="1" dirty="0">
              <a:solidFill>
                <a:srgbClr val="68A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6483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.jpeg" descr="pp_ord_blanc.jp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7585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6"/>
          <p:cNvSpPr>
            <a:spLocks noGrp="1"/>
          </p:cNvSpPr>
          <p:nvPr>
            <p:ph type="sldNum" sz="quarter" idx="2"/>
          </p:nvPr>
        </p:nvSpPr>
        <p:spPr>
          <a:xfrm>
            <a:off x="6553200" y="6385242"/>
            <a:ext cx="2438400" cy="307339"/>
          </a:xfrm>
          <a:prstGeom prst="rect">
            <a:avLst/>
          </a:prstGeom>
        </p:spPr>
        <p:txBody>
          <a:bodyPr/>
          <a:lstStyle>
            <a:lvl1pPr algn="r">
              <a:defRPr sz="1500" b="1">
                <a:solidFill>
                  <a:srgbClr val="00000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hape 53"/>
          <p:cNvSpPr>
            <a:spLocks noGrp="1"/>
          </p:cNvSpPr>
          <p:nvPr>
            <p:ph type="body" idx="4294967295"/>
          </p:nvPr>
        </p:nvSpPr>
        <p:spPr>
          <a:xfrm>
            <a:off x="3048000" y="495300"/>
            <a:ext cx="5791200" cy="685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700"/>
              </a:spcBef>
              <a:buSzTx/>
              <a:buNone/>
              <a:defRPr sz="3200" b="1">
                <a:solidFill>
                  <a:srgbClr val="68AC47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endParaRPr sz="3200" b="1" dirty="0">
              <a:solidFill>
                <a:srgbClr val="68AC47"/>
              </a:solidFill>
            </a:endParaRPr>
          </a:p>
        </p:txBody>
      </p:sp>
      <p:sp>
        <p:nvSpPr>
          <p:cNvPr id="5" name="Shape 70"/>
          <p:cNvSpPr txBox="1">
            <a:spLocks/>
          </p:cNvSpPr>
          <p:nvPr userDrawn="1"/>
        </p:nvSpPr>
        <p:spPr>
          <a:xfrm>
            <a:off x="414471" y="1757665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57175" indent="-257175" defTabSz="685800">
              <a:spcBef>
                <a:spcPts val="500"/>
              </a:spcBef>
              <a:buSzPct val="100000"/>
              <a:buFont typeface="Arial"/>
              <a:buChar char="»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587827" indent="-244928" defTabSz="685800">
              <a:spcBef>
                <a:spcPts val="500"/>
              </a:spcBef>
              <a:buSzPct val="100000"/>
              <a:buFont typeface="Arial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914400" indent="-228600" defTabSz="6858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303019" indent="-274319" defTabSz="685800">
              <a:spcBef>
                <a:spcPts val="500"/>
              </a:spcBef>
              <a:buSzPct val="100000"/>
              <a:buFont typeface="Arial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1600200" indent="-228600" defTabSz="685800">
              <a:spcBef>
                <a:spcPts val="500"/>
              </a:spcBef>
              <a:buSzPct val="100000"/>
              <a:buFont typeface="Arial"/>
              <a:buChar char="»"/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marL="2057400" indent="-228600" defTabSz="6858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6pPr>
            <a:lvl7pPr marL="2514600" indent="-228600" defTabSz="6858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7pPr>
            <a:lvl8pPr marL="2971800" indent="-228600" defTabSz="6858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8pPr>
            <a:lvl9pPr marL="3429000" indent="-228600" defTabSz="6858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012372" lvl="2" indent="-342900">
              <a:lnSpc>
                <a:spcPct val="90000"/>
              </a:lnSpc>
              <a:buClr>
                <a:srgbClr val="7030A0"/>
              </a:buClr>
              <a:buFont typeface="Arial" panose="020B0604020202020204" pitchFamily="34" charset="0"/>
              <a:buChar char="•"/>
              <a:defRPr sz="1800"/>
            </a:pPr>
            <a:endParaRPr lang="en-US" sz="2200" dirty="0">
              <a:solidFill>
                <a:srgbClr val="161616"/>
              </a:solidFill>
            </a:endParaRPr>
          </a:p>
          <a:p>
            <a:pPr lvl="1">
              <a:lnSpc>
                <a:spcPct val="90000"/>
              </a:lnSpc>
              <a:buClr>
                <a:srgbClr val="70AD47"/>
              </a:buClr>
              <a:buFont typeface="Wingdings" panose="05000000000000000000" pitchFamily="2" charset="2"/>
              <a:buChar char="§"/>
              <a:defRPr sz="1800"/>
            </a:pPr>
            <a:endParaRPr lang="en-US" sz="2200" dirty="0">
              <a:solidFill>
                <a:srgbClr val="161616"/>
              </a:solidFill>
            </a:endParaRPr>
          </a:p>
          <a:p>
            <a:pPr marL="288130" indent="-288130">
              <a:lnSpc>
                <a:spcPct val="90000"/>
              </a:lnSpc>
              <a:buClr>
                <a:srgbClr val="70AD47"/>
              </a:buClr>
              <a:defRPr sz="1800"/>
            </a:pPr>
            <a:endParaRPr lang="en-US" sz="2000" dirty="0">
              <a:solidFill>
                <a:srgbClr val="161616"/>
              </a:solidFill>
            </a:endParaRPr>
          </a:p>
          <a:p>
            <a:pPr marL="1045844" lvl="3" indent="0">
              <a:lnSpc>
                <a:spcPct val="90000"/>
              </a:lnSpc>
              <a:buClr>
                <a:srgbClr val="70AD47"/>
              </a:buClr>
              <a:buFont typeface="Arial"/>
              <a:buNone/>
              <a:defRPr sz="1800"/>
            </a:pPr>
            <a:endParaRPr lang="en-US" sz="2000" dirty="0">
              <a:solidFill>
                <a:srgbClr val="161616"/>
              </a:solidFill>
            </a:endParaRPr>
          </a:p>
          <a:p>
            <a:pPr marL="97973" indent="0">
              <a:lnSpc>
                <a:spcPct val="90000"/>
              </a:lnSpc>
              <a:spcBef>
                <a:spcPts val="400"/>
              </a:spcBef>
              <a:buClr>
                <a:srgbClr val="70AD47"/>
              </a:buClr>
              <a:buFont typeface="Arial"/>
              <a:buNone/>
              <a:defRPr sz="1800"/>
            </a:pPr>
            <a:endParaRPr lang="en-US" sz="1900" i="1" dirty="0">
              <a:solidFill>
                <a:srgbClr val="161616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2400"/>
            </a:lvl1pPr>
            <a:lvl2pPr marL="514350" indent="-171450"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defRPr sz="2000"/>
            </a:lvl2pPr>
            <a:lvl3pPr>
              <a:buClr>
                <a:srgbClr val="7030A0"/>
              </a:buClr>
              <a:defRPr sz="1800"/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3658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1120-6460-4F7D-85F2-6C40F58BDA9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89C9-E7AB-45F2-9AA9-63DB32616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52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1120-6460-4F7D-85F2-6C40F58BDA9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89C9-E7AB-45F2-9AA9-63DB32616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6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1120-6460-4F7D-85F2-6C40F58BDA9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89C9-E7AB-45F2-9AA9-63DB32616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58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1120-6460-4F7D-85F2-6C40F58BDA9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89C9-E7AB-45F2-9AA9-63DB32616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62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1120-6460-4F7D-85F2-6C40F58BDA9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89C9-E7AB-45F2-9AA9-63DB32616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74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1120-6460-4F7D-85F2-6C40F58BDA9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89C9-E7AB-45F2-9AA9-63DB32616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1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2484-4468-4F7C-9B05-111189845991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5F5A-D009-4F34-ADA3-98447376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78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1120-6460-4F7D-85F2-6C40F58BDA9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89C9-E7AB-45F2-9AA9-63DB32616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42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1120-6460-4F7D-85F2-6C40F58BDA9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89C9-E7AB-45F2-9AA9-63DB32616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36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1120-6460-4F7D-85F2-6C40F58BDA9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89C9-E7AB-45F2-9AA9-63DB32616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27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1120-6460-4F7D-85F2-6C40F58BDA9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89C9-E7AB-45F2-9AA9-63DB32616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22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1120-6460-4F7D-85F2-6C40F58BDA9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89C9-E7AB-45F2-9AA9-63DB32616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9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2484-4468-4F7C-9B05-111189845991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5F5A-D009-4F34-ADA3-98447376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7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2484-4468-4F7C-9B05-111189845991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5F5A-D009-4F34-ADA3-98447376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7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2484-4468-4F7C-9B05-111189845991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5F5A-D009-4F34-ADA3-98447376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2484-4468-4F7C-9B05-111189845991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5F5A-D009-4F34-ADA3-98447376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25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2484-4468-4F7C-9B05-111189845991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5F5A-D009-4F34-ADA3-98447376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6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2484-4468-4F7C-9B05-111189845991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5F5A-D009-4F34-ADA3-98447376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5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2484-4468-4F7C-9B05-111189845991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5F5A-D009-4F34-ADA3-98447376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7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72484-4468-4F7C-9B05-111189845991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F5F5A-D009-4F34-ADA3-98447376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6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7B65B-6F65-45FB-BFA4-A5CB45885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3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61120-6460-4F7D-85F2-6C40F58BDA9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F89C9-E7AB-45F2-9AA9-63DB32616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9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qa.org/programs-services/government-relations/fact-sheets-other-resourc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Relationship Id="rId9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l.com/" TargetMode="External"/><Relationship Id="rId13" Type="http://schemas.openxmlformats.org/officeDocument/2006/relationships/image" Target="../media/image27.jpg"/><Relationship Id="rId3" Type="http://schemas.openxmlformats.org/officeDocument/2006/relationships/hyperlink" Target="http://www.wqa.org/" TargetMode="External"/><Relationship Id="rId7" Type="http://schemas.openxmlformats.org/officeDocument/2006/relationships/hyperlink" Target="http://www.truesdail.com/" TargetMode="Externa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nsf.org/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://www.iapmo.org/" TargetMode="External"/><Relationship Id="rId15" Type="http://schemas.openxmlformats.org/officeDocument/2006/relationships/image" Target="../media/image29.tiff"/><Relationship Id="rId10" Type="http://schemas.openxmlformats.org/officeDocument/2006/relationships/image" Target="../media/image24.png"/><Relationship Id="rId4" Type="http://schemas.openxmlformats.org/officeDocument/2006/relationships/hyperlink" Target="http://www.csagroup.org/" TargetMode="External"/><Relationship Id="rId9" Type="http://schemas.openxmlformats.org/officeDocument/2006/relationships/image" Target="../media/image23.jpg"/><Relationship Id="rId1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loveday@wqa.or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yeggy@wqa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89951" l="2590" r="96713">
                        <a14:foregroundMark x1="32669" y1="60294" x2="32669" y2="60294"/>
                        <a14:foregroundMark x1="14841" y1="61275" x2="14841" y2="61275"/>
                        <a14:foregroundMark x1="6076" y1="48529" x2="6076" y2="48529"/>
                        <a14:foregroundMark x1="2689" y1="51471" x2="2689" y2="51471"/>
                        <a14:foregroundMark x1="53984" y1="33088" x2="53984" y2="33088"/>
                        <a14:foregroundMark x1="71315" y1="33333" x2="71315" y2="33333"/>
                        <a14:foregroundMark x1="76793" y1="31127" x2="76793" y2="31127"/>
                        <a14:foregroundMark x1="83367" y1="31127" x2="83367" y2="31127"/>
                        <a14:foregroundMark x1="93625" y1="28676" x2="93625" y2="28676"/>
                        <a14:foregroundMark x1="96713" y1="26716" x2="96713" y2="26716"/>
                        <a14:foregroundMark x1="95916" y1="67402" x2="95916" y2="67402"/>
                        <a14:foregroundMark x1="95717" y1="69853" x2="95717" y2="69853"/>
                        <a14:foregroundMark x1="96016" y1="71814" x2="96016" y2="71814"/>
                        <a14:foregroundMark x1="93127" y1="68873" x2="93127" y2="68873"/>
                        <a14:foregroundMark x1="86653" y1="59314" x2="86653" y2="59314"/>
                        <a14:foregroundMark x1="81972" y1="61520" x2="81972" y2="61520"/>
                        <a14:foregroundMark x1="82271" y1="50000" x2="82271" y2="50000"/>
                        <a14:foregroundMark x1="78685" y1="54167" x2="78685" y2="54167"/>
                        <a14:foregroundMark x1="71016" y1="65686" x2="71016" y2="65686"/>
                        <a14:foregroundMark x1="68426" y1="66667" x2="68426" y2="66667"/>
                        <a14:foregroundMark x1="61554" y1="63480" x2="61554" y2="63480"/>
                        <a14:foregroundMark x1="63147" y1="80147" x2="63147" y2="80147"/>
                        <a14:foregroundMark x1="65538" y1="79167" x2="65538" y2="79167"/>
                        <a14:foregroundMark x1="67331" y1="78431" x2="67331" y2="78431"/>
                        <a14:foregroundMark x1="69124" y1="78186" x2="69124" y2="78186"/>
                        <a14:foregroundMark x1="72809" y1="78186" x2="72809" y2="78186"/>
                        <a14:foregroundMark x1="75697" y1="78186" x2="75697" y2="78186"/>
                        <a14:foregroundMark x1="78187" y1="79412" x2="78187" y2="79412"/>
                        <a14:foregroundMark x1="80179" y1="76961" x2="80179" y2="76961"/>
                        <a14:foregroundMark x1="82371" y1="77941" x2="82371" y2="77941"/>
                        <a14:foregroundMark x1="84064" y1="77941" x2="84064" y2="77941"/>
                        <a14:foregroundMark x1="88048" y1="78922" x2="88048" y2="78922"/>
                        <a14:backgroundMark x1="70219" y1="80147" x2="70219" y2="80147"/>
                        <a14:backgroundMark x1="84960" y1="79412" x2="84960" y2="79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61" y="4867607"/>
            <a:ext cx="3067350" cy="12457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1839" y="323136"/>
            <a:ext cx="7695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WQA Presentation for the </a:t>
            </a:r>
          </a:p>
          <a:p>
            <a:r>
              <a:rPr lang="en-US" sz="4000" dirty="0"/>
              <a:t>WI Water Quality Task Force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8893" y="1924836"/>
            <a:ext cx="78852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Overview of WQA</a:t>
            </a:r>
          </a:p>
          <a:p>
            <a:endParaRPr lang="en-US" dirty="0"/>
          </a:p>
          <a:p>
            <a:r>
              <a:rPr lang="en-US" dirty="0"/>
              <a:t>David Loveday</a:t>
            </a:r>
          </a:p>
          <a:p>
            <a:r>
              <a:rPr lang="en-US" dirty="0"/>
              <a:t>Water Quality Association – Global Government Affairs Director</a:t>
            </a:r>
          </a:p>
        </p:txBody>
      </p:sp>
    </p:spTree>
    <p:extLst>
      <p:ext uri="{BB962C8B-B14F-4D97-AF65-F5344CB8AC3E}">
        <p14:creationId xmlns:p14="http://schemas.microsoft.com/office/powerpoint/2010/main" val="626156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8" y="13648"/>
            <a:ext cx="4800600" cy="1325563"/>
          </a:xfrm>
        </p:spPr>
        <p:txBody>
          <a:bodyPr/>
          <a:lstStyle/>
          <a:p>
            <a:pPr algn="ctr"/>
            <a:r>
              <a:rPr lang="en-US" dirty="0"/>
              <a:t>Technical Brochures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0928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Resource guides for policymakers and the general public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b="1" dirty="0"/>
              <a:t>Quick facts</a:t>
            </a:r>
          </a:p>
          <a:p>
            <a:r>
              <a:rPr lang="en-US" sz="2000" b="1" dirty="0"/>
              <a:t>Potential health effects</a:t>
            </a:r>
          </a:p>
          <a:p>
            <a:r>
              <a:rPr lang="en-US" sz="2000" b="1" dirty="0"/>
              <a:t>Treatment options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D0535-C6A0-4BD0-920E-91349C0A0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4317" y="228772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0646">
            <a:off x="5843940" y="47826"/>
            <a:ext cx="2982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21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889"/>
          </a:xfrm>
        </p:spPr>
        <p:txBody>
          <a:bodyPr/>
          <a:lstStyle/>
          <a:p>
            <a:r>
              <a:rPr lang="en-US" dirty="0"/>
              <a:t>Other Resources for Policy Makers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Also available online through the WQA website at:</a:t>
            </a:r>
          </a:p>
          <a:p>
            <a:pPr marL="0" indent="0">
              <a:buNone/>
            </a:pPr>
            <a:r>
              <a:rPr lang="en-US" sz="1600" dirty="0">
                <a:hlinkClick r:id="rId2"/>
              </a:rPr>
              <a:t>https://www.wqa.org/programs-services/government-relations/fact-sheets-other-resources</a:t>
            </a:r>
            <a:endParaRPr lang="en-US" sz="1600" dirty="0"/>
          </a:p>
          <a:p>
            <a:endParaRPr lang="en-US" dirty="0"/>
          </a:p>
          <a:p>
            <a:r>
              <a:rPr lang="en-US" dirty="0"/>
              <a:t>Arsenic</a:t>
            </a:r>
          </a:p>
          <a:p>
            <a:r>
              <a:rPr lang="en-US" dirty="0"/>
              <a:t>Per- and Polyfluoroalkyl Substances (PFAS)</a:t>
            </a:r>
          </a:p>
          <a:p>
            <a:r>
              <a:rPr lang="en-US" dirty="0"/>
              <a:t>Nitrate</a:t>
            </a:r>
          </a:p>
          <a:p>
            <a:r>
              <a:rPr lang="en-US" dirty="0"/>
              <a:t>Radium</a:t>
            </a:r>
          </a:p>
        </p:txBody>
      </p:sp>
    </p:spTree>
    <p:extLst>
      <p:ext uri="{BB962C8B-B14F-4D97-AF65-F5344CB8AC3E}">
        <p14:creationId xmlns:p14="http://schemas.microsoft.com/office/powerpoint/2010/main" val="1197756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951" l="2590" r="96713">
                        <a14:foregroundMark x1="32669" y1="60294" x2="32669" y2="60294"/>
                        <a14:foregroundMark x1="14841" y1="61275" x2="14841" y2="61275"/>
                        <a14:foregroundMark x1="6076" y1="48529" x2="6076" y2="48529"/>
                        <a14:foregroundMark x1="2689" y1="51471" x2="2689" y2="51471"/>
                        <a14:foregroundMark x1="53984" y1="33088" x2="53984" y2="33088"/>
                        <a14:foregroundMark x1="71315" y1="33333" x2="71315" y2="33333"/>
                        <a14:foregroundMark x1="76793" y1="31127" x2="76793" y2="31127"/>
                        <a14:foregroundMark x1="83367" y1="31127" x2="83367" y2="31127"/>
                        <a14:foregroundMark x1="93625" y1="28676" x2="93625" y2="28676"/>
                        <a14:foregroundMark x1="96713" y1="26716" x2="96713" y2="26716"/>
                        <a14:foregroundMark x1="95916" y1="67402" x2="95916" y2="67402"/>
                        <a14:foregroundMark x1="95717" y1="69853" x2="95717" y2="69853"/>
                        <a14:foregroundMark x1="96016" y1="71814" x2="96016" y2="71814"/>
                        <a14:foregroundMark x1="93127" y1="68873" x2="93127" y2="68873"/>
                        <a14:foregroundMark x1="86653" y1="59314" x2="86653" y2="59314"/>
                        <a14:foregroundMark x1="81972" y1="61520" x2="81972" y2="61520"/>
                        <a14:foregroundMark x1="82271" y1="50000" x2="82271" y2="50000"/>
                        <a14:foregroundMark x1="78685" y1="54167" x2="78685" y2="54167"/>
                        <a14:foregroundMark x1="71016" y1="65686" x2="71016" y2="65686"/>
                        <a14:foregroundMark x1="68426" y1="66667" x2="68426" y2="66667"/>
                        <a14:foregroundMark x1="61554" y1="63480" x2="61554" y2="63480"/>
                        <a14:foregroundMark x1="63147" y1="80147" x2="63147" y2="80147"/>
                        <a14:foregroundMark x1="65538" y1="79167" x2="65538" y2="79167"/>
                        <a14:foregroundMark x1="67331" y1="78431" x2="67331" y2="78431"/>
                        <a14:foregroundMark x1="69124" y1="78186" x2="69124" y2="78186"/>
                        <a14:foregroundMark x1="72809" y1="78186" x2="72809" y2="78186"/>
                        <a14:foregroundMark x1="75697" y1="78186" x2="75697" y2="78186"/>
                        <a14:foregroundMark x1="78187" y1="79412" x2="78187" y2="79412"/>
                        <a14:foregroundMark x1="80179" y1="76961" x2="80179" y2="76961"/>
                        <a14:foregroundMark x1="82371" y1="77941" x2="82371" y2="77941"/>
                        <a14:foregroundMark x1="84064" y1="77941" x2="84064" y2="77941"/>
                        <a14:foregroundMark x1="88048" y1="78922" x2="88048" y2="78922"/>
                        <a14:backgroundMark x1="70219" y1="80147" x2="70219" y2="80147"/>
                        <a14:backgroundMark x1="84960" y1="79412" x2="84960" y2="79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61" y="4867607"/>
            <a:ext cx="3067350" cy="12457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1839" y="323136"/>
            <a:ext cx="7695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WQA Presentation for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 Water Quality Task Force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8893" y="1924836"/>
            <a:ext cx="78852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 Barrier Treatment Strategy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Eric Yeggy, MWS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Quality Association – Technical Affairs Director </a:t>
            </a:r>
          </a:p>
        </p:txBody>
      </p:sp>
    </p:spTree>
    <p:extLst>
      <p:ext uri="{BB962C8B-B14F-4D97-AF65-F5344CB8AC3E}">
        <p14:creationId xmlns:p14="http://schemas.microsoft.com/office/powerpoint/2010/main" val="650674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0466"/>
            <a:ext cx="7886700" cy="115355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contaminants are we seeing in Wisconsin?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1714"/>
            <a:ext cx="8049358" cy="47118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Contaminants frequently found in source waters used in WI for drinking include…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Arsenic</a:t>
            </a:r>
          </a:p>
          <a:p>
            <a:r>
              <a:rPr lang="en-US" dirty="0">
                <a:solidFill>
                  <a:srgbClr val="0070C0"/>
                </a:solidFill>
              </a:rPr>
              <a:t>Nitrate</a:t>
            </a:r>
          </a:p>
          <a:p>
            <a:r>
              <a:rPr lang="en-US" dirty="0">
                <a:solidFill>
                  <a:srgbClr val="0070C0"/>
                </a:solidFill>
              </a:rPr>
              <a:t>Pesticides (e.g., Atrazine)</a:t>
            </a:r>
          </a:p>
          <a:p>
            <a:r>
              <a:rPr lang="en-US" dirty="0" err="1">
                <a:solidFill>
                  <a:srgbClr val="0070C0"/>
                </a:solidFill>
              </a:rPr>
              <a:t>Radiologicals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 addition, </a:t>
            </a:r>
            <a:r>
              <a:rPr lang="en-US" dirty="0">
                <a:solidFill>
                  <a:srgbClr val="0070C0"/>
                </a:solidFill>
              </a:rPr>
              <a:t>lead</a:t>
            </a:r>
            <a:r>
              <a:rPr lang="en-US" dirty="0"/>
              <a:t> often finds it way into our drinking water through corrosion of lead service lines, or pipes, fittings, fixtures and solder in the premise plumbing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Emerging contaminants to keep an eye on in WI include Per- and Polyfluoroalkyl Substances (</a:t>
            </a:r>
            <a:r>
              <a:rPr lang="en-US" dirty="0">
                <a:solidFill>
                  <a:srgbClr val="0070C0"/>
                </a:solidFill>
              </a:rPr>
              <a:t>PFAS</a:t>
            </a:r>
            <a:r>
              <a:rPr lang="en-US" dirty="0"/>
              <a:t>) and </a:t>
            </a:r>
            <a:r>
              <a:rPr lang="en-US" dirty="0">
                <a:solidFill>
                  <a:srgbClr val="0070C0"/>
                </a:solidFill>
              </a:rPr>
              <a:t>manganese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71" y="2365446"/>
            <a:ext cx="1809864" cy="17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2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48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Final Barrier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90171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Using point-of-use or point-of-entry drinking water treatment systems to ensure high quality drinking water is available in a home, office or other building where people gather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D0535-C6A0-4BD0-920E-91349C0A00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C:\Users\mfotre\AppData\Local\Microsoft\Windows\Temporary Internet Files\Content.Outlook\NOV5VZDY\Final Barrier_TrifoldCvr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9157">
            <a:off x="6254847" y="2229631"/>
            <a:ext cx="2951152" cy="685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4317" y="228772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12979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46344"/>
            <a:ext cx="8803117" cy="759199"/>
          </a:xfrm>
        </p:spPr>
        <p:txBody>
          <a:bodyPr/>
          <a:lstStyle/>
          <a:p>
            <a:pPr algn="ctr"/>
            <a:r>
              <a:rPr lang="en-US" dirty="0"/>
              <a:t>POU/POE Drinking Water Treatment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D0535-C6A0-4BD0-920E-91349C0A006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4317" y="228772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3A28FE-5405-4C8C-9F58-E312D7230489}"/>
              </a:ext>
            </a:extLst>
          </p:cNvPr>
          <p:cNvGrpSpPr/>
          <p:nvPr/>
        </p:nvGrpSpPr>
        <p:grpSpPr>
          <a:xfrm>
            <a:off x="588509" y="2139379"/>
            <a:ext cx="1068841" cy="2133440"/>
            <a:chOff x="1079182" y="3036432"/>
            <a:chExt cx="1068841" cy="21334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152A59-618F-4154-AADF-706683BF708E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182" y="3036432"/>
              <a:ext cx="1068841" cy="12115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2B01D0-FFF6-4240-942A-F05EB959025F}"/>
                </a:ext>
              </a:extLst>
            </p:cNvPr>
            <p:cNvSpPr txBox="1"/>
            <p:nvPr/>
          </p:nvSpPr>
          <p:spPr>
            <a:xfrm>
              <a:off x="1079182" y="4233587"/>
              <a:ext cx="915421" cy="936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Faucet Mount filter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811380E-3111-42DB-A590-3BF021C72049}"/>
              </a:ext>
            </a:extLst>
          </p:cNvPr>
          <p:cNvGrpSpPr/>
          <p:nvPr/>
        </p:nvGrpSpPr>
        <p:grpSpPr>
          <a:xfrm>
            <a:off x="1982662" y="2208069"/>
            <a:ext cx="1406775" cy="1880257"/>
            <a:chOff x="2674517" y="2153472"/>
            <a:chExt cx="1406775" cy="188025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7B1E481-F317-40D5-BB4F-E18262166C58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050" y="2153472"/>
              <a:ext cx="1326881" cy="1211580"/>
            </a:xfrm>
            <a:prstGeom prst="rect">
              <a:avLst/>
            </a:prstGeom>
            <a:noFill/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BE0AC6-3BC5-4FE5-B096-F8FB08F3E632}"/>
                </a:ext>
              </a:extLst>
            </p:cNvPr>
            <p:cNvSpPr txBox="1"/>
            <p:nvPr/>
          </p:nvSpPr>
          <p:spPr>
            <a:xfrm>
              <a:off x="2674517" y="3387398"/>
              <a:ext cx="14067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Refrigerator filter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57BF8F0-203B-4F4E-A0A4-1FC44C39E5BB}"/>
              </a:ext>
            </a:extLst>
          </p:cNvPr>
          <p:cNvGrpSpPr/>
          <p:nvPr/>
        </p:nvGrpSpPr>
        <p:grpSpPr>
          <a:xfrm>
            <a:off x="2597447" y="4313662"/>
            <a:ext cx="1447257" cy="2245776"/>
            <a:chOff x="4760934" y="2314749"/>
            <a:chExt cx="1447257" cy="224577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AC34220-65D6-4AA3-9ADF-C46A0F253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934" y="2314749"/>
              <a:ext cx="1447257" cy="137834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61C76A-B389-49D8-8838-2130FC0BFF67}"/>
                </a:ext>
              </a:extLst>
            </p:cNvPr>
            <p:cNvSpPr txBox="1"/>
            <p:nvPr/>
          </p:nvSpPr>
          <p:spPr>
            <a:xfrm>
              <a:off x="4829295" y="3637195"/>
              <a:ext cx="9656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Under- counter filter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BA17FDC-24AB-4730-AE85-F4740A652CB0}"/>
              </a:ext>
            </a:extLst>
          </p:cNvPr>
          <p:cNvGrpSpPr/>
          <p:nvPr/>
        </p:nvGrpSpPr>
        <p:grpSpPr>
          <a:xfrm>
            <a:off x="215898" y="4513503"/>
            <a:ext cx="2160270" cy="1911538"/>
            <a:chOff x="6355080" y="2077649"/>
            <a:chExt cx="2160270" cy="191153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DC250A6-DA68-4F0E-9E5A-7B7E0017B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080" y="2077649"/>
              <a:ext cx="2160270" cy="161544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93A4E7-5225-406D-89AF-E32E32905148}"/>
                </a:ext>
              </a:extLst>
            </p:cNvPr>
            <p:cNvSpPr txBox="1"/>
            <p:nvPr/>
          </p:nvSpPr>
          <p:spPr>
            <a:xfrm>
              <a:off x="6446451" y="3619855"/>
              <a:ext cx="1837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Reverse Osmosis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035395C-B2DC-4A45-A8AF-4A47DE105951}"/>
              </a:ext>
            </a:extLst>
          </p:cNvPr>
          <p:cNvSpPr txBox="1"/>
          <p:nvPr/>
        </p:nvSpPr>
        <p:spPr>
          <a:xfrm>
            <a:off x="430004" y="1006694"/>
            <a:ext cx="3436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Point-of-Use Treatment (POU)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C33F90-38B2-44C3-AD43-CABC5CDD5FBD}"/>
              </a:ext>
            </a:extLst>
          </p:cNvPr>
          <p:cNvSpPr txBox="1"/>
          <p:nvPr/>
        </p:nvSpPr>
        <p:spPr>
          <a:xfrm>
            <a:off x="5595678" y="987971"/>
            <a:ext cx="3436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Point-of-Entry Treatment (POE)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C00F5B-319E-429B-AF00-2211D45129FE}"/>
              </a:ext>
            </a:extLst>
          </p:cNvPr>
          <p:cNvGrpSpPr/>
          <p:nvPr/>
        </p:nvGrpSpPr>
        <p:grpSpPr>
          <a:xfrm>
            <a:off x="5003081" y="2172447"/>
            <a:ext cx="2161339" cy="2640107"/>
            <a:chOff x="5152358" y="2002044"/>
            <a:chExt cx="2161339" cy="264010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2A53549-D884-4D9C-B83B-E84B96D6583E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2358" y="2002044"/>
              <a:ext cx="2161339" cy="2239862"/>
            </a:xfrm>
            <a:prstGeom prst="rect">
              <a:avLst/>
            </a:prstGeom>
            <a:noFill/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9C51729-67B2-45D8-8D12-CE30EDDCA0B8}"/>
                </a:ext>
              </a:extLst>
            </p:cNvPr>
            <p:cNvSpPr txBox="1"/>
            <p:nvPr/>
          </p:nvSpPr>
          <p:spPr>
            <a:xfrm>
              <a:off x="5337415" y="4272819"/>
              <a:ext cx="1791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Water Softener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3DAA994-2719-44FE-823D-333B042678B1}"/>
              </a:ext>
            </a:extLst>
          </p:cNvPr>
          <p:cNvGrpSpPr/>
          <p:nvPr/>
        </p:nvGrpSpPr>
        <p:grpSpPr>
          <a:xfrm>
            <a:off x="5654992" y="5117091"/>
            <a:ext cx="1762643" cy="1624930"/>
            <a:chOff x="6318652" y="4929996"/>
            <a:chExt cx="1990090" cy="175680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D6F32FE-6EEB-4769-B355-6A27110B1FC6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652" y="4929996"/>
              <a:ext cx="1990090" cy="1387475"/>
            </a:xfrm>
            <a:prstGeom prst="rect">
              <a:avLst/>
            </a:prstGeom>
            <a:noFill/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E94E42-A54C-4E30-8980-2EEE15D2C5E0}"/>
                </a:ext>
              </a:extLst>
            </p:cNvPr>
            <p:cNvSpPr txBox="1"/>
            <p:nvPr/>
          </p:nvSpPr>
          <p:spPr>
            <a:xfrm>
              <a:off x="6517518" y="6317471"/>
              <a:ext cx="1791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UV System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72F8BC-EF3F-4FC7-8F06-7FDBE85EF6D5}"/>
              </a:ext>
            </a:extLst>
          </p:cNvPr>
          <p:cNvCxnSpPr/>
          <p:nvPr/>
        </p:nvCxnSpPr>
        <p:spPr>
          <a:xfrm>
            <a:off x="4572000" y="1006694"/>
            <a:ext cx="0" cy="5851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A60D355-E1A2-4BF3-84E0-EA474DAF3C32}"/>
              </a:ext>
            </a:extLst>
          </p:cNvPr>
          <p:cNvCxnSpPr/>
          <p:nvPr/>
        </p:nvCxnSpPr>
        <p:spPr>
          <a:xfrm>
            <a:off x="0" y="1960801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D8E9175-E072-4088-8FA7-CC1A8D6251B7}"/>
              </a:ext>
            </a:extLst>
          </p:cNvPr>
          <p:cNvGrpSpPr/>
          <p:nvPr/>
        </p:nvGrpSpPr>
        <p:grpSpPr>
          <a:xfrm>
            <a:off x="7278842" y="2703415"/>
            <a:ext cx="1678938" cy="2516833"/>
            <a:chOff x="7352777" y="2478407"/>
            <a:chExt cx="1791223" cy="268528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4FF5F39-2EF6-4EFD-9C82-388D19484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67730" y="2478407"/>
              <a:ext cx="1009417" cy="2418792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4A07047-498E-4C90-847F-D4763F9A9576}"/>
                </a:ext>
              </a:extLst>
            </p:cNvPr>
            <p:cNvSpPr txBox="1"/>
            <p:nvPr/>
          </p:nvSpPr>
          <p:spPr>
            <a:xfrm>
              <a:off x="7352777" y="4794361"/>
              <a:ext cx="1791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Anion Exchange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198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22903"/>
          </a:xfrm>
        </p:spPr>
        <p:txBody>
          <a:bodyPr>
            <a:normAutofit/>
          </a:bodyPr>
          <a:lstStyle/>
          <a:p>
            <a:r>
              <a:rPr lang="en-US" dirty="0"/>
              <a:t>Product Certification ensures independent third-party testing and inspection of the treatment products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19731"/>
            <a:ext cx="7644912" cy="2779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Organizations accredited by the American National Standards Institute to provide product certification include: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dirty="0"/>
              <a:t>Water Quality Association (</a:t>
            </a:r>
            <a:r>
              <a:rPr lang="en-US" dirty="0">
                <a:hlinkClick r:id="rId3"/>
              </a:rPr>
              <a:t>www.wqa.org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CSA (</a:t>
            </a:r>
            <a:r>
              <a:rPr lang="en-US" dirty="0">
                <a:hlinkClick r:id="rId4"/>
              </a:rPr>
              <a:t>www.csagroup.org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IAPMO (</a:t>
            </a:r>
            <a:r>
              <a:rPr lang="en-US" dirty="0">
                <a:hlinkClick r:id="rId5"/>
              </a:rPr>
              <a:t>www.iapmo.org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NSF International (</a:t>
            </a:r>
            <a:r>
              <a:rPr lang="en-US" dirty="0">
                <a:hlinkClick r:id="rId6"/>
              </a:rPr>
              <a:t>www.nsf.org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Truesdail (</a:t>
            </a:r>
            <a:r>
              <a:rPr lang="en-US" dirty="0">
                <a:hlinkClick r:id="rId7"/>
              </a:rPr>
              <a:t>www.truesdail.com</a:t>
            </a:r>
            <a:endParaRPr lang="en-US" dirty="0"/>
          </a:p>
          <a:p>
            <a:pPr lvl="1"/>
            <a:r>
              <a:rPr lang="en-US" dirty="0"/>
              <a:t>UL (</a:t>
            </a:r>
            <a:r>
              <a:rPr lang="en-US" dirty="0">
                <a:hlinkClick r:id="rId8"/>
              </a:rPr>
              <a:t>www.ul.com</a:t>
            </a:r>
            <a:r>
              <a:rPr lang="en-US" dirty="0"/>
              <a:t>)</a:t>
            </a:r>
            <a:endParaRPr lang="en-US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4D1CD0-ABD8-4B75-9AE4-50B37E6CFF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70" y="2914650"/>
            <a:ext cx="2697480" cy="10287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D3FAFB2-E4F2-4D0D-B4C1-05FA80557AC5}"/>
              </a:ext>
            </a:extLst>
          </p:cNvPr>
          <p:cNvGrpSpPr/>
          <p:nvPr/>
        </p:nvGrpSpPr>
        <p:grpSpPr>
          <a:xfrm>
            <a:off x="503757" y="5362236"/>
            <a:ext cx="7641339" cy="1254096"/>
            <a:chOff x="503757" y="5362236"/>
            <a:chExt cx="7641339" cy="12540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57" y="5517952"/>
              <a:ext cx="1004845" cy="100484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54837" y="5407628"/>
              <a:ext cx="1275036" cy="120870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90223" y="5457578"/>
              <a:ext cx="1090211" cy="105100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6F3EBC-B3A4-4716-B5F7-9D50DCBAC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75" y="5362236"/>
              <a:ext cx="1349268" cy="116428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108" y="5553026"/>
              <a:ext cx="796556" cy="87516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759" y="5488343"/>
              <a:ext cx="1092337" cy="1004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3775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83500" y="589254"/>
            <a:ext cx="5215161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Agricultural Contaminants such as Nitrate &amp; Pesticides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83500" y="1803364"/>
            <a:ext cx="5967132" cy="4370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Nitrogen is essential to plant growth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8348" y="2398172"/>
            <a:ext cx="5677907" cy="49181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Pesticides help farmers grow more food on less land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96923" y="2889987"/>
            <a:ext cx="6361077" cy="81474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nitrates and pesticides find there way into our drinking water sources, there are serious public health concerns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68348" y="3737853"/>
            <a:ext cx="6361077" cy="94844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POU/POE treatment can be used an inexpensive Final Barrier to protect public health when nitrates and pesticides have contaminated a drinking water source  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82701C-F57D-4FAA-889D-B8E155740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0" y="4883327"/>
            <a:ext cx="4987748" cy="1844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CCE5DE-C63A-413B-A05E-8478129359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5" y="361200"/>
            <a:ext cx="2137361" cy="407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3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3761815" cy="632111"/>
          </a:xfrm>
        </p:spPr>
        <p:txBody>
          <a:bodyPr/>
          <a:lstStyle/>
          <a:p>
            <a:r>
              <a:rPr lang="en-US" dirty="0"/>
              <a:t>Lead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018" y="1794181"/>
            <a:ext cx="2555447" cy="9804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50" i="1" dirty="0"/>
              <a:t>10 million lead service lines still in use in the U.S.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43" y="3363141"/>
            <a:ext cx="1986802" cy="137916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18516" y="3532632"/>
            <a:ext cx="1758203" cy="5200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safe level!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0464" y="4085875"/>
            <a:ext cx="2250004" cy="65643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 accumulates in the body over time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71873" y="5069162"/>
            <a:ext cx="2329703" cy="754478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 absorb more lead than adults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05019" y="942250"/>
            <a:ext cx="3096185" cy="257678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Trueman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et.al. 2016</a:t>
            </a: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58" y="1269408"/>
            <a:ext cx="3795143" cy="20299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70180" y="3299368"/>
            <a:ext cx="350813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http://pubs.acs.org/doi/abs/10.1021/acs.est.6b01912?journalCode=esthag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470180" y="3628209"/>
            <a:ext cx="3096185" cy="127303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Partial replacement of the lead line does not lower the lead concentration, and often increases it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470180" y="4973330"/>
            <a:ext cx="3263265" cy="93056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replacement of the lead line may not get you under the action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6" y="2491068"/>
            <a:ext cx="938524" cy="84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3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3" grpId="0"/>
      <p:bldP spid="16" grpId="0"/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602" y="1131094"/>
            <a:ext cx="2104465" cy="138600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28651" y="1131094"/>
            <a:ext cx="546177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Emerging Contaminants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28650" y="2226469"/>
            <a:ext cx="5967132" cy="8360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PFOA found in 94 public water systems in 27 States, serving over 6.5 million people – EWG 2015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70697" y="3137907"/>
            <a:ext cx="6989109" cy="43703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Voluntary phase out of PFOA and PFOS in U.S. industry - 2015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28726" y="3745793"/>
            <a:ext cx="4861700" cy="39906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Replaced with alternate shorter chain PFCs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319617" y="4756253"/>
            <a:ext cx="4091268" cy="4180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Mobile…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812831" y="4241532"/>
            <a:ext cx="4091268" cy="4180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PFAS chemicals are stabile…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805269" y="5270975"/>
            <a:ext cx="2765892" cy="4180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Impacts?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280534" y="4101207"/>
            <a:ext cx="2558135" cy="1728143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vert="horz" lIns="68580" tIns="34290" rIns="68580" bIns="3429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Emerging Contaminants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Pharmaceuticals &amp; Personal Care Products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Strontium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Manganese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Algae blooms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Microbials</a:t>
            </a: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B498DDE-39A2-43F2-BFB2-E30FFDE4460B}"/>
              </a:ext>
            </a:extLst>
          </p:cNvPr>
          <p:cNvSpPr txBox="1">
            <a:spLocks/>
          </p:cNvSpPr>
          <p:nvPr/>
        </p:nvSpPr>
        <p:spPr>
          <a:xfrm>
            <a:off x="628650" y="6085046"/>
            <a:ext cx="8086725" cy="50317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950" i="1" dirty="0">
                <a:solidFill>
                  <a:prstClr val="black"/>
                </a:solidFill>
                <a:latin typeface="Calibri" panose="020F0502020204030204"/>
              </a:rPr>
              <a:t>There are inexpensive POU/POE Treatment solutions for these contaminants</a:t>
            </a:r>
            <a:endParaRPr kumimoji="0" lang="en-US" sz="19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14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8" grpId="0"/>
      <p:bldP spid="20" grpId="0"/>
      <p:bldP spid="22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253" y="32658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WQA Overview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3F0E1ED-5989-4532-8125-10226E945565}"/>
              </a:ext>
            </a:extLst>
          </p:cNvPr>
          <p:cNvGrpSpPr/>
          <p:nvPr/>
        </p:nvGrpSpPr>
        <p:grpSpPr>
          <a:xfrm>
            <a:off x="362093" y="1896017"/>
            <a:ext cx="3058886" cy="1150838"/>
            <a:chOff x="3300355" y="3281082"/>
            <a:chExt cx="3058886" cy="1150838"/>
          </a:xfrm>
        </p:grpSpPr>
        <p:sp>
          <p:nvSpPr>
            <p:cNvPr id="7" name="Rounded Rectangle 6"/>
            <p:cNvSpPr/>
            <p:nvPr/>
          </p:nvSpPr>
          <p:spPr>
            <a:xfrm>
              <a:off x="3300355" y="3281082"/>
              <a:ext cx="3058886" cy="1077685"/>
            </a:xfrm>
            <a:prstGeom prst="round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endParaRPr lang="en-US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2590" r="96713">
                          <a14:foregroundMark x1="32669" y1="60294" x2="32669" y2="60294"/>
                          <a14:foregroundMark x1="14841" y1="61275" x2="14841" y2="61275"/>
                          <a14:foregroundMark x1="6076" y1="48529" x2="6076" y2="48529"/>
                          <a14:foregroundMark x1="2689" y1="51471" x2="2689" y2="51471"/>
                          <a14:foregroundMark x1="53984" y1="33088" x2="53984" y2="33088"/>
                          <a14:foregroundMark x1="71315" y1="33333" x2="71315" y2="33333"/>
                          <a14:foregroundMark x1="76793" y1="31127" x2="76793" y2="31127"/>
                          <a14:foregroundMark x1="83367" y1="31127" x2="83367" y2="31127"/>
                          <a14:foregroundMark x1="93625" y1="28676" x2="93625" y2="28676"/>
                          <a14:foregroundMark x1="96713" y1="26716" x2="96713" y2="26716"/>
                          <a14:foregroundMark x1="95916" y1="67402" x2="95916" y2="67402"/>
                          <a14:foregroundMark x1="95717" y1="69853" x2="95717" y2="69853"/>
                          <a14:foregroundMark x1="96016" y1="71814" x2="96016" y2="71814"/>
                          <a14:foregroundMark x1="93127" y1="68873" x2="93127" y2="68873"/>
                          <a14:foregroundMark x1="86653" y1="59314" x2="86653" y2="59314"/>
                          <a14:foregroundMark x1="81972" y1="61520" x2="81972" y2="61520"/>
                          <a14:foregroundMark x1="82271" y1="50000" x2="82271" y2="50000"/>
                          <a14:foregroundMark x1="78685" y1="54167" x2="78685" y2="54167"/>
                          <a14:foregroundMark x1="71016" y1="65686" x2="71016" y2="65686"/>
                          <a14:foregroundMark x1="68426" y1="66667" x2="68426" y2="66667"/>
                          <a14:foregroundMark x1="61554" y1="63480" x2="61554" y2="63480"/>
                          <a14:foregroundMark x1="63147" y1="80147" x2="63147" y2="80147"/>
                          <a14:foregroundMark x1="65538" y1="79167" x2="65538" y2="79167"/>
                          <a14:foregroundMark x1="67331" y1="78431" x2="67331" y2="78431"/>
                          <a14:foregroundMark x1="69124" y1="78186" x2="69124" y2="78186"/>
                          <a14:foregroundMark x1="72809" y1="78186" x2="72809" y2="78186"/>
                          <a14:foregroundMark x1="75697" y1="78186" x2="75697" y2="78186"/>
                          <a14:foregroundMark x1="78187" y1="79412" x2="78187" y2="79412"/>
                          <a14:foregroundMark x1="80179" y1="76961" x2="80179" y2="76961"/>
                          <a14:foregroundMark x1="82371" y1="77941" x2="82371" y2="77941"/>
                          <a14:foregroundMark x1="84064" y1="77941" x2="84064" y2="77941"/>
                          <a14:foregroundMark x1="88048" y1="78922" x2="88048" y2="78922"/>
                          <a14:backgroundMark x1="70219" y1="80147" x2="70219" y2="80147"/>
                          <a14:backgroundMark x1="84960" y1="79412" x2="84960" y2="794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338" y="3339788"/>
              <a:ext cx="2689080" cy="1092132"/>
            </a:xfrm>
            <a:prstGeom prst="rect">
              <a:avLst/>
            </a:prstGeom>
          </p:spPr>
        </p:pic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56122" y="1930905"/>
            <a:ext cx="4925785" cy="1689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WQA is an international </a:t>
            </a:r>
            <a:r>
              <a:rPr lang="en-US" sz="2600" i="1" dirty="0"/>
              <a:t>not-for-profit</a:t>
            </a:r>
            <a:r>
              <a:rPr lang="en-US" sz="2600" dirty="0"/>
              <a:t> representing the residential, commercial and industrial water treatment industry since 1974.</a:t>
            </a:r>
            <a:endParaRPr lang="en-US" dirty="0">
              <a:latin typeface="+mj-lt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5F5A-D009-4F34-ADA3-98447376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FF5E97-5462-450E-9B22-ECD1DA2AC0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7" y="4478028"/>
            <a:ext cx="3600995" cy="11740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05CD27-FB14-47B7-8FC0-C74D199405CE}"/>
              </a:ext>
            </a:extLst>
          </p:cNvPr>
          <p:cNvSpPr txBox="1"/>
          <p:nvPr/>
        </p:nvSpPr>
        <p:spPr>
          <a:xfrm>
            <a:off x="4258894" y="3548397"/>
            <a:ext cx="4623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David Loveday - Global Government Affairs Director</a:t>
            </a:r>
          </a:p>
          <a:p>
            <a:r>
              <a:rPr lang="en-US" sz="1600" dirty="0"/>
              <a:t>Eric Yeggy - Technical Affairs Director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79DD752-9C2D-4581-A079-259465DD5F1C}"/>
              </a:ext>
            </a:extLst>
          </p:cNvPr>
          <p:cNvSpPr txBox="1">
            <a:spLocks/>
          </p:cNvSpPr>
          <p:nvPr/>
        </p:nvSpPr>
        <p:spPr>
          <a:xfrm>
            <a:off x="3902245" y="4478028"/>
            <a:ext cx="4925785" cy="22434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/>
              <a:t>WQAW is a separate organization representing similar interests at the state level. They are </a:t>
            </a:r>
            <a:r>
              <a:rPr lang="en-US" sz="2600" i="1" dirty="0"/>
              <a:t>not</a:t>
            </a:r>
            <a:r>
              <a:rPr lang="en-US" sz="2600" dirty="0"/>
              <a:t> a direct affiliate or “chapter” of WQA. But we do collaborate frequently on areas of common interest.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+mj-lt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E6F292-2439-49D4-AD4D-A2D1EB5CBE7B}"/>
              </a:ext>
            </a:extLst>
          </p:cNvPr>
          <p:cNvCxnSpPr/>
          <p:nvPr/>
        </p:nvCxnSpPr>
        <p:spPr>
          <a:xfrm>
            <a:off x="0" y="42454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857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8165726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Floods, and other natural disasters cause terrible things…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2958" y="2022193"/>
            <a:ext cx="6382391" cy="5944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50" i="1" dirty="0"/>
              <a:t>…and then ordinary people step up to do extraordinary things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820872"/>
            <a:ext cx="2748243" cy="1802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06" y="3361191"/>
            <a:ext cx="4349115" cy="278205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B00CF2-13BE-4C7D-B9EF-A7A6B061ED54}"/>
              </a:ext>
            </a:extLst>
          </p:cNvPr>
          <p:cNvSpPr txBox="1">
            <a:spLocks/>
          </p:cNvSpPr>
          <p:nvPr/>
        </p:nvSpPr>
        <p:spPr>
          <a:xfrm>
            <a:off x="628650" y="4827274"/>
            <a:ext cx="2900363" cy="18021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50" i="1" dirty="0"/>
              <a:t>WQA can serve as a conduit to reach the industry professionals who can provide safe drinking water during these events </a:t>
            </a:r>
          </a:p>
        </p:txBody>
      </p:sp>
    </p:spTree>
    <p:extLst>
      <p:ext uri="{BB962C8B-B14F-4D97-AF65-F5344CB8AC3E}">
        <p14:creationId xmlns:p14="http://schemas.microsoft.com/office/powerpoint/2010/main" val="17835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2975" y="2206247"/>
            <a:ext cx="7886700" cy="10762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532" y="231432"/>
            <a:ext cx="1244911" cy="5056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6873" y="3870867"/>
            <a:ext cx="36720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 info: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Quality Association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630-505-0160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David Loveday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dloveday@wqa.org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Eric Yeggy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eyeggy@wqa.org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758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41D00-5E8B-634E-AC48-800353DBB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316" y="277577"/>
            <a:ext cx="4371367" cy="1325563"/>
          </a:xfrm>
        </p:spPr>
        <p:txBody>
          <a:bodyPr/>
          <a:lstStyle/>
          <a:p>
            <a:r>
              <a:rPr lang="en-US" b="1" dirty="0"/>
              <a:t>WQA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C26E8-AF6E-AD46-A3DF-935FE3237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05231" cy="3699686"/>
          </a:xfrm>
        </p:spPr>
        <p:txBody>
          <a:bodyPr/>
          <a:lstStyle/>
          <a:p>
            <a:pPr marL="0" indent="0">
              <a:buNone/>
            </a:pPr>
            <a:r>
              <a:rPr lang="en-US" sz="3300" dirty="0">
                <a:solidFill>
                  <a:srgbClr val="0C0C0C"/>
                </a:solidFill>
              </a:rPr>
              <a:t>More than 2,500 company members worldwide:</a:t>
            </a:r>
          </a:p>
          <a:p>
            <a:pPr marL="0" indent="0">
              <a:buNone/>
            </a:pPr>
            <a:endParaRPr lang="en-US" sz="1700" dirty="0">
              <a:solidFill>
                <a:srgbClr val="0C0C0C"/>
              </a:solidFill>
            </a:endParaRPr>
          </a:p>
          <a:p>
            <a:pPr marL="914400" lvl="1" indent="-457200"/>
            <a:r>
              <a:rPr lang="en-US" sz="3300" dirty="0">
                <a:solidFill>
                  <a:srgbClr val="0C0C0C"/>
                </a:solidFill>
              </a:rPr>
              <a:t>600 manufacturer/ supplier companies</a:t>
            </a:r>
          </a:p>
          <a:p>
            <a:pPr marL="457200" lvl="1" indent="0">
              <a:buNone/>
            </a:pPr>
            <a:endParaRPr lang="en-US" sz="1700" dirty="0">
              <a:solidFill>
                <a:srgbClr val="0C0C0C"/>
              </a:solidFill>
            </a:endParaRPr>
          </a:p>
          <a:p>
            <a:pPr marL="914400" lvl="1" indent="-457200"/>
            <a:r>
              <a:rPr lang="en-US" sz="3300" dirty="0">
                <a:solidFill>
                  <a:srgbClr val="0C0C0C"/>
                </a:solidFill>
              </a:rPr>
              <a:t>1,700 dealers </a:t>
            </a:r>
          </a:p>
          <a:p>
            <a:pPr marL="457200" lvl="1" indent="0">
              <a:buNone/>
            </a:pPr>
            <a:endParaRPr lang="en-US" sz="1700" dirty="0">
              <a:solidFill>
                <a:srgbClr val="0C0C0C"/>
              </a:solidFill>
            </a:endParaRPr>
          </a:p>
          <a:p>
            <a:pPr marL="914400" lvl="1" indent="-457200"/>
            <a:r>
              <a:rPr lang="en-US" sz="3300" dirty="0">
                <a:solidFill>
                  <a:srgbClr val="0C0C0C"/>
                </a:solidFill>
              </a:rPr>
              <a:t>200 allied members</a:t>
            </a:r>
          </a:p>
        </p:txBody>
      </p:sp>
    </p:spTree>
    <p:extLst>
      <p:ext uri="{BB962C8B-B14F-4D97-AF65-F5344CB8AC3E}">
        <p14:creationId xmlns:p14="http://schemas.microsoft.com/office/powerpoint/2010/main" val="1747859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C9AC0-40F3-B74B-AA31-6F5400D4C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2019-2020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EF44F-C345-CD4B-BD1C-BC02868EE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93719"/>
            <a:ext cx="78867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 member value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focusing on:</a:t>
            </a: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Advocacy</a:t>
            </a:r>
          </a:p>
          <a:p>
            <a:pPr lvl="2">
              <a:buSzPts val="1000"/>
              <a:tabLst>
                <a:tab pos="457200" algn="l"/>
              </a:tabLst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Professional and product certification</a:t>
            </a:r>
          </a:p>
          <a:p>
            <a:pPr lvl="2">
              <a:buSzPts val="1000"/>
              <a:tabLst>
                <a:tab pos="457200" algn="l"/>
              </a:tabLst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Dealer education</a:t>
            </a:r>
          </a:p>
          <a:p>
            <a:pPr lvl="2">
              <a:buSzPts val="1000"/>
              <a:tabLst>
                <a:tab pos="457200" algn="l"/>
              </a:tabLst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Consumer awareness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8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42DBF-4B2F-4744-BD85-64140CFC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2019 Proposed Legislation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B96F2-EB3A-4655-A086-E91B8BA88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28" y="1750124"/>
            <a:ext cx="8079122" cy="4301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Total Bills (4/1/2019): </a:t>
            </a:r>
            <a:r>
              <a:rPr lang="en-US" sz="4000" b="1" dirty="0"/>
              <a:t>126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1A8CBE-34C4-4DC8-8C8B-7BB49DCF87FB}"/>
              </a:ext>
            </a:extLst>
          </p:cNvPr>
          <p:cNvSpPr/>
          <p:nvPr/>
        </p:nvSpPr>
        <p:spPr>
          <a:xfrm>
            <a:off x="628650" y="3160698"/>
            <a:ext cx="799523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Bills on Lead in Drinking Water: </a:t>
            </a:r>
            <a:r>
              <a:rPr lang="en-US" sz="3600" b="1" dirty="0"/>
              <a:t>64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On Lead in Schools/Child Care Facilities/Parks: </a:t>
            </a:r>
            <a:r>
              <a:rPr lang="en-US" sz="3200" b="1" dirty="0"/>
              <a:t>51</a:t>
            </a:r>
          </a:p>
          <a:p>
            <a:pPr lvl="1"/>
            <a:endParaRPr lang="en-US" sz="28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Bills on Unregulated Contaminants: </a:t>
            </a:r>
            <a:r>
              <a:rPr lang="en-US" sz="3600" b="1" dirty="0"/>
              <a:t>24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On PFAS: </a:t>
            </a:r>
            <a:r>
              <a:rPr lang="en-US" sz="3200" b="1" dirty="0"/>
              <a:t>12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57B4C7-AB1A-49C2-93D1-D8B8D7443BC1}"/>
              </a:ext>
            </a:extLst>
          </p:cNvPr>
          <p:cNvSpPr/>
          <p:nvPr/>
        </p:nvSpPr>
        <p:spPr>
          <a:xfrm>
            <a:off x="6593746" y="1824912"/>
            <a:ext cx="1921604" cy="1086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70% on          Lead or PFAS</a:t>
            </a:r>
          </a:p>
        </p:txBody>
      </p:sp>
    </p:spTree>
    <p:extLst>
      <p:ext uri="{BB962C8B-B14F-4D97-AF65-F5344CB8AC3E}">
        <p14:creationId xmlns:p14="http://schemas.microsoft.com/office/powerpoint/2010/main" val="400535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49324E-E114-474A-AB32-7E1F23C302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8" y="171535"/>
            <a:ext cx="7755944" cy="668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15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385AC5-EF8D-444A-8BFF-42564A90E36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5" y="19050"/>
            <a:ext cx="772033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13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81BDE1-41CD-4EA1-9AD2-905449104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0316">
            <a:off x="4054247" y="724683"/>
            <a:ext cx="574409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A1725C-CF85-48F5-949B-32D464417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3923">
            <a:off x="4017591" y="3712128"/>
            <a:ext cx="580744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20472F-E580-48AF-A1C6-394C65B6C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0089"/>
            <a:ext cx="5253527" cy="60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9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83" y="55562"/>
            <a:ext cx="9031717" cy="1130982"/>
          </a:xfrm>
        </p:spPr>
        <p:txBody>
          <a:bodyPr/>
          <a:lstStyle/>
          <a:p>
            <a:pPr algn="ctr"/>
            <a:r>
              <a:rPr lang="en-US" dirty="0"/>
              <a:t>WQA Promotes Regulatory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Aft>
                <a:spcPts val="0"/>
              </a:spcAft>
              <a:buNone/>
            </a:pPr>
            <a:r>
              <a:rPr lang="en-US" sz="3600" b="1" dirty="0">
                <a:solidFill>
                  <a:srgbClr val="11347C"/>
                </a:solidFill>
              </a:rPr>
              <a:t>Regulatory Info for Members</a:t>
            </a:r>
          </a:p>
          <a:p>
            <a:pPr eaLnBrk="1" hangingPunct="1">
              <a:spcAft>
                <a:spcPts val="0"/>
              </a:spcAft>
              <a:buNone/>
            </a:pPr>
            <a:r>
              <a:rPr lang="en-US" sz="2000" dirty="0"/>
              <a:t>WQA provides online database of laws, regulations and codes</a:t>
            </a:r>
          </a:p>
          <a:p>
            <a:pPr marL="0" indent="0" eaLnBrk="1" hangingPunct="1">
              <a:spcAft>
                <a:spcPts val="0"/>
              </a:spcAft>
              <a:buNone/>
            </a:pPr>
            <a:r>
              <a:rPr lang="en-US" sz="2000" i="1" dirty="0"/>
              <a:t>Over 1,000 rules entered in the database with highlights and hyperlinks to the regulations</a:t>
            </a:r>
          </a:p>
          <a:p>
            <a:r>
              <a:rPr lang="en-US" sz="2000" dirty="0"/>
              <a:t>Discharge requirements</a:t>
            </a:r>
          </a:p>
          <a:p>
            <a:r>
              <a:rPr lang="en-US" sz="2000" dirty="0"/>
              <a:t>State amended MCLs</a:t>
            </a:r>
          </a:p>
          <a:p>
            <a:r>
              <a:rPr lang="en-US" sz="2000" dirty="0"/>
              <a:t>Labeling requirements</a:t>
            </a:r>
          </a:p>
          <a:p>
            <a:r>
              <a:rPr lang="en-US" sz="2000" dirty="0"/>
              <a:t>Technology acceptance</a:t>
            </a:r>
          </a:p>
          <a:p>
            <a:r>
              <a:rPr lang="en-US" sz="2000" dirty="0"/>
              <a:t>Standards certification/compliance</a:t>
            </a:r>
          </a:p>
          <a:p>
            <a:r>
              <a:rPr lang="en-US" sz="2000" dirty="0"/>
              <a:t>State registration</a:t>
            </a:r>
          </a:p>
          <a:p>
            <a:r>
              <a:rPr lang="en-US" sz="2000" dirty="0"/>
              <a:t>And more…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D0535-C6A0-4BD0-920E-91349C0A0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226" y="3398292"/>
            <a:ext cx="4131764" cy="23581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4317" y="228772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0388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5257</TotalTime>
  <Words>873</Words>
  <Application>Microsoft Office PowerPoint</Application>
  <PresentationFormat>On-screen Show (4:3)</PresentationFormat>
  <Paragraphs>170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Gill Sans MT</vt:lpstr>
      <vt:lpstr>Symbol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WQA Overview</vt:lpstr>
      <vt:lpstr>WQA Membership</vt:lpstr>
      <vt:lpstr>2019-2020 Goal</vt:lpstr>
      <vt:lpstr>2019 Proposed Legislation</vt:lpstr>
      <vt:lpstr>PowerPoint Presentation</vt:lpstr>
      <vt:lpstr>PowerPoint Presentation</vt:lpstr>
      <vt:lpstr>PowerPoint Presentation</vt:lpstr>
      <vt:lpstr>WQA Promotes Regulatory Compliance</vt:lpstr>
      <vt:lpstr>Technical Brochures</vt:lpstr>
      <vt:lpstr>Other Resources for Policy Makers</vt:lpstr>
      <vt:lpstr>PowerPoint Presentation</vt:lpstr>
      <vt:lpstr>What contaminants are we seeing in Wisconsin?</vt:lpstr>
      <vt:lpstr>Final Barrier Concept</vt:lpstr>
      <vt:lpstr>POU/POE Drinking Water Treatment</vt:lpstr>
      <vt:lpstr>Product Certification ensures independent third-party testing and inspection of the treatment products </vt:lpstr>
      <vt:lpstr>PowerPoint Presentation</vt:lpstr>
      <vt:lpstr>Lead</vt:lpstr>
      <vt:lpstr>PowerPoint Presentation</vt:lpstr>
      <vt:lpstr>Floods, and other natural disasters cause terrible things…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Deutsch</dc:creator>
  <cp:lastModifiedBy>Eric Yeggy</cp:lastModifiedBy>
  <cp:revision>255</cp:revision>
  <dcterms:created xsi:type="dcterms:W3CDTF">2014-09-04T20:40:56Z</dcterms:created>
  <dcterms:modified xsi:type="dcterms:W3CDTF">2019-04-02T20:06:33Z</dcterms:modified>
</cp:coreProperties>
</file>