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71" r:id="rId3"/>
    <p:sldId id="272" r:id="rId4"/>
    <p:sldId id="281" r:id="rId5"/>
    <p:sldId id="274" r:id="rId6"/>
    <p:sldId id="275" r:id="rId7"/>
    <p:sldId id="277" r:id="rId8"/>
    <p:sldId id="257" r:id="rId9"/>
    <p:sldId id="268" r:id="rId10"/>
    <p:sldId id="278" r:id="rId11"/>
    <p:sldId id="258" r:id="rId12"/>
    <p:sldId id="259" r:id="rId13"/>
    <p:sldId id="279" r:id="rId14"/>
    <p:sldId id="260" r:id="rId15"/>
    <p:sldId id="266" r:id="rId16"/>
    <p:sldId id="270" r:id="rId17"/>
    <p:sldId id="267" r:id="rId18"/>
    <p:sldId id="269" r:id="rId19"/>
    <p:sldId id="264" r:id="rId20"/>
    <p:sldId id="282" r:id="rId21"/>
    <p:sldId id="26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75" d="100"/>
          <a:sy n="75" d="100"/>
        </p:scale>
        <p:origin x="54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file:///D:\Paul\Renk\Ag%20Outlook%20Forum\My%20Talk%202019\Bankruptcy%20Summary%202018.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spPr>
            <a:ln w="19050" cap="rnd">
              <a:solidFill>
                <a:schemeClr val="accent1"/>
              </a:solidFill>
              <a:round/>
            </a:ln>
            <a:effectLst/>
          </c:spPr>
          <c:marker>
            <c:symbol val="none"/>
          </c:marker>
          <c:dPt>
            <c:idx val="8"/>
            <c:marker>
              <c:symbol val="circle"/>
              <c:size val="5"/>
              <c:spPr>
                <a:solidFill>
                  <a:srgbClr val="93A299"/>
                </a:solidFill>
                <a:ln w="9525">
                  <a:solidFill>
                    <a:srgbClr val="93A299"/>
                  </a:solidFill>
                </a:ln>
                <a:effectLst/>
              </c:spPr>
            </c:marker>
            <c:bubble3D val="0"/>
            <c:spPr>
              <a:ln w="31750" cap="rnd">
                <a:solidFill>
                  <a:srgbClr val="93A299"/>
                </a:solidFill>
                <a:prstDash val="sysDash"/>
                <a:round/>
              </a:ln>
              <a:effectLst/>
            </c:spPr>
            <c:extLst>
              <c:ext xmlns:c16="http://schemas.microsoft.com/office/drawing/2014/chart" uri="{C3380CC4-5D6E-409C-BE32-E72D297353CC}">
                <c16:uniqueId val="{00000004-CB1C-4708-AA69-6DC5245175C1}"/>
              </c:ext>
            </c:extLst>
          </c:dPt>
          <c:xVal>
            <c:numRef>
              <c:f>'2018'!$V$2:$V$10</c:f>
              <c:numCache>
                <c:formatCode>General</c:formatCode>
                <c:ptCount val="9"/>
                <c:pt idx="0">
                  <c:v>2010</c:v>
                </c:pt>
                <c:pt idx="1">
                  <c:v>2011</c:v>
                </c:pt>
                <c:pt idx="2">
                  <c:v>2012</c:v>
                </c:pt>
                <c:pt idx="3">
                  <c:v>2013</c:v>
                </c:pt>
                <c:pt idx="4">
                  <c:v>2014</c:v>
                </c:pt>
                <c:pt idx="5">
                  <c:v>2015</c:v>
                </c:pt>
                <c:pt idx="6">
                  <c:v>2016</c:v>
                </c:pt>
                <c:pt idx="7">
                  <c:v>2017</c:v>
                </c:pt>
                <c:pt idx="8">
                  <c:v>2018</c:v>
                </c:pt>
              </c:numCache>
            </c:numRef>
          </c:xVal>
          <c:yVal>
            <c:numRef>
              <c:f>'2018'!$X$2:$X$10</c:f>
              <c:numCache>
                <c:formatCode>0.00</c:formatCode>
                <c:ptCount val="9"/>
                <c:pt idx="0">
                  <c:v>2.1802619999999999</c:v>
                </c:pt>
                <c:pt idx="1">
                  <c:v>3.5995010000000001</c:v>
                </c:pt>
                <c:pt idx="2">
                  <c:v>2.6323810000000001</c:v>
                </c:pt>
                <c:pt idx="3">
                  <c:v>3.1636389999999999</c:v>
                </c:pt>
                <c:pt idx="4">
                  <c:v>2.7584050000000002</c:v>
                </c:pt>
                <c:pt idx="5">
                  <c:v>2.677765</c:v>
                </c:pt>
                <c:pt idx="6">
                  <c:v>1.6367020000000001</c:v>
                </c:pt>
                <c:pt idx="7">
                  <c:v>1.8005739999999999</c:v>
                </c:pt>
                <c:pt idx="8">
                  <c:v>1.5835344131901921</c:v>
                </c:pt>
              </c:numCache>
            </c:numRef>
          </c:yVal>
          <c:smooth val="0"/>
          <c:extLst>
            <c:ext xmlns:c16="http://schemas.microsoft.com/office/drawing/2014/chart" uri="{C3380CC4-5D6E-409C-BE32-E72D297353CC}">
              <c16:uniqueId val="{00000000-CB1C-4708-AA69-6DC5245175C1}"/>
            </c:ext>
          </c:extLst>
        </c:ser>
        <c:ser>
          <c:idx val="1"/>
          <c:order val="1"/>
          <c:spPr>
            <a:ln w="19050" cap="rnd">
              <a:solidFill>
                <a:schemeClr val="accent2"/>
              </a:solidFill>
              <a:round/>
            </a:ln>
            <a:effectLst/>
          </c:spPr>
          <c:marker>
            <c:symbol val="none"/>
          </c:marker>
          <c:dPt>
            <c:idx val="8"/>
            <c:marker>
              <c:symbol val="circle"/>
              <c:size val="5"/>
              <c:spPr>
                <a:solidFill>
                  <a:srgbClr val="292934"/>
                </a:solidFill>
                <a:ln w="9525">
                  <a:solidFill>
                    <a:srgbClr val="292934"/>
                  </a:solidFill>
                </a:ln>
                <a:effectLst/>
              </c:spPr>
            </c:marker>
            <c:bubble3D val="0"/>
            <c:spPr>
              <a:ln w="31750" cap="rnd">
                <a:solidFill>
                  <a:srgbClr val="00B050"/>
                </a:solidFill>
                <a:prstDash val="sysDash"/>
                <a:round/>
              </a:ln>
              <a:effectLst/>
            </c:spPr>
            <c:extLst>
              <c:ext xmlns:c16="http://schemas.microsoft.com/office/drawing/2014/chart" uri="{C3380CC4-5D6E-409C-BE32-E72D297353CC}">
                <c16:uniqueId val="{00000003-CB1C-4708-AA69-6DC5245175C1}"/>
              </c:ext>
            </c:extLst>
          </c:dPt>
          <c:xVal>
            <c:numRef>
              <c:f>'2018'!$V$2:$V$10</c:f>
              <c:numCache>
                <c:formatCode>General</c:formatCode>
                <c:ptCount val="9"/>
                <c:pt idx="0">
                  <c:v>2010</c:v>
                </c:pt>
                <c:pt idx="1">
                  <c:v>2011</c:v>
                </c:pt>
                <c:pt idx="2">
                  <c:v>2012</c:v>
                </c:pt>
                <c:pt idx="3">
                  <c:v>2013</c:v>
                </c:pt>
                <c:pt idx="4">
                  <c:v>2014</c:v>
                </c:pt>
                <c:pt idx="5">
                  <c:v>2015</c:v>
                </c:pt>
                <c:pt idx="6">
                  <c:v>2016</c:v>
                </c:pt>
                <c:pt idx="7">
                  <c:v>2017</c:v>
                </c:pt>
                <c:pt idx="8">
                  <c:v>2018</c:v>
                </c:pt>
              </c:numCache>
            </c:numRef>
          </c:xVal>
          <c:yVal>
            <c:numRef>
              <c:f>'2018'!$Y$2:$Y$10</c:f>
              <c:numCache>
                <c:formatCode>0.00</c:formatCode>
                <c:ptCount val="9"/>
                <c:pt idx="0">
                  <c:v>2.1802619999999999</c:v>
                </c:pt>
                <c:pt idx="1">
                  <c:v>3.5995010000000001</c:v>
                </c:pt>
                <c:pt idx="2">
                  <c:v>2.6323810000000001</c:v>
                </c:pt>
                <c:pt idx="3">
                  <c:v>3.1636389999999999</c:v>
                </c:pt>
                <c:pt idx="4">
                  <c:v>2.7584050000000002</c:v>
                </c:pt>
                <c:pt idx="5">
                  <c:v>2.677765</c:v>
                </c:pt>
                <c:pt idx="6">
                  <c:v>1.6367020000000001</c:v>
                </c:pt>
                <c:pt idx="7">
                  <c:v>1.8005739999999999</c:v>
                </c:pt>
                <c:pt idx="8">
                  <c:v>1.6905190065</c:v>
                </c:pt>
              </c:numCache>
            </c:numRef>
          </c:yVal>
          <c:smooth val="0"/>
          <c:extLst>
            <c:ext xmlns:c16="http://schemas.microsoft.com/office/drawing/2014/chart" uri="{C3380CC4-5D6E-409C-BE32-E72D297353CC}">
              <c16:uniqueId val="{00000001-CB1C-4708-AA69-6DC5245175C1}"/>
            </c:ext>
          </c:extLst>
        </c:ser>
        <c:ser>
          <c:idx val="2"/>
          <c:order val="2"/>
          <c:spPr>
            <a:ln w="31750" cap="rnd">
              <a:solidFill>
                <a:srgbClr val="00B050"/>
              </a:solidFill>
              <a:round/>
            </a:ln>
            <a:effectLst/>
          </c:spPr>
          <c:marker>
            <c:symbol val="none"/>
          </c:marker>
          <c:dPt>
            <c:idx val="8"/>
            <c:marker>
              <c:symbol val="circle"/>
              <c:size val="5"/>
              <c:spPr>
                <a:solidFill>
                  <a:srgbClr val="93A299"/>
                </a:solidFill>
                <a:ln w="9525">
                  <a:solidFill>
                    <a:schemeClr val="accent3"/>
                  </a:solidFill>
                </a:ln>
                <a:effectLst/>
              </c:spPr>
            </c:marker>
            <c:bubble3D val="0"/>
            <c:spPr>
              <a:ln w="31750" cap="rnd">
                <a:solidFill>
                  <a:srgbClr val="93A299"/>
                </a:solidFill>
                <a:prstDash val="sysDash"/>
                <a:round/>
              </a:ln>
              <a:effectLst/>
            </c:spPr>
            <c:extLst>
              <c:ext xmlns:c16="http://schemas.microsoft.com/office/drawing/2014/chart" uri="{C3380CC4-5D6E-409C-BE32-E72D297353CC}">
                <c16:uniqueId val="{00000005-CB1C-4708-AA69-6DC5245175C1}"/>
              </c:ext>
            </c:extLst>
          </c:dPt>
          <c:xVal>
            <c:numRef>
              <c:f>'2018'!$V$2:$V$10</c:f>
              <c:numCache>
                <c:formatCode>General</c:formatCode>
                <c:ptCount val="9"/>
                <c:pt idx="0">
                  <c:v>2010</c:v>
                </c:pt>
                <c:pt idx="1">
                  <c:v>2011</c:v>
                </c:pt>
                <c:pt idx="2">
                  <c:v>2012</c:v>
                </c:pt>
                <c:pt idx="3">
                  <c:v>2013</c:v>
                </c:pt>
                <c:pt idx="4">
                  <c:v>2014</c:v>
                </c:pt>
                <c:pt idx="5">
                  <c:v>2015</c:v>
                </c:pt>
                <c:pt idx="6">
                  <c:v>2016</c:v>
                </c:pt>
                <c:pt idx="7">
                  <c:v>2017</c:v>
                </c:pt>
                <c:pt idx="8">
                  <c:v>2018</c:v>
                </c:pt>
              </c:numCache>
            </c:numRef>
          </c:xVal>
          <c:yVal>
            <c:numRef>
              <c:f>'2018'!$Z$2:$Z$10</c:f>
              <c:numCache>
                <c:formatCode>0.00</c:formatCode>
                <c:ptCount val="9"/>
                <c:pt idx="0">
                  <c:v>2.1802619999999999</c:v>
                </c:pt>
                <c:pt idx="1">
                  <c:v>3.5995010000000001</c:v>
                </c:pt>
                <c:pt idx="2">
                  <c:v>2.6323810000000001</c:v>
                </c:pt>
                <c:pt idx="3">
                  <c:v>3.1636389999999999</c:v>
                </c:pt>
                <c:pt idx="4">
                  <c:v>2.7584050000000002</c:v>
                </c:pt>
                <c:pt idx="5">
                  <c:v>2.677765</c:v>
                </c:pt>
                <c:pt idx="6">
                  <c:v>1.6367020000000001</c:v>
                </c:pt>
                <c:pt idx="7">
                  <c:v>1.8005739999999999</c:v>
                </c:pt>
                <c:pt idx="8">
                  <c:v>1.8788175449760987</c:v>
                </c:pt>
              </c:numCache>
            </c:numRef>
          </c:yVal>
          <c:smooth val="0"/>
          <c:extLst>
            <c:ext xmlns:c16="http://schemas.microsoft.com/office/drawing/2014/chart" uri="{C3380CC4-5D6E-409C-BE32-E72D297353CC}">
              <c16:uniqueId val="{00000002-CB1C-4708-AA69-6DC5245175C1}"/>
            </c:ext>
          </c:extLst>
        </c:ser>
        <c:dLbls>
          <c:showLegendKey val="0"/>
          <c:showVal val="0"/>
          <c:showCatName val="0"/>
          <c:showSerName val="0"/>
          <c:showPercent val="0"/>
          <c:showBubbleSize val="0"/>
        </c:dLbls>
        <c:axId val="1006862776"/>
        <c:axId val="1006860808"/>
      </c:scatterChart>
      <c:valAx>
        <c:axId val="1006862776"/>
        <c:scaling>
          <c:orientation val="minMax"/>
          <c:max val="2019"/>
          <c:min val="201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1006860808"/>
        <c:crosses val="autoZero"/>
        <c:crossBetween val="midCat"/>
      </c:valAx>
      <c:valAx>
        <c:axId val="10068608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n-US"/>
                  <a:t>Net Farm Income ($ billion)</a:t>
                </a:r>
              </a:p>
            </c:rich>
          </c:tx>
          <c:layout/>
          <c:overlay val="0"/>
          <c:spPr>
            <a:noFill/>
            <a:ln>
              <a:noFill/>
            </a:ln>
            <a:effectLst/>
          </c:spPr>
          <c:txPr>
            <a:bodyPr rot="-54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1006862776"/>
        <c:crosses val="autoZero"/>
        <c:crossBetween val="midCat"/>
      </c:valAx>
      <c:spPr>
        <a:noFill/>
        <a:ln>
          <a:noFill/>
        </a:ln>
        <a:effectLst/>
      </c:spPr>
    </c:plotArea>
    <c:plotVisOnly val="1"/>
    <c:dispBlanksAs val="gap"/>
    <c:showDLblsOverMax val="0"/>
  </c:chart>
  <c:spPr>
    <a:noFill/>
    <a:ln>
      <a:noFill/>
    </a:ln>
    <a:effectLst/>
  </c:spPr>
  <c:txPr>
    <a:bodyPr/>
    <a:lstStyle/>
    <a:p>
      <a:pPr>
        <a:defRPr sz="1800" b="1"/>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Sheet2!$B$1</c:f>
              <c:strCache>
                <c:ptCount val="1"/>
                <c:pt idx="0">
                  <c:v>Count</c:v>
                </c:pt>
              </c:strCache>
            </c:strRef>
          </c:tx>
          <c:spPr>
            <a:solidFill>
              <a:schemeClr val="accent1"/>
            </a:solidFill>
            <a:ln>
              <a:noFill/>
            </a:ln>
            <a:effectLst/>
          </c:spPr>
          <c:invertIfNegative val="0"/>
          <c:dPt>
            <c:idx val="32"/>
            <c:invertIfNegative val="0"/>
            <c:bubble3D val="0"/>
            <c:spPr>
              <a:solidFill>
                <a:srgbClr val="FF0000"/>
              </a:solidFill>
              <a:ln>
                <a:noFill/>
              </a:ln>
              <a:effectLst/>
            </c:spPr>
            <c:extLst>
              <c:ext xmlns:c16="http://schemas.microsoft.com/office/drawing/2014/chart" uri="{C3380CC4-5D6E-409C-BE32-E72D297353CC}">
                <c16:uniqueId val="{00000001-F944-4ED4-8DD9-345B460A1118}"/>
              </c:ext>
            </c:extLst>
          </c:dPt>
          <c:cat>
            <c:strRef>
              <c:f>Sheet2!$A$2:$A$34</c:f>
              <c:strCache>
                <c:ptCount val="33"/>
                <c:pt idx="0">
                  <c:v>AZ</c:v>
                </c:pt>
                <c:pt idx="1">
                  <c:v>UT</c:v>
                </c:pt>
                <c:pt idx="2">
                  <c:v>ID</c:v>
                </c:pt>
                <c:pt idx="3">
                  <c:v>ME</c:v>
                </c:pt>
                <c:pt idx="4">
                  <c:v>WA</c:v>
                </c:pt>
                <c:pt idx="5">
                  <c:v>CO</c:v>
                </c:pt>
                <c:pt idx="6">
                  <c:v>FL</c:v>
                </c:pt>
                <c:pt idx="7">
                  <c:v>MS</c:v>
                </c:pt>
                <c:pt idx="8">
                  <c:v>ND</c:v>
                </c:pt>
                <c:pt idx="9">
                  <c:v>VA</c:v>
                </c:pt>
                <c:pt idx="10">
                  <c:v>MA</c:v>
                </c:pt>
                <c:pt idx="11">
                  <c:v>MI</c:v>
                </c:pt>
                <c:pt idx="12">
                  <c:v>OH</c:v>
                </c:pt>
                <c:pt idx="13">
                  <c:v>MO</c:v>
                </c:pt>
                <c:pt idx="14">
                  <c:v>NC</c:v>
                </c:pt>
                <c:pt idx="15">
                  <c:v>PR</c:v>
                </c:pt>
                <c:pt idx="16">
                  <c:v>TN</c:v>
                </c:pt>
                <c:pt idx="17">
                  <c:v>IL</c:v>
                </c:pt>
                <c:pt idx="18">
                  <c:v>KY</c:v>
                </c:pt>
                <c:pt idx="19">
                  <c:v>SD</c:v>
                </c:pt>
                <c:pt idx="20">
                  <c:v>AR</c:v>
                </c:pt>
                <c:pt idx="21">
                  <c:v>PA</c:v>
                </c:pt>
                <c:pt idx="22">
                  <c:v>LA</c:v>
                </c:pt>
                <c:pt idx="23">
                  <c:v>IA</c:v>
                </c:pt>
                <c:pt idx="24">
                  <c:v>IN</c:v>
                </c:pt>
                <c:pt idx="25">
                  <c:v>CA</c:v>
                </c:pt>
                <c:pt idx="26">
                  <c:v>TX</c:v>
                </c:pt>
                <c:pt idx="27">
                  <c:v>MN</c:v>
                </c:pt>
                <c:pt idx="28">
                  <c:v>GA</c:v>
                </c:pt>
                <c:pt idx="29">
                  <c:v>NY</c:v>
                </c:pt>
                <c:pt idx="30">
                  <c:v>KS</c:v>
                </c:pt>
                <c:pt idx="31">
                  <c:v>NE</c:v>
                </c:pt>
                <c:pt idx="32">
                  <c:v>WI</c:v>
                </c:pt>
              </c:strCache>
            </c:strRef>
          </c:cat>
          <c:val>
            <c:numRef>
              <c:f>Sheet2!$B$2:$B$34</c:f>
              <c:numCache>
                <c:formatCode>General</c:formatCode>
                <c:ptCount val="33"/>
                <c:pt idx="0">
                  <c:v>5</c:v>
                </c:pt>
                <c:pt idx="1">
                  <c:v>5</c:v>
                </c:pt>
                <c:pt idx="2">
                  <c:v>6</c:v>
                </c:pt>
                <c:pt idx="3">
                  <c:v>6</c:v>
                </c:pt>
                <c:pt idx="4">
                  <c:v>6</c:v>
                </c:pt>
                <c:pt idx="5">
                  <c:v>7</c:v>
                </c:pt>
                <c:pt idx="6">
                  <c:v>7</c:v>
                </c:pt>
                <c:pt idx="7">
                  <c:v>7</c:v>
                </c:pt>
                <c:pt idx="8">
                  <c:v>7</c:v>
                </c:pt>
                <c:pt idx="9">
                  <c:v>7</c:v>
                </c:pt>
                <c:pt idx="10">
                  <c:v>9</c:v>
                </c:pt>
                <c:pt idx="11">
                  <c:v>9</c:v>
                </c:pt>
                <c:pt idx="12">
                  <c:v>9</c:v>
                </c:pt>
                <c:pt idx="13">
                  <c:v>10</c:v>
                </c:pt>
                <c:pt idx="14">
                  <c:v>10</c:v>
                </c:pt>
                <c:pt idx="15">
                  <c:v>10</c:v>
                </c:pt>
                <c:pt idx="16">
                  <c:v>10</c:v>
                </c:pt>
                <c:pt idx="17">
                  <c:v>11</c:v>
                </c:pt>
                <c:pt idx="18">
                  <c:v>11</c:v>
                </c:pt>
                <c:pt idx="19">
                  <c:v>11</c:v>
                </c:pt>
                <c:pt idx="20">
                  <c:v>12</c:v>
                </c:pt>
                <c:pt idx="21">
                  <c:v>12</c:v>
                </c:pt>
                <c:pt idx="22">
                  <c:v>13</c:v>
                </c:pt>
                <c:pt idx="23">
                  <c:v>14</c:v>
                </c:pt>
                <c:pt idx="24">
                  <c:v>15</c:v>
                </c:pt>
                <c:pt idx="25">
                  <c:v>17</c:v>
                </c:pt>
                <c:pt idx="26">
                  <c:v>17</c:v>
                </c:pt>
                <c:pt idx="27">
                  <c:v>24</c:v>
                </c:pt>
                <c:pt idx="28">
                  <c:v>25</c:v>
                </c:pt>
                <c:pt idx="29">
                  <c:v>25</c:v>
                </c:pt>
                <c:pt idx="30">
                  <c:v>27</c:v>
                </c:pt>
                <c:pt idx="31">
                  <c:v>31</c:v>
                </c:pt>
                <c:pt idx="32">
                  <c:v>47</c:v>
                </c:pt>
              </c:numCache>
            </c:numRef>
          </c:val>
          <c:extLst>
            <c:ext xmlns:c16="http://schemas.microsoft.com/office/drawing/2014/chart" uri="{C3380CC4-5D6E-409C-BE32-E72D297353CC}">
              <c16:uniqueId val="{00000000-F944-4ED4-8DD9-345B460A1118}"/>
            </c:ext>
          </c:extLst>
        </c:ser>
        <c:dLbls>
          <c:showLegendKey val="0"/>
          <c:showVal val="0"/>
          <c:showCatName val="0"/>
          <c:showSerName val="0"/>
          <c:showPercent val="0"/>
          <c:showBubbleSize val="0"/>
        </c:dLbls>
        <c:gapWidth val="219"/>
        <c:overlap val="-27"/>
        <c:axId val="583347216"/>
        <c:axId val="583338032"/>
      </c:barChart>
      <c:catAx>
        <c:axId val="583347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83338032"/>
        <c:crosses val="autoZero"/>
        <c:auto val="1"/>
        <c:lblAlgn val="ctr"/>
        <c:lblOffset val="100"/>
        <c:noMultiLvlLbl val="0"/>
      </c:catAx>
      <c:valAx>
        <c:axId val="5833380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dirty="0"/>
                  <a:t>Chapter 12 Bankruptcies Filed</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83347216"/>
        <c:crosses val="autoZero"/>
        <c:crossBetween val="between"/>
      </c:valAx>
      <c:spPr>
        <a:noFill/>
        <a:ln>
          <a:solidFill>
            <a:schemeClr val="bg1">
              <a:lumMod val="75000"/>
            </a:schemeClr>
          </a:solid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D4442F-A8DA-47BE-BC2A-BF46CE38B846}" type="datetimeFigureOut">
              <a:rPr lang="en-US" smtClean="0"/>
              <a:t>4/3/2019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57BD9E-610B-4083-829A-E217B93C5A63}" type="slidenum">
              <a:rPr lang="en-US" smtClean="0"/>
              <a:t>‹#›</a:t>
            </a:fld>
            <a:endParaRPr lang="en-US"/>
          </a:p>
        </p:txBody>
      </p:sp>
    </p:spTree>
    <p:extLst>
      <p:ext uri="{BB962C8B-B14F-4D97-AF65-F5344CB8AC3E}">
        <p14:creationId xmlns:p14="http://schemas.microsoft.com/office/powerpoint/2010/main" val="3900442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My name is Bobbi Wilson and I am here today on behalf of Wisconsin Farmers Union, a member-driven organization that advocates for family farmers and rural communities.</a:t>
            </a:r>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I want to talk </a:t>
            </a:r>
            <a:r>
              <a:rPr lang="en-US" sz="1200" b="0" i="0" u="none" strike="noStrike" kern="1200" dirty="0" smtClean="0">
                <a:solidFill>
                  <a:schemeClr val="tx1"/>
                </a:solidFill>
                <a:effectLst/>
                <a:latin typeface="+mn-lt"/>
                <a:ea typeface="+mn-ea"/>
                <a:cs typeface="+mn-cs"/>
              </a:rPr>
              <a:t>about </a:t>
            </a:r>
            <a:r>
              <a:rPr lang="en-US" sz="1200" b="0" i="0" u="none" strike="noStrike" kern="1200" dirty="0" smtClean="0">
                <a:solidFill>
                  <a:schemeClr val="tx1"/>
                </a:solidFill>
                <a:effectLst/>
                <a:latin typeface="+mn-lt"/>
                <a:ea typeface="+mn-ea"/>
                <a:cs typeface="+mn-cs"/>
              </a:rPr>
              <a:t>how farming impacts water quality in Wisconsin, and how this task force can help farmers do a better job of protecting our water resources.  </a:t>
            </a:r>
            <a:endParaRPr lang="en-US" b="0" dirty="0" smtClean="0">
              <a:effectLst/>
            </a:endParaRPr>
          </a:p>
        </p:txBody>
      </p:sp>
      <p:sp>
        <p:nvSpPr>
          <p:cNvPr id="4" name="Slide Number Placeholder 3"/>
          <p:cNvSpPr>
            <a:spLocks noGrp="1"/>
          </p:cNvSpPr>
          <p:nvPr>
            <p:ph type="sldNum" sz="quarter" idx="10"/>
          </p:nvPr>
        </p:nvSpPr>
        <p:spPr/>
        <p:txBody>
          <a:bodyPr/>
          <a:lstStyle/>
          <a:p>
            <a:fld id="{DA57BD9E-610B-4083-829A-E217B93C5A63}" type="slidenum">
              <a:rPr lang="en-US" smtClean="0"/>
              <a:t>1</a:t>
            </a:fld>
            <a:endParaRPr lang="en-US"/>
          </a:p>
        </p:txBody>
      </p:sp>
    </p:spTree>
    <p:extLst>
      <p:ext uri="{BB962C8B-B14F-4D97-AF65-F5344CB8AC3E}">
        <p14:creationId xmlns:p14="http://schemas.microsoft.com/office/powerpoint/2010/main" val="2239736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All too often we think of these problems as separate. But what if growing stress on farm incomes and growing stress on water resources isn't just a coincidence?  What if they have the same root cause?</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The biggest threat to farmers and the biggest threat to water quality are one in the same. That threat is excess. Excess commodities depress prices so that farmers can no longer make a living without off-farm income and government subsidies. And excess nutrients in the water pollute rivers, lakes, and aquifers.  </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For decades federal policies have told farmers to produce as much as possible as cheaply as possible and hope for a high enough price to squeeze out a profit. We are producing more food than we can consume domestically or profitably export. Over one third is simply thrown away. </a:t>
            </a:r>
            <a:endParaRPr lang="en-US" b="0" dirty="0" smtClean="0">
              <a:effectLst/>
            </a:endParaRPr>
          </a:p>
          <a:p>
            <a:pPr rtl="0"/>
            <a:r>
              <a:rPr lang="en-US" sz="1200" b="0" i="0" u="none" strike="noStrike" kern="1200" dirty="0" smtClean="0">
                <a:solidFill>
                  <a:schemeClr val="tx1"/>
                </a:solidFill>
                <a:effectLst/>
                <a:latin typeface="+mn-lt"/>
                <a:ea typeface="+mn-ea"/>
                <a:cs typeface="+mn-cs"/>
              </a:rPr>
              <a:t>In 2017 and 2018, farmers were dumping millions of gallons of milk into their manure pits. What if that milk had never been produced in the first place? Farmers would be better off financially and we would have less strain on our natural resources. </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Why do I bring this up? Because I think we’re missing something by talking about symptoms of a problem in isolation. And because there is an expectation that farmers should have to fix this problem on their own. I’m not saying we shouldn’t hold farmers accountable, because we should. But until we address the root of the problem at the federal level we will continue to have polluted water and farmers who feel powerless to do anything about it.</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We need to curb overproduction, and base federal farm policy on profitability for farmers and protection of natural resources.  </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So what can the State do in the meantime? We need to incentivize farmers to adopt better management practices so they don’t lose even more money doing it. And we need to fully fund the agencies tasked with protecting public and environmental health so they can adequately enforce clean water standards. </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This is no small task, and we applaud Speaker </a:t>
            </a:r>
            <a:r>
              <a:rPr lang="en-US" sz="1200" b="0" i="0" u="none" strike="noStrike" kern="1200" dirty="0" err="1" smtClean="0">
                <a:solidFill>
                  <a:schemeClr val="tx1"/>
                </a:solidFill>
                <a:effectLst/>
                <a:latin typeface="+mn-lt"/>
                <a:ea typeface="+mn-ea"/>
                <a:cs typeface="+mn-cs"/>
              </a:rPr>
              <a:t>Vos</a:t>
            </a:r>
            <a:r>
              <a:rPr lang="en-US" sz="1200" b="0" i="0" u="none" strike="noStrike" kern="1200" dirty="0" smtClean="0">
                <a:solidFill>
                  <a:schemeClr val="tx1"/>
                </a:solidFill>
                <a:effectLst/>
                <a:latin typeface="+mn-lt"/>
                <a:ea typeface="+mn-ea"/>
                <a:cs typeface="+mn-cs"/>
              </a:rPr>
              <a:t> and this legislature for recognizing the urgency and complexity of this problem and convening this task force to find solutions. </a:t>
            </a:r>
            <a:r>
              <a:rPr lang="en-US" dirty="0" smtClean="0"/>
              <a:t/>
            </a:r>
            <a:br>
              <a:rPr lang="en-US" dirty="0" smtClean="0"/>
            </a:br>
            <a:endParaRPr lang="en-US" b="0" dirty="0" smtClean="0">
              <a:effectLst/>
            </a:endParaRPr>
          </a:p>
        </p:txBody>
      </p:sp>
      <p:sp>
        <p:nvSpPr>
          <p:cNvPr id="4" name="Slide Number Placeholder 3"/>
          <p:cNvSpPr>
            <a:spLocks noGrp="1"/>
          </p:cNvSpPr>
          <p:nvPr>
            <p:ph type="sldNum" sz="quarter" idx="10"/>
          </p:nvPr>
        </p:nvSpPr>
        <p:spPr/>
        <p:txBody>
          <a:bodyPr/>
          <a:lstStyle/>
          <a:p>
            <a:fld id="{DA57BD9E-610B-4083-829A-E217B93C5A63}" type="slidenum">
              <a:rPr lang="en-US" smtClean="0"/>
              <a:t>10</a:t>
            </a:fld>
            <a:endParaRPr lang="en-US"/>
          </a:p>
        </p:txBody>
      </p:sp>
    </p:spTree>
    <p:extLst>
      <p:ext uri="{BB962C8B-B14F-4D97-AF65-F5344CB8AC3E}">
        <p14:creationId xmlns:p14="http://schemas.microsoft.com/office/powerpoint/2010/main" val="1230534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Now I will move onto some specific recommendations. They fall into three categories: </a:t>
            </a:r>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Research: we need to understand where we are seeing the biggest problems and what the major causes are. </a:t>
            </a:r>
          </a:p>
          <a:p>
            <a:pPr rtl="0" fontAlgn="base"/>
            <a:r>
              <a:rPr lang="en-US" sz="1200" b="0" i="0" u="none" strike="noStrike" kern="1200" dirty="0" smtClean="0">
                <a:solidFill>
                  <a:schemeClr val="tx1"/>
                </a:solidFill>
                <a:effectLst/>
                <a:latin typeface="+mn-lt"/>
                <a:ea typeface="+mn-ea"/>
                <a:cs typeface="+mn-cs"/>
              </a:rPr>
              <a:t>Remedies: we need to offer immediate help to anyone in the state who is currently drinking contaminated water.</a:t>
            </a:r>
          </a:p>
          <a:p>
            <a:pPr rtl="0" fontAlgn="base"/>
            <a:r>
              <a:rPr lang="en-US" sz="1200" b="0" i="0" u="none" strike="noStrike" kern="1200" dirty="0" smtClean="0">
                <a:solidFill>
                  <a:schemeClr val="tx1"/>
                </a:solidFill>
                <a:effectLst/>
                <a:latin typeface="+mn-lt"/>
                <a:ea typeface="+mn-ea"/>
                <a:cs typeface="+mn-cs"/>
              </a:rPr>
              <a:t>And finally we want to see greater emphasis on prevention. It is far easier to prevent pollution from getting into our water than it is to clean it up later. </a:t>
            </a: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With regards to prevention, we recommend state incentives for farmers to adopt better management practices, and we also recommend greater enforcement of clean water standards. </a:t>
            </a:r>
            <a:endParaRPr lang="en-US" b="0" dirty="0" smtClean="0">
              <a:effectLst/>
            </a:endParaRPr>
          </a:p>
        </p:txBody>
      </p:sp>
      <p:sp>
        <p:nvSpPr>
          <p:cNvPr id="4" name="Slide Number Placeholder 3"/>
          <p:cNvSpPr>
            <a:spLocks noGrp="1"/>
          </p:cNvSpPr>
          <p:nvPr>
            <p:ph type="sldNum" sz="quarter" idx="10"/>
          </p:nvPr>
        </p:nvSpPr>
        <p:spPr/>
        <p:txBody>
          <a:bodyPr/>
          <a:lstStyle/>
          <a:p>
            <a:fld id="{DA57BD9E-610B-4083-829A-E217B93C5A63}" type="slidenum">
              <a:rPr lang="en-US" smtClean="0"/>
              <a:t>11</a:t>
            </a:fld>
            <a:endParaRPr lang="en-US"/>
          </a:p>
        </p:txBody>
      </p:sp>
    </p:spTree>
    <p:extLst>
      <p:ext uri="{BB962C8B-B14F-4D97-AF65-F5344CB8AC3E}">
        <p14:creationId xmlns:p14="http://schemas.microsoft.com/office/powerpoint/2010/main" val="2639201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Starting with research, we need to adopt a program to conduct county-by-county groundwater testing and mapping. Minnesota has a great example called the Minnesota County Geologic Atlas. They routinely collect county-specific data on geology, and groundwater quality, quantity, and sensitivity to pollution. This is a great partnership between state agencies. The Minnesota Geologic Survey maps county geology, their Department of Natural Resources provides groundwater flow patterns, and the Department of Health fills in water quality data. Everyone in the county has access to the same information.   </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We recommend inviting staff from these departments to come speak to the task force about their program and to answer any questions.  </a:t>
            </a:r>
            <a:endParaRPr lang="en-US" b="0" dirty="0" smtClean="0">
              <a:effectLst/>
            </a:endParaRPr>
          </a:p>
          <a:p>
            <a:r>
              <a:rPr lang="en-US" dirty="0" smtClean="0"/>
              <a:t/>
            </a:r>
            <a:br>
              <a:rPr lang="en-US" dirty="0" smtClean="0"/>
            </a:br>
            <a:endParaRPr lang="en-US" b="0" dirty="0" smtClean="0">
              <a:effectLst/>
            </a:endParaRPr>
          </a:p>
        </p:txBody>
      </p:sp>
      <p:sp>
        <p:nvSpPr>
          <p:cNvPr id="4" name="Slide Number Placeholder 3"/>
          <p:cNvSpPr>
            <a:spLocks noGrp="1"/>
          </p:cNvSpPr>
          <p:nvPr>
            <p:ph type="sldNum" sz="quarter" idx="10"/>
          </p:nvPr>
        </p:nvSpPr>
        <p:spPr/>
        <p:txBody>
          <a:bodyPr/>
          <a:lstStyle/>
          <a:p>
            <a:fld id="{DA57BD9E-610B-4083-829A-E217B93C5A63}" type="slidenum">
              <a:rPr lang="en-US" smtClean="0"/>
              <a:t>12</a:t>
            </a:fld>
            <a:endParaRPr lang="en-US"/>
          </a:p>
        </p:txBody>
      </p:sp>
    </p:spTree>
    <p:extLst>
      <p:ext uri="{BB962C8B-B14F-4D97-AF65-F5344CB8AC3E}">
        <p14:creationId xmlns:p14="http://schemas.microsoft.com/office/powerpoint/2010/main" val="3404008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Remedies: we support improving DNR’s well compensation grant program to help families with private well testing and remediation expenses. We support increasing the number of eligible households, and allowing households with nitrate-contaminated wells to be eligible regardless of owning livestock. We also support prioritizing households with the highest level of nitrate contamination. Funding for this program should be increased from $400,000 to $2 million per year. </a:t>
            </a:r>
            <a:endParaRPr lang="en-US" dirty="0"/>
          </a:p>
        </p:txBody>
      </p:sp>
      <p:sp>
        <p:nvSpPr>
          <p:cNvPr id="4" name="Slide Number Placeholder 3"/>
          <p:cNvSpPr>
            <a:spLocks noGrp="1"/>
          </p:cNvSpPr>
          <p:nvPr>
            <p:ph type="sldNum" sz="quarter" idx="10"/>
          </p:nvPr>
        </p:nvSpPr>
        <p:spPr/>
        <p:txBody>
          <a:bodyPr/>
          <a:lstStyle/>
          <a:p>
            <a:fld id="{DA57BD9E-610B-4083-829A-E217B93C5A63}" type="slidenum">
              <a:rPr lang="en-US" smtClean="0"/>
              <a:t>14</a:t>
            </a:fld>
            <a:endParaRPr lang="en-US"/>
          </a:p>
        </p:txBody>
      </p:sp>
    </p:spTree>
    <p:extLst>
      <p:ext uri="{BB962C8B-B14F-4D97-AF65-F5344CB8AC3E}">
        <p14:creationId xmlns:p14="http://schemas.microsoft.com/office/powerpoint/2010/main" val="495258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Now moving onto prevention, which is where we would like to see the task force focus most of its attention. </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Our members strongly advocate that managed grazing is the best management practice to control soil erosion and phosphorous pollution. </a:t>
            </a:r>
            <a:endParaRPr lang="en-US" b="0" dirty="0" smtClean="0">
              <a:effectLst/>
            </a:endParaRPr>
          </a:p>
          <a:p>
            <a:pPr rtl="0"/>
            <a:r>
              <a:rPr lang="en-US" sz="1200" b="0" i="0" u="none" strike="noStrike" kern="1200" dirty="0" smtClean="0">
                <a:solidFill>
                  <a:schemeClr val="tx1"/>
                </a:solidFill>
                <a:effectLst/>
                <a:latin typeface="+mn-lt"/>
                <a:ea typeface="+mn-ea"/>
                <a:cs typeface="+mn-cs"/>
              </a:rPr>
              <a:t>Managed grazing is also a place where farm profitability and water quality protection intersect. Farmers have the potential to lower input costs and access higher-value markets for grass-based dairy and meat products while reducing soil erosion, runoff, and nutrient pollution. </a:t>
            </a:r>
            <a:endParaRPr lang="en-US" b="0" dirty="0" smtClean="0">
              <a:effectLst/>
            </a:endParaRPr>
          </a:p>
        </p:txBody>
      </p:sp>
      <p:sp>
        <p:nvSpPr>
          <p:cNvPr id="4" name="Slide Number Placeholder 3"/>
          <p:cNvSpPr>
            <a:spLocks noGrp="1"/>
          </p:cNvSpPr>
          <p:nvPr>
            <p:ph type="sldNum" sz="quarter" idx="10"/>
          </p:nvPr>
        </p:nvSpPr>
        <p:spPr/>
        <p:txBody>
          <a:bodyPr/>
          <a:lstStyle/>
          <a:p>
            <a:fld id="{DA57BD9E-610B-4083-829A-E217B93C5A63}" type="slidenum">
              <a:rPr lang="en-US" smtClean="0"/>
              <a:t>15</a:t>
            </a:fld>
            <a:endParaRPr lang="en-US"/>
          </a:p>
        </p:txBody>
      </p:sp>
    </p:spTree>
    <p:extLst>
      <p:ext uri="{BB962C8B-B14F-4D97-AF65-F5344CB8AC3E}">
        <p14:creationId xmlns:p14="http://schemas.microsoft.com/office/powerpoint/2010/main" val="1936425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To help incentivize transitions to pasture-based systems, we recommend restoring the Wisconsin Grazing Lands Conservation Initiative that was in place from 2000 to 2011. The program prevented over 55,000 tons of soil and nearly half a million pounds of phosphorus from entering Wisconsin waters per year. It created 100,000 acres of new well-managed pasture AND over 100,00 acres of improved pasture management</a:t>
            </a:r>
            <a:endParaRPr lang="en-US" b="0" dirty="0" smtClean="0">
              <a:effectLst/>
            </a:endParaRPr>
          </a:p>
          <a:p>
            <a:pPr rtl="0"/>
            <a:r>
              <a:rPr lang="en-US" sz="1200" b="0" i="0" u="none" strike="noStrike" kern="1200" dirty="0" smtClean="0">
                <a:solidFill>
                  <a:schemeClr val="tx1"/>
                </a:solidFill>
                <a:effectLst/>
                <a:latin typeface="+mn-lt"/>
                <a:ea typeface="+mn-ea"/>
                <a:cs typeface="+mn-cs"/>
              </a:rPr>
              <a:t>Budget recommendations: </a:t>
            </a:r>
            <a:endParaRPr lang="en-US" b="0" dirty="0" smtClean="0">
              <a:effectLst/>
            </a:endParaRPr>
          </a:p>
          <a:p>
            <a:pPr rtl="0"/>
            <a:r>
              <a:rPr lang="en-US" sz="1200" b="0" i="0" u="none" strike="noStrike" kern="1200" dirty="0" smtClean="0">
                <a:solidFill>
                  <a:schemeClr val="tx1"/>
                </a:solidFill>
                <a:effectLst/>
                <a:latin typeface="+mn-lt"/>
                <a:ea typeface="+mn-ea"/>
                <a:cs typeface="+mn-cs"/>
              </a:rPr>
              <a:t>Add 1 FTE at DATCP dedicated to Grazing Education and Coordination</a:t>
            </a:r>
            <a:endParaRPr lang="en-US" b="0" dirty="0" smtClean="0">
              <a:effectLst/>
            </a:endParaRPr>
          </a:p>
          <a:p>
            <a:pPr rtl="0"/>
            <a:r>
              <a:rPr lang="en-US" sz="1200" b="0" i="0" u="none" strike="noStrike" kern="1200" dirty="0" smtClean="0">
                <a:solidFill>
                  <a:schemeClr val="tx1"/>
                </a:solidFill>
                <a:effectLst/>
                <a:latin typeface="+mn-lt"/>
                <a:ea typeface="+mn-ea"/>
                <a:cs typeface="+mn-cs"/>
              </a:rPr>
              <a:t>Restore Grazing Land Conservation Initiative competitive grants at $2 million/year </a:t>
            </a:r>
            <a:endParaRPr lang="en-US" b="0" dirty="0" smtClean="0">
              <a:effectLst/>
            </a:endParaRPr>
          </a:p>
          <a:p>
            <a:pPr rtl="0"/>
            <a:r>
              <a:rPr lang="en-US" sz="1200" b="0" i="0" u="none" strike="noStrike" kern="1200" dirty="0" smtClean="0">
                <a:solidFill>
                  <a:schemeClr val="tx1"/>
                </a:solidFill>
                <a:effectLst/>
                <a:latin typeface="+mn-lt"/>
                <a:ea typeface="+mn-ea"/>
                <a:cs typeface="+mn-cs"/>
              </a:rPr>
              <a:t>Provide $200,000/year in Grazing Research and Education competitive grants for University and Extension grazing research </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DA57BD9E-610B-4083-829A-E217B93C5A63}" type="slidenum">
              <a:rPr lang="en-US" smtClean="0"/>
              <a:t>16</a:t>
            </a:fld>
            <a:endParaRPr lang="en-US"/>
          </a:p>
        </p:txBody>
      </p:sp>
    </p:spTree>
    <p:extLst>
      <p:ext uri="{BB962C8B-B14F-4D97-AF65-F5344CB8AC3E}">
        <p14:creationId xmlns:p14="http://schemas.microsoft.com/office/powerpoint/2010/main" val="13466421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Another highly effective tool for reducing nutrient pollution is cover cropping. Cover crops reduce nutrient leaching, soil loss, and runoff while improving crop productivity and nutrient efficiency.</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The state of Iowa recently launched a program to incentivize greater adoption of cover crops. They partnered with the Risk Management Agency to offer a $5 per acre premium discount on crop insurance for planting cover crops. They currently have about 160,000 acres enrolled and 340 insurance agents participating. </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The crop insurance incentive was initially proposed as a federal program, but they needed more research to prove actuarial soundness before it could be implemented nationwide. Iowa started their program to help build that research base. There are a few groups in Wisconsin that are working to create another research pilot program which would move this one step closer to being implemented in the next Farm Bill. </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I do not have a budget recommendation for this program because it is a new idea that is still being developed and we don’t know what kind of participation rates to expect here. But this would be a great program for this task force to research and move forward with. </a:t>
            </a:r>
            <a:endParaRPr lang="en-US" b="0" dirty="0" smtClean="0">
              <a:effectLst/>
            </a:endParaRPr>
          </a:p>
        </p:txBody>
      </p:sp>
      <p:sp>
        <p:nvSpPr>
          <p:cNvPr id="4" name="Slide Number Placeholder 3"/>
          <p:cNvSpPr>
            <a:spLocks noGrp="1"/>
          </p:cNvSpPr>
          <p:nvPr>
            <p:ph type="sldNum" sz="quarter" idx="10"/>
          </p:nvPr>
        </p:nvSpPr>
        <p:spPr/>
        <p:txBody>
          <a:bodyPr/>
          <a:lstStyle/>
          <a:p>
            <a:fld id="{DA57BD9E-610B-4083-829A-E217B93C5A63}" type="slidenum">
              <a:rPr lang="en-US" smtClean="0"/>
              <a:t>17</a:t>
            </a:fld>
            <a:endParaRPr lang="en-US"/>
          </a:p>
        </p:txBody>
      </p:sp>
    </p:spTree>
    <p:extLst>
      <p:ext uri="{BB962C8B-B14F-4D97-AF65-F5344CB8AC3E}">
        <p14:creationId xmlns:p14="http://schemas.microsoft.com/office/powerpoint/2010/main" val="28415577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Those are our recommended state incentives for farmers to adopt better water quality practices. At the same time we need to set higher standards where problems persist and make sure those standards are being enforced. </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We support restoring local control of livestock siting. Local governments, particularly in areas with sensitive geology and groundwater, should have the authority to set more stringent livestock siting standards based on scientific findings of fact. </a:t>
            </a:r>
            <a:endParaRPr lang="en-US" b="0" dirty="0" smtClean="0">
              <a:effectLst/>
            </a:endParaRPr>
          </a:p>
          <a:p>
            <a:pPr rtl="0"/>
            <a:endParaRPr lang="en-US" b="0" dirty="0" smtClean="0">
              <a:effectLst/>
            </a:endParaRPr>
          </a:p>
          <a:p>
            <a:pPr rtl="0"/>
            <a:r>
              <a:rPr lang="en-US" sz="1200" b="0" i="0" u="none" strike="noStrike" kern="1200" dirty="0" smtClean="0">
                <a:solidFill>
                  <a:schemeClr val="tx1"/>
                </a:solidFill>
                <a:effectLst/>
                <a:latin typeface="+mn-lt"/>
                <a:ea typeface="+mn-ea"/>
                <a:cs typeface="+mn-cs"/>
              </a:rPr>
              <a:t>We also need</a:t>
            </a:r>
            <a:r>
              <a:rPr lang="en-US" sz="1200" b="0" i="0" u="none" strike="noStrike" kern="1200" baseline="0" dirty="0" smtClean="0">
                <a:solidFill>
                  <a:schemeClr val="tx1"/>
                </a:solidFill>
                <a:effectLst/>
                <a:latin typeface="+mn-lt"/>
                <a:ea typeface="+mn-ea"/>
                <a:cs typeface="+mn-cs"/>
              </a:rPr>
              <a:t> to increase CAFO monitoring and oversight. </a:t>
            </a:r>
            <a:r>
              <a:rPr lang="en-US" sz="1200" b="0" i="0" u="none" strike="noStrike" kern="1200" dirty="0" smtClean="0">
                <a:solidFill>
                  <a:schemeClr val="tx1"/>
                </a:solidFill>
                <a:effectLst/>
                <a:latin typeface="+mn-lt"/>
                <a:ea typeface="+mn-ea"/>
                <a:cs typeface="+mn-cs"/>
              </a:rPr>
              <a:t>DNR should have the funding, resources, and authority to</a:t>
            </a:r>
            <a:r>
              <a:rPr lang="en-US" sz="1200" b="0" i="0" u="none" strike="noStrike" kern="1200" baseline="0" dirty="0" smtClean="0">
                <a:solidFill>
                  <a:schemeClr val="tx1"/>
                </a:solidFill>
                <a:effectLst/>
                <a:latin typeface="+mn-lt"/>
                <a:ea typeface="+mn-ea"/>
                <a:cs typeface="+mn-cs"/>
              </a:rPr>
              <a:t> protect our water resources</a:t>
            </a:r>
            <a:r>
              <a:rPr lang="en-US" sz="1200" b="0" i="0" u="none" strike="noStrike" kern="1200" dirty="0" smtClean="0">
                <a:solidFill>
                  <a:schemeClr val="tx1"/>
                </a:solidFill>
                <a:effectLst/>
                <a:latin typeface="+mn-lt"/>
                <a:ea typeface="+mn-ea"/>
                <a:cs typeface="+mn-cs"/>
              </a:rPr>
              <a:t>. We recommend adding $300,000 for CAFO monitoring and oversight to make sure we are holding the farms that pose the greatest risk accountable. </a:t>
            </a:r>
            <a:endParaRPr lang="en-US" b="0" dirty="0" smtClean="0">
              <a:effectLst/>
            </a:endParaRPr>
          </a:p>
        </p:txBody>
      </p:sp>
      <p:sp>
        <p:nvSpPr>
          <p:cNvPr id="4" name="Slide Number Placeholder 3"/>
          <p:cNvSpPr>
            <a:spLocks noGrp="1"/>
          </p:cNvSpPr>
          <p:nvPr>
            <p:ph type="sldNum" sz="quarter" idx="10"/>
          </p:nvPr>
        </p:nvSpPr>
        <p:spPr/>
        <p:txBody>
          <a:bodyPr/>
          <a:lstStyle/>
          <a:p>
            <a:fld id="{DA57BD9E-610B-4083-829A-E217B93C5A63}" type="slidenum">
              <a:rPr lang="en-US" smtClean="0"/>
              <a:t>18</a:t>
            </a:fld>
            <a:endParaRPr lang="en-US"/>
          </a:p>
        </p:txBody>
      </p:sp>
    </p:spTree>
    <p:extLst>
      <p:ext uri="{BB962C8B-B14F-4D97-AF65-F5344CB8AC3E}">
        <p14:creationId xmlns:p14="http://schemas.microsoft.com/office/powerpoint/2010/main" val="15919292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This is a full list of our budget recommendations. I mentioned most of these items throughout the presentation, but I want to add that we strongly advocate for maintaining funding of $750,000 per year for the producer-led watershed grant program and fully funding county land and conservation staffing grants at $12.4 million per year.  </a:t>
            </a:r>
            <a:endParaRPr lang="en-US" dirty="0"/>
          </a:p>
        </p:txBody>
      </p:sp>
      <p:sp>
        <p:nvSpPr>
          <p:cNvPr id="4" name="Slide Number Placeholder 3"/>
          <p:cNvSpPr>
            <a:spLocks noGrp="1"/>
          </p:cNvSpPr>
          <p:nvPr>
            <p:ph type="sldNum" sz="quarter" idx="10"/>
          </p:nvPr>
        </p:nvSpPr>
        <p:spPr/>
        <p:txBody>
          <a:bodyPr/>
          <a:lstStyle/>
          <a:p>
            <a:fld id="{DA57BD9E-610B-4083-829A-E217B93C5A63}" type="slidenum">
              <a:rPr lang="en-US" smtClean="0"/>
              <a:t>19</a:t>
            </a:fld>
            <a:endParaRPr lang="en-US"/>
          </a:p>
        </p:txBody>
      </p:sp>
    </p:spTree>
    <p:extLst>
      <p:ext uri="{BB962C8B-B14F-4D97-AF65-F5344CB8AC3E}">
        <p14:creationId xmlns:p14="http://schemas.microsoft.com/office/powerpoint/2010/main" val="20297283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Finally, going back to my earlier point about excess. We are working very hard on policies that would help farmers profit more by producing less. Our biggest focus right now is in dairy. We are organizing a national tour of “Dairy Together” meetings to promote various federal policy options for supply management. The next meeting is tomorrow at the UW Platteville Pioneer Farm from Noon to 12:30. We invite</a:t>
            </a:r>
            <a:r>
              <a:rPr lang="en-US" sz="1200" b="0" i="0" u="none" strike="noStrike" kern="1200" baseline="0" dirty="0" smtClean="0">
                <a:solidFill>
                  <a:schemeClr val="tx1"/>
                </a:solidFill>
                <a:effectLst/>
                <a:latin typeface="+mn-lt"/>
                <a:ea typeface="+mn-ea"/>
                <a:cs typeface="+mn-cs"/>
              </a:rPr>
              <a:t> you</a:t>
            </a:r>
            <a:r>
              <a:rPr lang="en-US" sz="1200" b="0" i="0" u="none" strike="noStrike" kern="1200" dirty="0" smtClean="0">
                <a:solidFill>
                  <a:schemeClr val="tx1"/>
                </a:solidFill>
                <a:effectLst/>
                <a:latin typeface="+mn-lt"/>
                <a:ea typeface="+mn-ea"/>
                <a:cs typeface="+mn-cs"/>
              </a:rPr>
              <a:t> to attend. </a:t>
            </a:r>
            <a:endParaRPr lang="en-US" dirty="0"/>
          </a:p>
        </p:txBody>
      </p:sp>
      <p:sp>
        <p:nvSpPr>
          <p:cNvPr id="4" name="Slide Number Placeholder 3"/>
          <p:cNvSpPr>
            <a:spLocks noGrp="1"/>
          </p:cNvSpPr>
          <p:nvPr>
            <p:ph type="sldNum" sz="quarter" idx="10"/>
          </p:nvPr>
        </p:nvSpPr>
        <p:spPr/>
        <p:txBody>
          <a:bodyPr/>
          <a:lstStyle/>
          <a:p>
            <a:fld id="{DA57BD9E-610B-4083-829A-E217B93C5A63}" type="slidenum">
              <a:rPr lang="en-US" smtClean="0"/>
              <a:t>20</a:t>
            </a:fld>
            <a:endParaRPr lang="en-US"/>
          </a:p>
        </p:txBody>
      </p:sp>
    </p:spTree>
    <p:extLst>
      <p:ext uri="{BB962C8B-B14F-4D97-AF65-F5344CB8AC3E}">
        <p14:creationId xmlns:p14="http://schemas.microsoft.com/office/powerpoint/2010/main" val="4176414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There's a sentiment that farmers need to do more to improve water quality. And let me emphasize </a:t>
            </a:r>
            <a:r>
              <a:rPr lang="en-US" sz="1200" b="0" i="0" u="none" strike="noStrike" kern="1200" dirty="0" smtClean="0">
                <a:solidFill>
                  <a:schemeClr val="tx1"/>
                </a:solidFill>
                <a:effectLst/>
                <a:latin typeface="+mn-lt"/>
                <a:ea typeface="+mn-ea"/>
                <a:cs typeface="+mn-cs"/>
              </a:rPr>
              <a:t>that</a:t>
            </a:r>
            <a:r>
              <a:rPr lang="en-US" sz="1200" b="0" i="0" u="none" strike="noStrike" kern="1200" baseline="0" dirty="0" smtClean="0">
                <a:solidFill>
                  <a:schemeClr val="tx1"/>
                </a:solidFill>
                <a:effectLst/>
                <a:latin typeface="+mn-lt"/>
                <a:ea typeface="+mn-ea"/>
                <a:cs typeface="+mn-cs"/>
              </a:rPr>
              <a:t> m</a:t>
            </a:r>
            <a:r>
              <a:rPr lang="en-US" sz="1200" b="0" i="0" u="none" strike="noStrike" kern="1200" dirty="0" smtClean="0">
                <a:solidFill>
                  <a:schemeClr val="tx1"/>
                </a:solidFill>
                <a:effectLst/>
                <a:latin typeface="+mn-lt"/>
                <a:ea typeface="+mn-ea"/>
                <a:cs typeface="+mn-cs"/>
              </a:rPr>
              <a:t>any </a:t>
            </a:r>
            <a:r>
              <a:rPr lang="en-US" sz="1200" b="0" i="0" u="none" strike="noStrike" kern="1200" dirty="0" smtClean="0">
                <a:solidFill>
                  <a:schemeClr val="tx1"/>
                </a:solidFill>
                <a:effectLst/>
                <a:latin typeface="+mn-lt"/>
                <a:ea typeface="+mn-ea"/>
                <a:cs typeface="+mn-cs"/>
              </a:rPr>
              <a:t>individual farmers, and Wisconsin Farmers Union as an organization, </a:t>
            </a:r>
            <a:r>
              <a:rPr lang="en-US" sz="1200" b="0" i="0" u="none" strike="noStrike" kern="1200" dirty="0" smtClean="0">
                <a:solidFill>
                  <a:schemeClr val="tx1"/>
                </a:solidFill>
                <a:effectLst/>
                <a:latin typeface="+mn-lt"/>
                <a:ea typeface="+mn-ea"/>
                <a:cs typeface="+mn-cs"/>
              </a:rPr>
              <a:t>are </a:t>
            </a:r>
            <a:r>
              <a:rPr lang="en-US" sz="1200" b="0" i="0" u="none" strike="noStrike" kern="1200" dirty="0" smtClean="0">
                <a:solidFill>
                  <a:schemeClr val="tx1"/>
                </a:solidFill>
                <a:effectLst/>
                <a:latin typeface="+mn-lt"/>
                <a:ea typeface="+mn-ea"/>
                <a:cs typeface="+mn-cs"/>
              </a:rPr>
              <a:t>very committed to this effort. But if we are trying to get farmers' attention and change their behavior with some of these initiatives, I think we need to understand the issues that are front and center for them -- what they are spending most of their time thinking about.</a:t>
            </a:r>
            <a:endParaRPr lang="en-US" dirty="0"/>
          </a:p>
        </p:txBody>
      </p:sp>
      <p:sp>
        <p:nvSpPr>
          <p:cNvPr id="4" name="Slide Number Placeholder 3"/>
          <p:cNvSpPr>
            <a:spLocks noGrp="1"/>
          </p:cNvSpPr>
          <p:nvPr>
            <p:ph type="sldNum" sz="quarter" idx="10"/>
          </p:nvPr>
        </p:nvSpPr>
        <p:spPr/>
        <p:txBody>
          <a:bodyPr/>
          <a:lstStyle/>
          <a:p>
            <a:fld id="{DA57BD9E-610B-4083-829A-E217B93C5A63}" type="slidenum">
              <a:rPr lang="en-US" smtClean="0"/>
              <a:t>2</a:t>
            </a:fld>
            <a:endParaRPr lang="en-US"/>
          </a:p>
        </p:txBody>
      </p:sp>
    </p:spTree>
    <p:extLst>
      <p:ext uri="{BB962C8B-B14F-4D97-AF65-F5344CB8AC3E}">
        <p14:creationId xmlns:p14="http://schemas.microsoft.com/office/powerpoint/2010/main" val="1679650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If you attended this year’s Ag Outlook Forum you have already seen the next few slides. This one shows a decline in net farm </a:t>
            </a:r>
            <a:r>
              <a:rPr lang="en-US" sz="1200" b="0" i="0" u="none" strike="noStrike" kern="1200" dirty="0" smtClean="0">
                <a:solidFill>
                  <a:schemeClr val="tx1"/>
                </a:solidFill>
                <a:effectLst/>
                <a:latin typeface="+mn-lt"/>
                <a:ea typeface="+mn-ea"/>
                <a:cs typeface="+mn-cs"/>
              </a:rPr>
              <a:t>income over the last 6 years.</a:t>
            </a:r>
            <a:r>
              <a:rPr lang="en-US" sz="1200" b="0" i="0" u="none" strike="noStrike" kern="1200" baseline="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DA57BD9E-610B-4083-829A-E217B93C5A63}" type="slidenum">
              <a:rPr lang="en-US" smtClean="0"/>
              <a:t>3</a:t>
            </a:fld>
            <a:endParaRPr lang="en-US"/>
          </a:p>
        </p:txBody>
      </p:sp>
    </p:spTree>
    <p:extLst>
      <p:ext uri="{BB962C8B-B14F-4D97-AF65-F5344CB8AC3E}">
        <p14:creationId xmlns:p14="http://schemas.microsoft.com/office/powerpoint/2010/main" val="2904980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Meanwhile input costs and farm expenses continue to increase. </a:t>
            </a:r>
            <a:endParaRPr lang="en-US" dirty="0"/>
          </a:p>
        </p:txBody>
      </p:sp>
      <p:sp>
        <p:nvSpPr>
          <p:cNvPr id="4" name="Slide Number Placeholder 3"/>
          <p:cNvSpPr>
            <a:spLocks noGrp="1"/>
          </p:cNvSpPr>
          <p:nvPr>
            <p:ph type="sldNum" sz="quarter" idx="10"/>
          </p:nvPr>
        </p:nvSpPr>
        <p:spPr/>
        <p:txBody>
          <a:bodyPr/>
          <a:lstStyle/>
          <a:p>
            <a:fld id="{DA57BD9E-610B-4083-829A-E217B93C5A63}" type="slidenum">
              <a:rPr lang="en-US" smtClean="0"/>
              <a:t>4</a:t>
            </a:fld>
            <a:endParaRPr lang="en-US"/>
          </a:p>
        </p:txBody>
      </p:sp>
    </p:spTree>
    <p:extLst>
      <p:ext uri="{BB962C8B-B14F-4D97-AF65-F5344CB8AC3E}">
        <p14:creationId xmlns:p14="http://schemas.microsoft.com/office/powerpoint/2010/main" val="2692419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Wisconsin had the highest number of chapter 12 bankruptcy filings in the country last year. </a:t>
            </a:r>
            <a:endParaRPr lang="en-US" dirty="0"/>
          </a:p>
        </p:txBody>
      </p:sp>
      <p:sp>
        <p:nvSpPr>
          <p:cNvPr id="4" name="Slide Number Placeholder 3"/>
          <p:cNvSpPr>
            <a:spLocks noGrp="1"/>
          </p:cNvSpPr>
          <p:nvPr>
            <p:ph type="sldNum" sz="quarter" idx="10"/>
          </p:nvPr>
        </p:nvSpPr>
        <p:spPr/>
        <p:txBody>
          <a:bodyPr/>
          <a:lstStyle/>
          <a:p>
            <a:fld id="{DA57BD9E-610B-4083-829A-E217B93C5A63}" type="slidenum">
              <a:rPr lang="en-US" smtClean="0"/>
              <a:t>5</a:t>
            </a:fld>
            <a:endParaRPr lang="en-US"/>
          </a:p>
        </p:txBody>
      </p:sp>
    </p:spTree>
    <p:extLst>
      <p:ext uri="{BB962C8B-B14F-4D97-AF65-F5344CB8AC3E}">
        <p14:creationId xmlns:p14="http://schemas.microsoft.com/office/powerpoint/2010/main" val="2436878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Government </a:t>
            </a:r>
            <a:r>
              <a:rPr lang="en-US" sz="1200" b="0" i="0" u="none" strike="noStrike" kern="1200" dirty="0" smtClean="0">
                <a:solidFill>
                  <a:schemeClr val="tx1"/>
                </a:solidFill>
                <a:effectLst/>
                <a:latin typeface="+mn-lt"/>
                <a:ea typeface="+mn-ea"/>
                <a:cs typeface="+mn-cs"/>
              </a:rPr>
              <a:t>expenditures are up 18% to help keep farmers afloat during this economic downturn. </a:t>
            </a:r>
            <a:endParaRPr lang="en-US" dirty="0"/>
          </a:p>
        </p:txBody>
      </p:sp>
      <p:sp>
        <p:nvSpPr>
          <p:cNvPr id="4" name="Slide Number Placeholder 3"/>
          <p:cNvSpPr>
            <a:spLocks noGrp="1"/>
          </p:cNvSpPr>
          <p:nvPr>
            <p:ph type="sldNum" sz="quarter" idx="10"/>
          </p:nvPr>
        </p:nvSpPr>
        <p:spPr/>
        <p:txBody>
          <a:bodyPr/>
          <a:lstStyle/>
          <a:p>
            <a:fld id="{DA57BD9E-610B-4083-829A-E217B93C5A63}" type="slidenum">
              <a:rPr lang="en-US" smtClean="0"/>
              <a:t>6</a:t>
            </a:fld>
            <a:endParaRPr lang="en-US"/>
          </a:p>
        </p:txBody>
      </p:sp>
    </p:spTree>
    <p:extLst>
      <p:ext uri="{BB962C8B-B14F-4D97-AF65-F5344CB8AC3E}">
        <p14:creationId xmlns:p14="http://schemas.microsoft.com/office/powerpoint/2010/main" val="4031660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Hopefully it's obvious enough that farmers are under real financial stress right now. Our surface waters and groundwater are also under stress.  </a:t>
            </a:r>
            <a:endParaRPr lang="en-US" dirty="0"/>
          </a:p>
        </p:txBody>
      </p:sp>
      <p:sp>
        <p:nvSpPr>
          <p:cNvPr id="4" name="Slide Number Placeholder 3"/>
          <p:cNvSpPr>
            <a:spLocks noGrp="1"/>
          </p:cNvSpPr>
          <p:nvPr>
            <p:ph type="sldNum" sz="quarter" idx="10"/>
          </p:nvPr>
        </p:nvSpPr>
        <p:spPr/>
        <p:txBody>
          <a:bodyPr/>
          <a:lstStyle/>
          <a:p>
            <a:fld id="{DA57BD9E-610B-4083-829A-E217B93C5A63}" type="slidenum">
              <a:rPr lang="en-US" smtClean="0"/>
              <a:t>7</a:t>
            </a:fld>
            <a:endParaRPr lang="en-US"/>
          </a:p>
        </p:txBody>
      </p:sp>
    </p:spTree>
    <p:extLst>
      <p:ext uri="{BB962C8B-B14F-4D97-AF65-F5344CB8AC3E}">
        <p14:creationId xmlns:p14="http://schemas.microsoft.com/office/powerpoint/2010/main" val="1492255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Non-point source pollution which is coming largely from our farms remains a major, unresolved cause of water pollution in Wisconsin. It causes </a:t>
            </a:r>
            <a:r>
              <a:rPr lang="en-US" sz="1200" b="0" i="0" u="none" strike="noStrike" kern="1200" dirty="0" smtClean="0">
                <a:solidFill>
                  <a:schemeClr val="tx1"/>
                </a:solidFill>
                <a:effectLst/>
                <a:latin typeface="+mn-lt"/>
                <a:ea typeface="+mn-ea"/>
                <a:cs typeface="+mn-cs"/>
              </a:rPr>
              <a:t>algal</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blooms</a:t>
            </a:r>
            <a:r>
              <a:rPr lang="en-US" sz="1200" b="0" i="0" u="none" strike="noStrike" kern="1200" dirty="0" smtClean="0">
                <a:solidFill>
                  <a:schemeClr val="tx1"/>
                </a:solidFill>
                <a:effectLst/>
                <a:latin typeface="+mn-lt"/>
                <a:ea typeface="+mn-ea"/>
                <a:cs typeface="+mn-cs"/>
              </a:rPr>
              <a:t>, and hypoxia, or “dead zones” in Green Bay and the Gulf of Mexico. </a:t>
            </a:r>
            <a:endParaRPr lang="en-US" dirty="0"/>
          </a:p>
        </p:txBody>
      </p:sp>
      <p:sp>
        <p:nvSpPr>
          <p:cNvPr id="4" name="Slide Number Placeholder 3"/>
          <p:cNvSpPr>
            <a:spLocks noGrp="1"/>
          </p:cNvSpPr>
          <p:nvPr>
            <p:ph type="sldNum" sz="quarter" idx="10"/>
          </p:nvPr>
        </p:nvSpPr>
        <p:spPr/>
        <p:txBody>
          <a:bodyPr/>
          <a:lstStyle/>
          <a:p>
            <a:fld id="{DA57BD9E-610B-4083-829A-E217B93C5A63}" type="slidenum">
              <a:rPr lang="en-US" smtClean="0"/>
              <a:t>8</a:t>
            </a:fld>
            <a:endParaRPr lang="en-US"/>
          </a:p>
        </p:txBody>
      </p:sp>
    </p:spTree>
    <p:extLst>
      <p:ext uri="{BB962C8B-B14F-4D97-AF65-F5344CB8AC3E}">
        <p14:creationId xmlns:p14="http://schemas.microsoft.com/office/powerpoint/2010/main" val="1396466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Nitrate contamination is another growing concern. We have 94,000 households drinking from wells that have unsafe levels of nitrates.  </a:t>
            </a:r>
            <a:endParaRPr lang="en-US" dirty="0"/>
          </a:p>
        </p:txBody>
      </p:sp>
      <p:sp>
        <p:nvSpPr>
          <p:cNvPr id="4" name="Slide Number Placeholder 3"/>
          <p:cNvSpPr>
            <a:spLocks noGrp="1"/>
          </p:cNvSpPr>
          <p:nvPr>
            <p:ph type="sldNum" sz="quarter" idx="10"/>
          </p:nvPr>
        </p:nvSpPr>
        <p:spPr/>
        <p:txBody>
          <a:bodyPr/>
          <a:lstStyle/>
          <a:p>
            <a:fld id="{DA57BD9E-610B-4083-829A-E217B93C5A63}" type="slidenum">
              <a:rPr lang="en-US" smtClean="0"/>
              <a:t>9</a:t>
            </a:fld>
            <a:endParaRPr lang="en-US"/>
          </a:p>
        </p:txBody>
      </p:sp>
    </p:spTree>
    <p:extLst>
      <p:ext uri="{BB962C8B-B14F-4D97-AF65-F5344CB8AC3E}">
        <p14:creationId xmlns:p14="http://schemas.microsoft.com/office/powerpoint/2010/main" val="713566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CC5472-1311-4766-A42B-12EEDF1AA4E5}" type="datetimeFigureOut">
              <a:rPr lang="en-US" smtClean="0"/>
              <a:t>4/3/2019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B8622F-54CE-4B07-A4A0-EF1FE991B821}" type="slidenum">
              <a:rPr lang="en-US" smtClean="0"/>
              <a:t>‹#›</a:t>
            </a:fld>
            <a:endParaRPr lang="en-US"/>
          </a:p>
        </p:txBody>
      </p:sp>
    </p:spTree>
    <p:extLst>
      <p:ext uri="{BB962C8B-B14F-4D97-AF65-F5344CB8AC3E}">
        <p14:creationId xmlns:p14="http://schemas.microsoft.com/office/powerpoint/2010/main" val="2371828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CC5472-1311-4766-A42B-12EEDF1AA4E5}" type="datetimeFigureOut">
              <a:rPr lang="en-US" smtClean="0"/>
              <a:t>4/3/2019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B8622F-54CE-4B07-A4A0-EF1FE991B821}" type="slidenum">
              <a:rPr lang="en-US" smtClean="0"/>
              <a:t>‹#›</a:t>
            </a:fld>
            <a:endParaRPr lang="en-US"/>
          </a:p>
        </p:txBody>
      </p:sp>
    </p:spTree>
    <p:extLst>
      <p:ext uri="{BB962C8B-B14F-4D97-AF65-F5344CB8AC3E}">
        <p14:creationId xmlns:p14="http://schemas.microsoft.com/office/powerpoint/2010/main" val="3570640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CC5472-1311-4766-A42B-12EEDF1AA4E5}" type="datetimeFigureOut">
              <a:rPr lang="en-US" smtClean="0"/>
              <a:t>4/3/2019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B8622F-54CE-4B07-A4A0-EF1FE991B821}" type="slidenum">
              <a:rPr lang="en-US" smtClean="0"/>
              <a:t>‹#›</a:t>
            </a:fld>
            <a:endParaRPr lang="en-US"/>
          </a:p>
        </p:txBody>
      </p:sp>
    </p:spTree>
    <p:extLst>
      <p:ext uri="{BB962C8B-B14F-4D97-AF65-F5344CB8AC3E}">
        <p14:creationId xmlns:p14="http://schemas.microsoft.com/office/powerpoint/2010/main" val="777167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CC5472-1311-4766-A42B-12EEDF1AA4E5}" type="datetimeFigureOut">
              <a:rPr lang="en-US" smtClean="0"/>
              <a:t>4/3/2019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B8622F-54CE-4B07-A4A0-EF1FE991B821}" type="slidenum">
              <a:rPr lang="en-US" smtClean="0"/>
              <a:t>‹#›</a:t>
            </a:fld>
            <a:endParaRPr lang="en-US"/>
          </a:p>
        </p:txBody>
      </p:sp>
    </p:spTree>
    <p:extLst>
      <p:ext uri="{BB962C8B-B14F-4D97-AF65-F5344CB8AC3E}">
        <p14:creationId xmlns:p14="http://schemas.microsoft.com/office/powerpoint/2010/main" val="510500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0CC5472-1311-4766-A42B-12EEDF1AA4E5}" type="datetimeFigureOut">
              <a:rPr lang="en-US" smtClean="0"/>
              <a:t>4/3/2019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B8622F-54CE-4B07-A4A0-EF1FE991B821}" type="slidenum">
              <a:rPr lang="en-US" smtClean="0"/>
              <a:t>‹#›</a:t>
            </a:fld>
            <a:endParaRPr lang="en-US"/>
          </a:p>
        </p:txBody>
      </p:sp>
    </p:spTree>
    <p:extLst>
      <p:ext uri="{BB962C8B-B14F-4D97-AF65-F5344CB8AC3E}">
        <p14:creationId xmlns:p14="http://schemas.microsoft.com/office/powerpoint/2010/main" val="3573421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CC5472-1311-4766-A42B-12EEDF1AA4E5}" type="datetimeFigureOut">
              <a:rPr lang="en-US" smtClean="0"/>
              <a:t>4/3/2019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B8622F-54CE-4B07-A4A0-EF1FE991B821}" type="slidenum">
              <a:rPr lang="en-US" smtClean="0"/>
              <a:t>‹#›</a:t>
            </a:fld>
            <a:endParaRPr lang="en-US"/>
          </a:p>
        </p:txBody>
      </p:sp>
    </p:spTree>
    <p:extLst>
      <p:ext uri="{BB962C8B-B14F-4D97-AF65-F5344CB8AC3E}">
        <p14:creationId xmlns:p14="http://schemas.microsoft.com/office/powerpoint/2010/main" val="971323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CC5472-1311-4766-A42B-12EEDF1AA4E5}" type="datetimeFigureOut">
              <a:rPr lang="en-US" smtClean="0"/>
              <a:t>4/3/2019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B8622F-54CE-4B07-A4A0-EF1FE991B821}" type="slidenum">
              <a:rPr lang="en-US" smtClean="0"/>
              <a:t>‹#›</a:t>
            </a:fld>
            <a:endParaRPr lang="en-US"/>
          </a:p>
        </p:txBody>
      </p:sp>
    </p:spTree>
    <p:extLst>
      <p:ext uri="{BB962C8B-B14F-4D97-AF65-F5344CB8AC3E}">
        <p14:creationId xmlns:p14="http://schemas.microsoft.com/office/powerpoint/2010/main" val="4176361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CC5472-1311-4766-A42B-12EEDF1AA4E5}" type="datetimeFigureOut">
              <a:rPr lang="en-US" smtClean="0"/>
              <a:t>4/3/2019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B8622F-54CE-4B07-A4A0-EF1FE991B821}" type="slidenum">
              <a:rPr lang="en-US" smtClean="0"/>
              <a:t>‹#›</a:t>
            </a:fld>
            <a:endParaRPr lang="en-US"/>
          </a:p>
        </p:txBody>
      </p:sp>
    </p:spTree>
    <p:extLst>
      <p:ext uri="{BB962C8B-B14F-4D97-AF65-F5344CB8AC3E}">
        <p14:creationId xmlns:p14="http://schemas.microsoft.com/office/powerpoint/2010/main" val="3642659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CC5472-1311-4766-A42B-12EEDF1AA4E5}" type="datetimeFigureOut">
              <a:rPr lang="en-US" smtClean="0"/>
              <a:t>4/3/2019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B8622F-54CE-4B07-A4A0-EF1FE991B821}" type="slidenum">
              <a:rPr lang="en-US" smtClean="0"/>
              <a:t>‹#›</a:t>
            </a:fld>
            <a:endParaRPr lang="en-US"/>
          </a:p>
        </p:txBody>
      </p:sp>
    </p:spTree>
    <p:extLst>
      <p:ext uri="{BB962C8B-B14F-4D97-AF65-F5344CB8AC3E}">
        <p14:creationId xmlns:p14="http://schemas.microsoft.com/office/powerpoint/2010/main" val="4029376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0CC5472-1311-4766-A42B-12EEDF1AA4E5}" type="datetimeFigureOut">
              <a:rPr lang="en-US" smtClean="0"/>
              <a:t>4/3/2019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B8622F-54CE-4B07-A4A0-EF1FE991B821}" type="slidenum">
              <a:rPr lang="en-US" smtClean="0"/>
              <a:t>‹#›</a:t>
            </a:fld>
            <a:endParaRPr lang="en-US"/>
          </a:p>
        </p:txBody>
      </p:sp>
    </p:spTree>
    <p:extLst>
      <p:ext uri="{BB962C8B-B14F-4D97-AF65-F5344CB8AC3E}">
        <p14:creationId xmlns:p14="http://schemas.microsoft.com/office/powerpoint/2010/main" val="3625279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0CC5472-1311-4766-A42B-12EEDF1AA4E5}" type="datetimeFigureOut">
              <a:rPr lang="en-US" smtClean="0"/>
              <a:t>4/3/2019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B8622F-54CE-4B07-A4A0-EF1FE991B821}" type="slidenum">
              <a:rPr lang="en-US" smtClean="0"/>
              <a:t>‹#›</a:t>
            </a:fld>
            <a:endParaRPr lang="en-US"/>
          </a:p>
        </p:txBody>
      </p:sp>
    </p:spTree>
    <p:extLst>
      <p:ext uri="{BB962C8B-B14F-4D97-AF65-F5344CB8AC3E}">
        <p14:creationId xmlns:p14="http://schemas.microsoft.com/office/powerpoint/2010/main" val="1334900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CC5472-1311-4766-A42B-12EEDF1AA4E5}" type="datetimeFigureOut">
              <a:rPr lang="en-US" smtClean="0"/>
              <a:t>4/3/2019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B8622F-54CE-4B07-A4A0-EF1FE991B821}" type="slidenum">
              <a:rPr lang="en-US" smtClean="0"/>
              <a:t>‹#›</a:t>
            </a:fld>
            <a:endParaRPr lang="en-US"/>
          </a:p>
        </p:txBody>
      </p:sp>
    </p:spTree>
    <p:extLst>
      <p:ext uri="{BB962C8B-B14F-4D97-AF65-F5344CB8AC3E}">
        <p14:creationId xmlns:p14="http://schemas.microsoft.com/office/powerpoint/2010/main" val="13001222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bwilson@wisconsinfarmersunion.com" TargetMode="External"/><Relationship Id="rId2" Type="http://schemas.openxmlformats.org/officeDocument/2006/relationships/hyperlink" Target="mailto:koconnor@wisconsinfarmersunion.com"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25296" y="2023871"/>
            <a:ext cx="9741408" cy="1914145"/>
          </a:xfrm>
        </p:spPr>
        <p:txBody>
          <a:bodyPr>
            <a:normAutofit fontScale="90000"/>
          </a:bodyPr>
          <a:lstStyle/>
          <a:p>
            <a:r>
              <a:rPr lang="en-US" sz="5400" dirty="0" smtClean="0"/>
              <a:t> </a:t>
            </a:r>
            <a:r>
              <a:rPr lang="en-US" sz="5400" dirty="0"/>
              <a:t>Water Quality Task Force</a:t>
            </a:r>
            <a:r>
              <a:rPr lang="en-US" sz="5400" dirty="0" smtClean="0"/>
              <a:t/>
            </a:r>
            <a:br>
              <a:rPr lang="en-US" sz="5400" dirty="0" smtClean="0"/>
            </a:br>
            <a:r>
              <a:rPr lang="en-US" sz="5400" dirty="0" smtClean="0"/>
              <a:t>Recommendations for Clean Water</a:t>
            </a:r>
            <a:endParaRPr lang="en-US" sz="5400" dirty="0"/>
          </a:p>
        </p:txBody>
      </p:sp>
      <p:sp>
        <p:nvSpPr>
          <p:cNvPr id="3" name="Subtitle 2"/>
          <p:cNvSpPr>
            <a:spLocks noGrp="1"/>
          </p:cNvSpPr>
          <p:nvPr>
            <p:ph type="subTitle" idx="1"/>
          </p:nvPr>
        </p:nvSpPr>
        <p:spPr>
          <a:xfrm>
            <a:off x="1524000" y="4135536"/>
            <a:ext cx="9144000" cy="1122264"/>
          </a:xfrm>
        </p:spPr>
        <p:txBody>
          <a:bodyPr/>
          <a:lstStyle/>
          <a:p>
            <a:r>
              <a:rPr lang="en-US" dirty="0" smtClean="0"/>
              <a:t>Bobbi Wilson, Government Relations Associate</a:t>
            </a:r>
          </a:p>
          <a:p>
            <a:r>
              <a:rPr lang="en-US" dirty="0" smtClean="0"/>
              <a:t>April 3</a:t>
            </a:r>
            <a:r>
              <a:rPr lang="en-US" baseline="30000" dirty="0" smtClean="0"/>
              <a:t>rd</a:t>
            </a:r>
            <a:r>
              <a:rPr lang="en-US" dirty="0" smtClean="0"/>
              <a:t>, 2019</a:t>
            </a:r>
            <a:endParaRPr lang="en-US" dirty="0"/>
          </a:p>
        </p:txBody>
      </p:sp>
      <p:pic>
        <p:nvPicPr>
          <p:cNvPr id="4" name="Content Placeholder 5"/>
          <p:cNvPicPr>
            <a:picLocks noChangeAspect="1" noChangeArrowheads="1"/>
          </p:cNvPicPr>
          <p:nvPr/>
        </p:nvPicPr>
        <p:blipFill>
          <a:blip r:embed="rId3" cstate="print"/>
          <a:srcRect/>
          <a:stretch>
            <a:fillRect/>
          </a:stretch>
        </p:blipFill>
        <p:spPr bwMode="auto">
          <a:xfrm>
            <a:off x="3268344" y="326301"/>
            <a:ext cx="5655313" cy="1500050"/>
          </a:xfrm>
          <a:prstGeom prst="rect">
            <a:avLst/>
          </a:prstGeom>
          <a:noFill/>
          <a:ln w="9525">
            <a:noFill/>
            <a:miter lim="800000"/>
            <a:headEnd/>
            <a:tailEnd/>
          </a:ln>
        </p:spPr>
      </p:pic>
    </p:spTree>
    <p:extLst>
      <p:ext uri="{BB962C8B-B14F-4D97-AF65-F5344CB8AC3E}">
        <p14:creationId xmlns:p14="http://schemas.microsoft.com/office/powerpoint/2010/main" val="1222586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57300"/>
            <a:ext cx="10515600" cy="4919663"/>
          </a:xfrm>
        </p:spPr>
        <p:txBody>
          <a:bodyPr>
            <a:normAutofit/>
          </a:bodyPr>
          <a:lstStyle/>
          <a:p>
            <a:pPr marL="0" indent="0">
              <a:buNone/>
            </a:pPr>
            <a:r>
              <a:rPr lang="en-US" sz="4400" dirty="0" smtClean="0"/>
              <a:t>The biggest </a:t>
            </a:r>
            <a:r>
              <a:rPr lang="en-US" sz="4400" dirty="0"/>
              <a:t>threat to agriculture and the biggest threat to water quality are one in the </a:t>
            </a:r>
            <a:r>
              <a:rPr lang="en-US" sz="4400" dirty="0" smtClean="0"/>
              <a:t>same</a:t>
            </a:r>
          </a:p>
          <a:p>
            <a:endParaRPr lang="en-US" sz="4400" dirty="0"/>
          </a:p>
          <a:p>
            <a:pPr marL="0" indent="0">
              <a:buNone/>
            </a:pPr>
            <a:r>
              <a:rPr lang="en-US" sz="4400" dirty="0" smtClean="0"/>
              <a:t>…that threat is Excess </a:t>
            </a:r>
            <a:endParaRPr lang="en-US" sz="4400" dirty="0"/>
          </a:p>
        </p:txBody>
      </p:sp>
    </p:spTree>
    <p:extLst>
      <p:ext uri="{BB962C8B-B14F-4D97-AF65-F5344CB8AC3E}">
        <p14:creationId xmlns:p14="http://schemas.microsoft.com/office/powerpoint/2010/main" val="861121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Clean Water Recommendations </a:t>
            </a:r>
            <a:endParaRPr lang="en-US" dirty="0"/>
          </a:p>
        </p:txBody>
      </p:sp>
      <p:sp>
        <p:nvSpPr>
          <p:cNvPr id="3" name="Content Placeholder 2"/>
          <p:cNvSpPr>
            <a:spLocks noGrp="1"/>
          </p:cNvSpPr>
          <p:nvPr>
            <p:ph idx="1"/>
          </p:nvPr>
        </p:nvSpPr>
        <p:spPr>
          <a:xfrm>
            <a:off x="1295400" y="1879599"/>
            <a:ext cx="9271000" cy="4297363"/>
          </a:xfrm>
        </p:spPr>
        <p:txBody>
          <a:bodyPr>
            <a:normAutofit/>
          </a:bodyPr>
          <a:lstStyle/>
          <a:p>
            <a:r>
              <a:rPr lang="en-US" sz="3600" dirty="0" smtClean="0"/>
              <a:t>Research</a:t>
            </a:r>
          </a:p>
          <a:p>
            <a:r>
              <a:rPr lang="en-US" sz="3600" dirty="0" smtClean="0"/>
              <a:t>Remedies </a:t>
            </a:r>
          </a:p>
          <a:p>
            <a:r>
              <a:rPr lang="en-US" sz="4000" b="1" dirty="0" smtClean="0"/>
              <a:t>Prevention: </a:t>
            </a:r>
          </a:p>
          <a:p>
            <a:pPr lvl="1"/>
            <a:r>
              <a:rPr lang="en-US" sz="3600" dirty="0" smtClean="0"/>
              <a:t>Incentives</a:t>
            </a:r>
          </a:p>
          <a:p>
            <a:pPr lvl="1"/>
            <a:r>
              <a:rPr lang="en-US" sz="3600" dirty="0" smtClean="0"/>
              <a:t>Enforcement</a:t>
            </a:r>
          </a:p>
        </p:txBody>
      </p:sp>
      <p:pic>
        <p:nvPicPr>
          <p:cNvPr id="5122" name="Picture 2" descr="Image result for clean water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7375" y="1879599"/>
            <a:ext cx="4899025" cy="3263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359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Clean Water Recommendations: Research</a:t>
            </a:r>
            <a:endParaRPr lang="en-US" dirty="0"/>
          </a:p>
        </p:txBody>
      </p:sp>
      <p:sp>
        <p:nvSpPr>
          <p:cNvPr id="3" name="Content Placeholder 2"/>
          <p:cNvSpPr>
            <a:spLocks noGrp="1"/>
          </p:cNvSpPr>
          <p:nvPr>
            <p:ph idx="1"/>
          </p:nvPr>
        </p:nvSpPr>
        <p:spPr>
          <a:xfrm>
            <a:off x="838200" y="1473200"/>
            <a:ext cx="10515600" cy="4703763"/>
          </a:xfrm>
        </p:spPr>
        <p:txBody>
          <a:bodyPr/>
          <a:lstStyle/>
          <a:p>
            <a:pPr marL="0" indent="0">
              <a:lnSpc>
                <a:spcPct val="125000"/>
              </a:lnSpc>
              <a:buNone/>
            </a:pPr>
            <a:r>
              <a:rPr lang="en-US" sz="3200" dirty="0" smtClean="0"/>
              <a:t>County-by-county Groundwater Testing and Mapping</a:t>
            </a:r>
          </a:p>
          <a:p>
            <a:pPr marL="0" indent="0">
              <a:lnSpc>
                <a:spcPct val="125000"/>
              </a:lnSpc>
              <a:buNone/>
            </a:pPr>
            <a:r>
              <a:rPr lang="en-US" sz="3200" dirty="0" smtClean="0"/>
              <a:t>Example: Minnesota County Geologic Atlas</a:t>
            </a:r>
          </a:p>
          <a:p>
            <a:pPr lvl="1">
              <a:lnSpc>
                <a:spcPct val="125000"/>
              </a:lnSpc>
            </a:pPr>
            <a:r>
              <a:rPr lang="en-US" sz="2800" dirty="0"/>
              <a:t>G</a:t>
            </a:r>
            <a:r>
              <a:rPr lang="en-US" sz="2800" dirty="0" smtClean="0"/>
              <a:t>eology and groundwater resource data</a:t>
            </a:r>
          </a:p>
          <a:p>
            <a:pPr lvl="2">
              <a:lnSpc>
                <a:spcPct val="125000"/>
              </a:lnSpc>
            </a:pPr>
            <a:r>
              <a:rPr lang="en-US" sz="2400" dirty="0"/>
              <a:t>Q</a:t>
            </a:r>
            <a:r>
              <a:rPr lang="en-US" sz="2400" dirty="0" smtClean="0"/>
              <a:t>uality, quantity, and sensitivity to pollution</a:t>
            </a:r>
          </a:p>
          <a:p>
            <a:pPr lvl="1">
              <a:lnSpc>
                <a:spcPct val="125000"/>
              </a:lnSpc>
            </a:pPr>
            <a:r>
              <a:rPr lang="en-US" sz="2800" dirty="0" smtClean="0"/>
              <a:t>Coordination between MGS, DNR, and DHS</a:t>
            </a:r>
            <a:r>
              <a:rPr lang="en-US" sz="2400" dirty="0" smtClean="0"/>
              <a:t>  </a:t>
            </a:r>
          </a:p>
          <a:p>
            <a:pPr lvl="1">
              <a:lnSpc>
                <a:spcPct val="125000"/>
              </a:lnSpc>
            </a:pPr>
            <a:r>
              <a:rPr lang="en-US" sz="2800" dirty="0" smtClean="0"/>
              <a:t>All county residents can access the same data</a:t>
            </a:r>
          </a:p>
          <a:p>
            <a:pPr lvl="1"/>
            <a:endParaRPr lang="en-US" sz="2800" dirty="0"/>
          </a:p>
        </p:txBody>
      </p:sp>
      <p:pic>
        <p:nvPicPr>
          <p:cNvPr id="2050" name="Picture 2" descr="https://images.dnr.state.mn.us/waters/groundwater_section/mapping/cga-status-map-l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6680" y="2368565"/>
            <a:ext cx="3782440" cy="4351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561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Clean Water Recommendations: Research</a:t>
            </a:r>
            <a:endParaRPr lang="en-US" dirty="0"/>
          </a:p>
        </p:txBody>
      </p:sp>
      <p:sp>
        <p:nvSpPr>
          <p:cNvPr id="3" name="Content Placeholder 2"/>
          <p:cNvSpPr>
            <a:spLocks noGrp="1"/>
          </p:cNvSpPr>
          <p:nvPr>
            <p:ph idx="1"/>
          </p:nvPr>
        </p:nvSpPr>
        <p:spPr>
          <a:xfrm>
            <a:off x="838200" y="1690688"/>
            <a:ext cx="6565900" cy="4486275"/>
          </a:xfrm>
        </p:spPr>
        <p:txBody>
          <a:bodyPr/>
          <a:lstStyle/>
          <a:p>
            <a:pPr marL="0" indent="0">
              <a:buNone/>
            </a:pPr>
            <a:endParaRPr lang="en-US" dirty="0" smtClean="0"/>
          </a:p>
          <a:p>
            <a:pPr marL="0" indent="0">
              <a:buNone/>
            </a:pPr>
            <a:r>
              <a:rPr lang="en-US" sz="3200" dirty="0" smtClean="0"/>
              <a:t>Budget Recommendations: </a:t>
            </a:r>
          </a:p>
          <a:p>
            <a:r>
              <a:rPr lang="en-US" dirty="0" smtClean="0"/>
              <a:t>Add </a:t>
            </a:r>
            <a:r>
              <a:rPr lang="en-US" dirty="0"/>
              <a:t>1 FTE ($150,000-$200,000) at the Wisconsin Geological and Natural History Survey to update groundwater maps</a:t>
            </a:r>
          </a:p>
          <a:p>
            <a:r>
              <a:rPr lang="en-US" dirty="0"/>
              <a:t>Provide $2.5 million/year for county-by-county groundwater mapping </a:t>
            </a:r>
          </a:p>
          <a:p>
            <a:pPr marL="457200" lvl="1" indent="0">
              <a:buNone/>
            </a:pPr>
            <a:r>
              <a:rPr lang="en-US" sz="2800" dirty="0" smtClean="0"/>
              <a:t> </a:t>
            </a:r>
          </a:p>
          <a:p>
            <a:pPr lvl="1"/>
            <a:endParaRPr lang="en-US" sz="2800" dirty="0" smtClean="0"/>
          </a:p>
          <a:p>
            <a:pPr marL="457200" lvl="1" indent="0">
              <a:buNone/>
            </a:pPr>
            <a:endParaRPr lang="en-US" sz="2800" dirty="0"/>
          </a:p>
        </p:txBody>
      </p:sp>
      <p:pic>
        <p:nvPicPr>
          <p:cNvPr id="2050" name="Picture 2" descr="https://images.dnr.state.mn.us/waters/groundwater_section/mapping/cga-status-map-l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9980" y="1825008"/>
            <a:ext cx="3782440" cy="4351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253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Clean Water Recommendations: Remedies</a:t>
            </a:r>
            <a:endParaRPr lang="en-US" dirty="0"/>
          </a:p>
        </p:txBody>
      </p:sp>
      <p:sp>
        <p:nvSpPr>
          <p:cNvPr id="3" name="Content Placeholder 2"/>
          <p:cNvSpPr>
            <a:spLocks noGrp="1"/>
          </p:cNvSpPr>
          <p:nvPr>
            <p:ph idx="1"/>
          </p:nvPr>
        </p:nvSpPr>
        <p:spPr>
          <a:xfrm>
            <a:off x="838200" y="1690688"/>
            <a:ext cx="10515600" cy="5014912"/>
          </a:xfrm>
        </p:spPr>
        <p:txBody>
          <a:bodyPr>
            <a:normAutofit fontScale="47500" lnSpcReduction="20000"/>
          </a:bodyPr>
          <a:lstStyle/>
          <a:p>
            <a:pPr marL="0" indent="0">
              <a:lnSpc>
                <a:spcPct val="120000"/>
              </a:lnSpc>
              <a:buNone/>
            </a:pPr>
            <a:r>
              <a:rPr lang="en-US" sz="5900" dirty="0" smtClean="0"/>
              <a:t>Improve DNR Well Compensation Grant Program</a:t>
            </a:r>
          </a:p>
          <a:p>
            <a:pPr>
              <a:lnSpc>
                <a:spcPct val="120000"/>
              </a:lnSpc>
            </a:pPr>
            <a:r>
              <a:rPr lang="en-US" sz="5900" dirty="0" smtClean="0"/>
              <a:t>Increase number of eligible households </a:t>
            </a:r>
          </a:p>
          <a:p>
            <a:pPr lvl="1">
              <a:lnSpc>
                <a:spcPct val="120000"/>
              </a:lnSpc>
            </a:pPr>
            <a:r>
              <a:rPr lang="en-US" sz="5100" dirty="0" smtClean="0"/>
              <a:t>Raise income eligibility requirement </a:t>
            </a:r>
          </a:p>
          <a:p>
            <a:pPr lvl="1">
              <a:lnSpc>
                <a:spcPct val="120000"/>
              </a:lnSpc>
            </a:pPr>
            <a:r>
              <a:rPr lang="en-US" sz="5100" dirty="0" smtClean="0"/>
              <a:t>Households with nitrate-contaminated wells are eligible regardless of livestock ownership</a:t>
            </a:r>
          </a:p>
          <a:p>
            <a:pPr>
              <a:lnSpc>
                <a:spcPct val="120000"/>
              </a:lnSpc>
            </a:pPr>
            <a:r>
              <a:rPr lang="en-US" sz="5900" dirty="0" smtClean="0"/>
              <a:t>Prioritize households with highest levels of nitrate contamination</a:t>
            </a:r>
          </a:p>
          <a:p>
            <a:pPr marL="0" indent="0">
              <a:lnSpc>
                <a:spcPct val="120000"/>
              </a:lnSpc>
              <a:buNone/>
            </a:pPr>
            <a:r>
              <a:rPr lang="en-US" sz="5900" dirty="0" smtClean="0"/>
              <a:t>Budget Recommendations: </a:t>
            </a:r>
          </a:p>
          <a:p>
            <a:pPr>
              <a:lnSpc>
                <a:spcPct val="120000"/>
              </a:lnSpc>
            </a:pPr>
            <a:r>
              <a:rPr lang="en-US" sz="5900" dirty="0"/>
              <a:t>Increase funding for well testing and remediation from $400,000 to $2 million/year </a:t>
            </a:r>
          </a:p>
        </p:txBody>
      </p:sp>
    </p:spTree>
    <p:extLst>
      <p:ext uri="{BB962C8B-B14F-4D97-AF65-F5344CB8AC3E}">
        <p14:creationId xmlns:p14="http://schemas.microsoft.com/office/powerpoint/2010/main" val="963958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Clean Water Recommendations: </a:t>
            </a:r>
            <a:r>
              <a:rPr lang="en-US" b="1" dirty="0" smtClean="0"/>
              <a:t>Prevention</a:t>
            </a:r>
            <a:endParaRPr lang="en-US" b="1" dirty="0"/>
          </a:p>
        </p:txBody>
      </p:sp>
      <p:sp>
        <p:nvSpPr>
          <p:cNvPr id="3" name="Content Placeholder 2"/>
          <p:cNvSpPr>
            <a:spLocks noGrp="1"/>
          </p:cNvSpPr>
          <p:nvPr>
            <p:ph idx="1"/>
          </p:nvPr>
        </p:nvSpPr>
        <p:spPr>
          <a:xfrm>
            <a:off x="838200" y="1646238"/>
            <a:ext cx="10515600" cy="4900612"/>
          </a:xfrm>
        </p:spPr>
        <p:txBody>
          <a:bodyPr>
            <a:normAutofit/>
          </a:bodyPr>
          <a:lstStyle/>
          <a:p>
            <a:pPr marL="0" indent="0">
              <a:lnSpc>
                <a:spcPct val="105000"/>
              </a:lnSpc>
              <a:buNone/>
            </a:pPr>
            <a:r>
              <a:rPr lang="en-US" sz="3200" b="1" dirty="0" smtClean="0"/>
              <a:t>Managed Grazing:</a:t>
            </a:r>
            <a:r>
              <a:rPr lang="en-US" sz="3200" dirty="0" smtClean="0"/>
              <a:t> </a:t>
            </a:r>
          </a:p>
          <a:p>
            <a:pPr>
              <a:lnSpc>
                <a:spcPct val="105000"/>
              </a:lnSpc>
            </a:pPr>
            <a:r>
              <a:rPr lang="en-US" sz="3200" dirty="0"/>
              <a:t>F</a:t>
            </a:r>
            <a:r>
              <a:rPr lang="en-US" sz="3200" dirty="0" smtClean="0"/>
              <a:t>arm profitability + water quality protection </a:t>
            </a:r>
          </a:p>
          <a:p>
            <a:pPr lvl="1">
              <a:lnSpc>
                <a:spcPct val="105000"/>
              </a:lnSpc>
            </a:pPr>
            <a:r>
              <a:rPr lang="en-US" sz="2800" dirty="0" smtClean="0"/>
              <a:t>Lowers input costs, access to higher-value markets </a:t>
            </a:r>
          </a:p>
          <a:p>
            <a:pPr lvl="1">
              <a:lnSpc>
                <a:spcPct val="105000"/>
              </a:lnSpc>
            </a:pPr>
            <a:r>
              <a:rPr lang="en-US" sz="2800" dirty="0" smtClean="0"/>
              <a:t>Reduces soil erosion, runoff, nutrient pollution</a:t>
            </a:r>
          </a:p>
          <a:p>
            <a:pPr lvl="1"/>
            <a:endParaRPr lang="en-US" dirty="0" smtClean="0"/>
          </a:p>
          <a:p>
            <a:pPr marL="0" indent="0">
              <a:buNone/>
            </a:pPr>
            <a:endParaRPr lang="en-US" sz="3200" dirty="0" smtClean="0"/>
          </a:p>
          <a:p>
            <a:pPr marL="0" indent="0" algn="ctr">
              <a:buNone/>
            </a:pPr>
            <a:endParaRPr lang="en-US" dirty="0"/>
          </a:p>
        </p:txBody>
      </p:sp>
      <p:pic>
        <p:nvPicPr>
          <p:cNvPr id="5" name="Picture 4"/>
          <p:cNvPicPr>
            <a:picLocks noChangeAspect="1"/>
          </p:cNvPicPr>
          <p:nvPr/>
        </p:nvPicPr>
        <p:blipFill rotWithShape="1">
          <a:blip r:embed="rId3"/>
          <a:srcRect t="16940" b="13657"/>
          <a:stretch/>
        </p:blipFill>
        <p:spPr>
          <a:xfrm>
            <a:off x="2865915" y="3975100"/>
            <a:ext cx="6460171" cy="2730499"/>
          </a:xfrm>
          <a:prstGeom prst="rect">
            <a:avLst/>
          </a:prstGeom>
        </p:spPr>
      </p:pic>
    </p:spTree>
    <p:extLst>
      <p:ext uri="{BB962C8B-B14F-4D97-AF65-F5344CB8AC3E}">
        <p14:creationId xmlns:p14="http://schemas.microsoft.com/office/powerpoint/2010/main" val="3333945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Clean Water Recommendations: </a:t>
            </a:r>
            <a:r>
              <a:rPr lang="en-US" b="1" dirty="0" smtClean="0"/>
              <a:t>Prevention</a:t>
            </a:r>
            <a:endParaRPr lang="en-US" dirty="0"/>
          </a:p>
        </p:txBody>
      </p:sp>
      <p:sp>
        <p:nvSpPr>
          <p:cNvPr id="3" name="Content Placeholder 2"/>
          <p:cNvSpPr>
            <a:spLocks noGrp="1"/>
          </p:cNvSpPr>
          <p:nvPr>
            <p:ph idx="1"/>
          </p:nvPr>
        </p:nvSpPr>
        <p:spPr>
          <a:xfrm>
            <a:off x="279400" y="1690688"/>
            <a:ext cx="11582400" cy="4989512"/>
          </a:xfrm>
        </p:spPr>
        <p:txBody>
          <a:bodyPr>
            <a:normAutofit lnSpcReduction="10000"/>
          </a:bodyPr>
          <a:lstStyle/>
          <a:p>
            <a:pPr marL="0" indent="0">
              <a:buNone/>
            </a:pPr>
            <a:r>
              <a:rPr lang="en-US" sz="3200" b="1" dirty="0" smtClean="0"/>
              <a:t>Restore Grazing Lands Conservation Initiative </a:t>
            </a:r>
            <a:r>
              <a:rPr lang="en-US" sz="3200" dirty="0" smtClean="0"/>
              <a:t>(2000-2010) </a:t>
            </a:r>
          </a:p>
          <a:p>
            <a:r>
              <a:rPr lang="en-US" sz="3200" dirty="0" smtClean="0"/>
              <a:t>Prevents 55,179 tons of soil / 441,429 pounds of phosphorus per year from entering Wisconsin waters</a:t>
            </a:r>
          </a:p>
          <a:p>
            <a:r>
              <a:rPr lang="en-US" sz="3200" dirty="0" smtClean="0"/>
              <a:t>Program created 100,000 acres of new well-managed pasture AND over 100,00 acres of improved pasture management</a:t>
            </a:r>
          </a:p>
          <a:p>
            <a:pPr marL="0" indent="0">
              <a:buNone/>
            </a:pPr>
            <a:r>
              <a:rPr lang="en-US" sz="3200" b="1" dirty="0" smtClean="0"/>
              <a:t>Budget recommendations: </a:t>
            </a:r>
          </a:p>
          <a:p>
            <a:r>
              <a:rPr lang="en-US" dirty="0"/>
              <a:t>Add 1 FTE at DATCP dedicated to Grazing Education and Coordination</a:t>
            </a:r>
          </a:p>
          <a:p>
            <a:r>
              <a:rPr lang="en-US" dirty="0"/>
              <a:t>Restore Grazing Land Conservation Initiative competitive grants at $2 million/year </a:t>
            </a:r>
          </a:p>
          <a:p>
            <a:r>
              <a:rPr lang="en-US" dirty="0"/>
              <a:t>Provide $200,000/year in Grazing Research and Education competitive grants for University and Extension grazing research </a:t>
            </a:r>
          </a:p>
          <a:p>
            <a:endParaRPr lang="en-US" dirty="0"/>
          </a:p>
        </p:txBody>
      </p:sp>
    </p:spTree>
    <p:extLst>
      <p:ext uri="{BB962C8B-B14F-4D97-AF65-F5344CB8AC3E}">
        <p14:creationId xmlns:p14="http://schemas.microsoft.com/office/powerpoint/2010/main" val="3487693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Clean Water Recommendations: </a:t>
            </a:r>
            <a:r>
              <a:rPr lang="en-US" b="1" dirty="0" smtClean="0"/>
              <a:t>Prevention</a:t>
            </a:r>
            <a:endParaRPr lang="en-US" b="1" dirty="0"/>
          </a:p>
        </p:txBody>
      </p:sp>
      <p:sp>
        <p:nvSpPr>
          <p:cNvPr id="3" name="Content Placeholder 2"/>
          <p:cNvSpPr>
            <a:spLocks noGrp="1"/>
          </p:cNvSpPr>
          <p:nvPr>
            <p:ph idx="1"/>
          </p:nvPr>
        </p:nvSpPr>
        <p:spPr>
          <a:xfrm>
            <a:off x="838200" y="1777999"/>
            <a:ext cx="10515600" cy="4943475"/>
          </a:xfrm>
        </p:spPr>
        <p:txBody>
          <a:bodyPr/>
          <a:lstStyle/>
          <a:p>
            <a:pPr marL="0" indent="0">
              <a:buNone/>
            </a:pPr>
            <a:r>
              <a:rPr lang="en-US" sz="3200" dirty="0" smtClean="0"/>
              <a:t>Cover Crops</a:t>
            </a:r>
          </a:p>
          <a:p>
            <a:pPr lvl="1"/>
            <a:r>
              <a:rPr lang="en-US" sz="2800" dirty="0" smtClean="0"/>
              <a:t>Reduce nutrient leaching, soil loss, and runoff </a:t>
            </a:r>
          </a:p>
          <a:p>
            <a:pPr lvl="1"/>
            <a:r>
              <a:rPr lang="en-US" sz="2800" dirty="0" smtClean="0"/>
              <a:t>Improve crop </a:t>
            </a:r>
            <a:r>
              <a:rPr lang="en-US" sz="2800" dirty="0"/>
              <a:t>productivity and nutrient efficiency</a:t>
            </a:r>
            <a:endParaRPr lang="en-US" sz="2800" dirty="0" smtClean="0"/>
          </a:p>
          <a:p>
            <a:pPr marL="0" indent="0">
              <a:buNone/>
            </a:pPr>
            <a:r>
              <a:rPr lang="en-US" sz="3200" dirty="0" smtClean="0"/>
              <a:t>Example: Iowa Crop Insurance Demonstration Project </a:t>
            </a:r>
            <a:endParaRPr lang="en-US" sz="2800" dirty="0" smtClean="0"/>
          </a:p>
          <a:p>
            <a:pPr lvl="1"/>
            <a:r>
              <a:rPr lang="en-US" sz="2800" dirty="0" smtClean="0"/>
              <a:t>$5/acre </a:t>
            </a:r>
            <a:r>
              <a:rPr lang="en-US" sz="2800" dirty="0"/>
              <a:t>S</a:t>
            </a:r>
            <a:r>
              <a:rPr lang="en-US" sz="2800" dirty="0" smtClean="0"/>
              <a:t>tate crop insurance premium discount for cover crops </a:t>
            </a:r>
          </a:p>
          <a:p>
            <a:pPr lvl="1"/>
            <a:r>
              <a:rPr lang="en-US" sz="2800" dirty="0" smtClean="0"/>
              <a:t>160,000 acres enrolled</a:t>
            </a:r>
          </a:p>
          <a:p>
            <a:pPr lvl="1"/>
            <a:r>
              <a:rPr lang="en-US" sz="2800" dirty="0" smtClean="0"/>
              <a:t>340 insurance agents involved </a:t>
            </a:r>
          </a:p>
          <a:p>
            <a:pPr lvl="1"/>
            <a:endParaRPr lang="en-US" sz="2800" dirty="0" smtClean="0"/>
          </a:p>
          <a:p>
            <a:pPr marL="0" indent="0" algn="ctr">
              <a:buNone/>
            </a:pPr>
            <a:endParaRPr lang="en-US" sz="3200" dirty="0" smtClean="0"/>
          </a:p>
          <a:p>
            <a:pPr marL="0" indent="0" algn="ctr">
              <a:buNone/>
            </a:pPr>
            <a:endParaRPr lang="en-US" dirty="0"/>
          </a:p>
        </p:txBody>
      </p:sp>
      <p:pic>
        <p:nvPicPr>
          <p:cNvPr id="4" name="Picture 3"/>
          <p:cNvPicPr>
            <a:picLocks noChangeAspect="1"/>
          </p:cNvPicPr>
          <p:nvPr/>
        </p:nvPicPr>
        <p:blipFill>
          <a:blip r:embed="rId3"/>
          <a:stretch>
            <a:fillRect/>
          </a:stretch>
        </p:blipFill>
        <p:spPr>
          <a:xfrm>
            <a:off x="6489700" y="4381500"/>
            <a:ext cx="3873500" cy="2339974"/>
          </a:xfrm>
          <a:prstGeom prst="rect">
            <a:avLst/>
          </a:prstGeom>
        </p:spPr>
      </p:pic>
    </p:spTree>
    <p:extLst>
      <p:ext uri="{BB962C8B-B14F-4D97-AF65-F5344CB8AC3E}">
        <p14:creationId xmlns:p14="http://schemas.microsoft.com/office/powerpoint/2010/main" val="2250953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Clean Water Recommendations: </a:t>
            </a:r>
            <a:r>
              <a:rPr lang="en-US" b="1" dirty="0" smtClean="0"/>
              <a:t>Prevention</a:t>
            </a:r>
            <a:endParaRPr lang="en-US" b="1" dirty="0"/>
          </a:p>
        </p:txBody>
      </p:sp>
      <p:sp>
        <p:nvSpPr>
          <p:cNvPr id="3" name="Content Placeholder 2"/>
          <p:cNvSpPr>
            <a:spLocks noGrp="1"/>
          </p:cNvSpPr>
          <p:nvPr>
            <p:ph idx="1"/>
          </p:nvPr>
        </p:nvSpPr>
        <p:spPr/>
        <p:txBody>
          <a:bodyPr>
            <a:normAutofit/>
          </a:bodyPr>
          <a:lstStyle/>
          <a:p>
            <a:pPr marL="0" indent="0">
              <a:buNone/>
            </a:pPr>
            <a:r>
              <a:rPr lang="en-US" sz="3600" dirty="0" smtClean="0"/>
              <a:t>Greater enforcement and higher standards </a:t>
            </a:r>
          </a:p>
          <a:p>
            <a:r>
              <a:rPr lang="en-US" sz="3200" dirty="0" smtClean="0"/>
              <a:t>Restore local control of livestock siting</a:t>
            </a:r>
          </a:p>
          <a:p>
            <a:pPr lvl="1"/>
            <a:r>
              <a:rPr lang="en-US" sz="2800" dirty="0" smtClean="0"/>
              <a:t>Allow areas with sensitive groundwater and geologic factors to adopt more stringent livestock siting standards </a:t>
            </a:r>
          </a:p>
          <a:p>
            <a:r>
              <a:rPr lang="en-US" sz="3200" dirty="0" smtClean="0"/>
              <a:t>Increase </a:t>
            </a:r>
            <a:r>
              <a:rPr lang="en-US" sz="3200" dirty="0"/>
              <a:t>CAFO monitoring and oversight at </a:t>
            </a:r>
            <a:r>
              <a:rPr lang="en-US" sz="3200" dirty="0" smtClean="0"/>
              <a:t>DNR</a:t>
            </a:r>
            <a:endParaRPr lang="en-US" dirty="0" smtClean="0"/>
          </a:p>
          <a:p>
            <a:pPr marL="0" indent="0">
              <a:buNone/>
            </a:pPr>
            <a:r>
              <a:rPr lang="en-US" dirty="0" smtClean="0"/>
              <a:t>Budget Recommendations: </a:t>
            </a:r>
          </a:p>
          <a:p>
            <a:r>
              <a:rPr lang="en-US" dirty="0"/>
              <a:t>Add $300,000 per year for CAFO monitoring and oversight at DNR </a:t>
            </a:r>
          </a:p>
        </p:txBody>
      </p:sp>
    </p:spTree>
    <p:extLst>
      <p:ext uri="{BB962C8B-B14F-4D97-AF65-F5344CB8AC3E}">
        <p14:creationId xmlns:p14="http://schemas.microsoft.com/office/powerpoint/2010/main" val="22930458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690688"/>
          </a:xfrm>
        </p:spPr>
        <p:txBody>
          <a:bodyPr/>
          <a:lstStyle/>
          <a:p>
            <a:r>
              <a:rPr lang="en-US" dirty="0" smtClean="0"/>
              <a:t>Budget Recommendations  </a:t>
            </a:r>
            <a:endParaRPr lang="en-US" dirty="0"/>
          </a:p>
        </p:txBody>
      </p:sp>
      <p:sp>
        <p:nvSpPr>
          <p:cNvPr id="3" name="Content Placeholder 2"/>
          <p:cNvSpPr>
            <a:spLocks noGrp="1"/>
          </p:cNvSpPr>
          <p:nvPr>
            <p:ph idx="1"/>
          </p:nvPr>
        </p:nvSpPr>
        <p:spPr>
          <a:xfrm>
            <a:off x="190500" y="1473200"/>
            <a:ext cx="12001500" cy="5384800"/>
          </a:xfrm>
        </p:spPr>
        <p:txBody>
          <a:bodyPr>
            <a:normAutofit fontScale="92500"/>
          </a:bodyPr>
          <a:lstStyle/>
          <a:p>
            <a:r>
              <a:rPr lang="en-US" dirty="0" smtClean="0"/>
              <a:t>Add 1 FTE ($150,000-$200,000) at the Wisconsin </a:t>
            </a:r>
            <a:r>
              <a:rPr lang="en-US" dirty="0"/>
              <a:t>Geological and Natural History Survey to update groundwater </a:t>
            </a:r>
            <a:r>
              <a:rPr lang="en-US" dirty="0" smtClean="0"/>
              <a:t>maps</a:t>
            </a:r>
            <a:endParaRPr lang="en-US" dirty="0"/>
          </a:p>
          <a:p>
            <a:r>
              <a:rPr lang="en-US" dirty="0" smtClean="0"/>
              <a:t>Provide </a:t>
            </a:r>
            <a:r>
              <a:rPr lang="en-US" dirty="0"/>
              <a:t>$2.5 </a:t>
            </a:r>
            <a:r>
              <a:rPr lang="en-US" dirty="0" smtClean="0"/>
              <a:t>million/year for county-by-county </a:t>
            </a:r>
            <a:r>
              <a:rPr lang="en-US" dirty="0"/>
              <a:t>groundwater </a:t>
            </a:r>
            <a:r>
              <a:rPr lang="en-US" dirty="0" smtClean="0"/>
              <a:t>mapping </a:t>
            </a:r>
          </a:p>
          <a:p>
            <a:r>
              <a:rPr lang="en-US" dirty="0" smtClean="0"/>
              <a:t>Increase funding for well testing and remediation from $400,000 to $2 million/year </a:t>
            </a:r>
          </a:p>
          <a:p>
            <a:r>
              <a:rPr lang="en-US" dirty="0" smtClean="0"/>
              <a:t>Add </a:t>
            </a:r>
            <a:r>
              <a:rPr lang="en-US" dirty="0"/>
              <a:t>1 </a:t>
            </a:r>
            <a:r>
              <a:rPr lang="en-US" dirty="0" smtClean="0"/>
              <a:t>FTE </a:t>
            </a:r>
            <a:r>
              <a:rPr lang="en-US" dirty="0"/>
              <a:t>at DATCP dedicated to Grazing Education and </a:t>
            </a:r>
            <a:r>
              <a:rPr lang="en-US" dirty="0" smtClean="0"/>
              <a:t>Coordination</a:t>
            </a:r>
          </a:p>
          <a:p>
            <a:r>
              <a:rPr lang="en-US" dirty="0" smtClean="0"/>
              <a:t>Restore Grazing Land Conservation Initiative </a:t>
            </a:r>
            <a:r>
              <a:rPr lang="en-US" dirty="0"/>
              <a:t>competitive grants </a:t>
            </a:r>
            <a:r>
              <a:rPr lang="en-US" dirty="0" smtClean="0"/>
              <a:t>at </a:t>
            </a:r>
            <a:r>
              <a:rPr lang="en-US" dirty="0"/>
              <a:t>$2 </a:t>
            </a:r>
            <a:r>
              <a:rPr lang="en-US" dirty="0" smtClean="0"/>
              <a:t>million/year </a:t>
            </a:r>
          </a:p>
          <a:p>
            <a:r>
              <a:rPr lang="en-US" dirty="0" smtClean="0"/>
              <a:t>Provide </a:t>
            </a:r>
            <a:r>
              <a:rPr lang="en-US" dirty="0"/>
              <a:t>$</a:t>
            </a:r>
            <a:r>
              <a:rPr lang="en-US" dirty="0" smtClean="0"/>
              <a:t>200,000/year </a:t>
            </a:r>
            <a:r>
              <a:rPr lang="en-US" dirty="0"/>
              <a:t>in Grazing Research and Education competitive grants for University and Extension </a:t>
            </a:r>
            <a:r>
              <a:rPr lang="en-US" dirty="0" smtClean="0"/>
              <a:t>grazing research </a:t>
            </a:r>
          </a:p>
          <a:p>
            <a:r>
              <a:rPr lang="en-US" dirty="0"/>
              <a:t>Add $300,000 per year for CAFO monitoring and oversight at DNR </a:t>
            </a:r>
          </a:p>
          <a:p>
            <a:r>
              <a:rPr lang="en-US" dirty="0"/>
              <a:t>Continue funding the Producer-Led Watershed Grant Program at $750,000 per year</a:t>
            </a:r>
            <a:r>
              <a:rPr lang="en-US" dirty="0" smtClean="0"/>
              <a:t>.</a:t>
            </a:r>
            <a:endParaRPr lang="en-US" dirty="0"/>
          </a:p>
          <a:p>
            <a:r>
              <a:rPr lang="en-US" dirty="0" smtClean="0"/>
              <a:t>Fully </a:t>
            </a:r>
            <a:r>
              <a:rPr lang="en-US" dirty="0"/>
              <a:t>fund County Land and Conservation staffing grants </a:t>
            </a:r>
            <a:r>
              <a:rPr lang="en-US" dirty="0" smtClean="0"/>
              <a:t>at $</a:t>
            </a:r>
            <a:r>
              <a:rPr lang="en-US" dirty="0"/>
              <a:t>12.4 </a:t>
            </a:r>
            <a:r>
              <a:rPr lang="en-US" dirty="0" smtClean="0"/>
              <a:t>million/year </a:t>
            </a:r>
            <a:endParaRPr lang="en-US" dirty="0"/>
          </a:p>
          <a:p>
            <a:endParaRPr lang="en-US" dirty="0"/>
          </a:p>
        </p:txBody>
      </p:sp>
    </p:spTree>
    <p:extLst>
      <p:ext uri="{BB962C8B-B14F-4D97-AF65-F5344CB8AC3E}">
        <p14:creationId xmlns:p14="http://schemas.microsoft.com/office/powerpoint/2010/main" val="3653311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08100"/>
            <a:ext cx="10515600" cy="4868863"/>
          </a:xfrm>
        </p:spPr>
        <p:txBody>
          <a:bodyPr/>
          <a:lstStyle/>
          <a:p>
            <a:pPr marL="0" indent="0">
              <a:buNone/>
            </a:pPr>
            <a:r>
              <a:rPr lang="en-US" sz="4400" dirty="0"/>
              <a:t>Farmers and farm organizations have a range of reactions to the growing pressure on agriculture to reduce runoff</a:t>
            </a:r>
            <a:r>
              <a:rPr lang="en-US" sz="4400" dirty="0" smtClean="0"/>
              <a:t>.</a:t>
            </a:r>
            <a:endParaRPr lang="en-US" dirty="0" smtClean="0"/>
          </a:p>
          <a:p>
            <a:pPr marL="0" indent="0">
              <a:buNone/>
            </a:pPr>
            <a:endParaRPr lang="en-US" sz="4400" dirty="0"/>
          </a:p>
          <a:p>
            <a:pPr marL="0" indent="0">
              <a:buNone/>
            </a:pPr>
            <a:r>
              <a:rPr lang="en-US" sz="4400" dirty="0"/>
              <a:t>… and, farmers have a lot on their minds outside of water quality.</a:t>
            </a:r>
          </a:p>
          <a:p>
            <a:pPr marL="0" indent="0">
              <a:buNone/>
            </a:pPr>
            <a:endParaRPr lang="en-US" sz="4400" dirty="0"/>
          </a:p>
        </p:txBody>
      </p:sp>
    </p:spTree>
    <p:extLst>
      <p:ext uri="{BB962C8B-B14F-4D97-AF65-F5344CB8AC3E}">
        <p14:creationId xmlns:p14="http://schemas.microsoft.com/office/powerpoint/2010/main" val="2205430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tretch>
            <a:fillRect/>
          </a:stretch>
        </p:blipFill>
        <p:spPr>
          <a:xfrm>
            <a:off x="285750" y="0"/>
            <a:ext cx="11620500" cy="6858000"/>
          </a:xfrm>
          <a:prstGeom prst="rect">
            <a:avLst/>
          </a:prstGeom>
        </p:spPr>
      </p:pic>
    </p:spTree>
    <p:extLst>
      <p:ext uri="{BB962C8B-B14F-4D97-AF65-F5344CB8AC3E}">
        <p14:creationId xmlns:p14="http://schemas.microsoft.com/office/powerpoint/2010/main" val="21666376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4"/>
            <a:ext cx="10515600" cy="4727575"/>
          </a:xfrm>
        </p:spPr>
        <p:txBody>
          <a:bodyPr/>
          <a:lstStyle/>
          <a:p>
            <a:pPr marL="0" indent="0" algn="ctr">
              <a:buNone/>
            </a:pPr>
            <a:endParaRPr lang="en-US" sz="1000" dirty="0" smtClean="0"/>
          </a:p>
          <a:p>
            <a:pPr marL="0" indent="0" algn="ctr">
              <a:buNone/>
            </a:pPr>
            <a:r>
              <a:rPr lang="en-US" sz="3200" dirty="0" smtClean="0"/>
              <a:t>For more information, please contact: </a:t>
            </a:r>
          </a:p>
          <a:p>
            <a:pPr marL="0" indent="0" algn="ctr">
              <a:buNone/>
            </a:pPr>
            <a:r>
              <a:rPr lang="en-US" dirty="0" smtClean="0"/>
              <a:t>Kara O’Connor, Government Relations Director</a:t>
            </a:r>
          </a:p>
          <a:p>
            <a:pPr marL="0" indent="0" algn="ctr">
              <a:buNone/>
            </a:pPr>
            <a:r>
              <a:rPr lang="en-US" dirty="0" smtClean="0"/>
              <a:t>608 514-4541</a:t>
            </a:r>
          </a:p>
          <a:p>
            <a:pPr marL="0" indent="0" algn="ctr">
              <a:buNone/>
            </a:pPr>
            <a:r>
              <a:rPr lang="en-US" dirty="0" smtClean="0">
                <a:hlinkClick r:id="rId2"/>
              </a:rPr>
              <a:t>koconnor@wisconsinfarmersunion.com</a:t>
            </a:r>
            <a:endParaRPr lang="en-US" dirty="0" smtClean="0"/>
          </a:p>
          <a:p>
            <a:pPr marL="0" indent="0" algn="ctr">
              <a:buNone/>
            </a:pPr>
            <a:r>
              <a:rPr lang="en-US" dirty="0" smtClean="0"/>
              <a:t>or</a:t>
            </a:r>
          </a:p>
          <a:p>
            <a:pPr marL="0" indent="0" algn="ctr">
              <a:buNone/>
            </a:pPr>
            <a:r>
              <a:rPr lang="en-US" dirty="0" smtClean="0"/>
              <a:t>Bobbi Wilson, Government Relations Associate</a:t>
            </a:r>
          </a:p>
          <a:p>
            <a:pPr marL="0" indent="0" algn="ctr">
              <a:buNone/>
            </a:pPr>
            <a:r>
              <a:rPr lang="en-US" dirty="0" smtClean="0"/>
              <a:t>608 234-3741</a:t>
            </a:r>
          </a:p>
          <a:p>
            <a:pPr marL="0" indent="0" algn="ctr">
              <a:buNone/>
            </a:pPr>
            <a:r>
              <a:rPr lang="en-US" dirty="0" smtClean="0">
                <a:hlinkClick r:id="rId3"/>
              </a:rPr>
              <a:t>bwilson@wisconsinfarmersunion.com</a:t>
            </a:r>
            <a:endParaRPr lang="en-US" dirty="0" smtClean="0"/>
          </a:p>
          <a:p>
            <a:pPr marL="0" indent="0" algn="ctr">
              <a:buNone/>
            </a:pPr>
            <a:endParaRPr lang="en-US" dirty="0"/>
          </a:p>
        </p:txBody>
      </p:sp>
      <p:pic>
        <p:nvPicPr>
          <p:cNvPr id="4" name="Content Placeholder 5"/>
          <p:cNvPicPr>
            <a:picLocks noChangeAspect="1" noChangeArrowheads="1"/>
          </p:cNvPicPr>
          <p:nvPr/>
        </p:nvPicPr>
        <p:blipFill>
          <a:blip r:embed="rId4" cstate="print"/>
          <a:srcRect/>
          <a:stretch>
            <a:fillRect/>
          </a:stretch>
        </p:blipFill>
        <p:spPr bwMode="auto">
          <a:xfrm>
            <a:off x="0" y="258106"/>
            <a:ext cx="5400953" cy="1432582"/>
          </a:xfrm>
          <a:prstGeom prst="rect">
            <a:avLst/>
          </a:prstGeom>
          <a:noFill/>
          <a:ln w="9525">
            <a:noFill/>
            <a:miter lim="800000"/>
            <a:headEnd/>
            <a:tailEnd/>
          </a:ln>
        </p:spPr>
      </p:pic>
    </p:spTree>
    <p:extLst>
      <p:ext uri="{BB962C8B-B14F-4D97-AF65-F5344CB8AC3E}">
        <p14:creationId xmlns:p14="http://schemas.microsoft.com/office/powerpoint/2010/main" val="2640941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nvPr>
        </p:nvGraphicFramePr>
        <p:xfrm>
          <a:off x="1981200" y="1600200"/>
          <a:ext cx="8229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a:bodyPr>
          <a:lstStyle/>
          <a:p>
            <a:r>
              <a:rPr lang="en-US" sz="3400" dirty="0">
                <a:latin typeface="+mn-lt"/>
              </a:rPr>
              <a:t>Wisconsin Net Farm Income in 2010-2018F</a:t>
            </a:r>
          </a:p>
        </p:txBody>
      </p:sp>
      <p:sp>
        <p:nvSpPr>
          <p:cNvPr id="6" name="TextBox 5"/>
          <p:cNvSpPr txBox="1"/>
          <p:nvPr/>
        </p:nvSpPr>
        <p:spPr>
          <a:xfrm>
            <a:off x="9144000" y="3817204"/>
            <a:ext cx="1371600" cy="830997"/>
          </a:xfrm>
          <a:prstGeom prst="rect">
            <a:avLst/>
          </a:prstGeom>
          <a:noFill/>
        </p:spPr>
        <p:txBody>
          <a:bodyPr wrap="square" rtlCol="0">
            <a:spAutoFit/>
          </a:bodyPr>
          <a:lstStyle/>
          <a:p>
            <a:r>
              <a:rPr lang="en-US" sz="2400" b="1" dirty="0">
                <a:solidFill>
                  <a:srgbClr val="C00000"/>
                </a:solidFill>
              </a:rPr>
              <a:t>$1.7 B </a:t>
            </a:r>
          </a:p>
          <a:p>
            <a:r>
              <a:rPr lang="en-US" sz="2400" b="1" dirty="0">
                <a:solidFill>
                  <a:srgbClr val="C00000"/>
                </a:solidFill>
              </a:rPr>
              <a:t>-6%</a:t>
            </a:r>
          </a:p>
        </p:txBody>
      </p:sp>
      <p:sp>
        <p:nvSpPr>
          <p:cNvPr id="4" name="TextBox 3"/>
          <p:cNvSpPr txBox="1"/>
          <p:nvPr/>
        </p:nvSpPr>
        <p:spPr>
          <a:xfrm>
            <a:off x="3048000" y="4884004"/>
            <a:ext cx="7376160" cy="461665"/>
          </a:xfrm>
          <a:prstGeom prst="rect">
            <a:avLst/>
          </a:prstGeom>
          <a:noFill/>
        </p:spPr>
        <p:txBody>
          <a:bodyPr wrap="square" rtlCol="0">
            <a:spAutoFit/>
          </a:bodyPr>
          <a:lstStyle/>
          <a:p>
            <a:r>
              <a:rPr lang="en-US" sz="2400" dirty="0"/>
              <a:t>Good production year, but income depends on prices</a:t>
            </a:r>
          </a:p>
        </p:txBody>
      </p:sp>
      <p:sp>
        <p:nvSpPr>
          <p:cNvPr id="8" name="Footer Placeholder 3"/>
          <p:cNvSpPr>
            <a:spLocks noGrp="1"/>
          </p:cNvSpPr>
          <p:nvPr>
            <p:ph type="ftr" sz="quarter" idx="11"/>
          </p:nvPr>
        </p:nvSpPr>
        <p:spPr>
          <a:xfrm>
            <a:off x="3800268" y="-2771"/>
            <a:ext cx="4114800" cy="688571"/>
          </a:xfrm>
        </p:spPr>
        <p:txBody>
          <a:bodyPr/>
          <a:lstStyle/>
          <a:p>
            <a:r>
              <a:rPr lang="en-US" sz="1400" dirty="0"/>
              <a:t>2019 Wisconsin Agricultural Outlook Forum  - Presentation by Dr. Paul Mitchell                    </a:t>
            </a:r>
          </a:p>
        </p:txBody>
      </p:sp>
    </p:spTree>
    <p:extLst>
      <p:ext uri="{BB962C8B-B14F-4D97-AF65-F5344CB8AC3E}">
        <p14:creationId xmlns:p14="http://schemas.microsoft.com/office/powerpoint/2010/main" val="2758509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www.ers.usda.gov/webdocs/charts/90790/totalproductionexpensesnov2018.png?v=3935.9"/>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473000"/>
            <a:ext cx="7772400" cy="6216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581400" y="1524001"/>
            <a:ext cx="3886200" cy="830997"/>
          </a:xfrm>
          <a:prstGeom prst="rect">
            <a:avLst/>
          </a:prstGeom>
          <a:noFill/>
        </p:spPr>
        <p:txBody>
          <a:bodyPr wrap="square" rtlCol="0">
            <a:spAutoFit/>
          </a:bodyPr>
          <a:lstStyle/>
          <a:p>
            <a:pPr algn="ctr"/>
            <a:r>
              <a:rPr lang="en-US" sz="2400" b="1" dirty="0">
                <a:solidFill>
                  <a:srgbClr val="FF0000"/>
                </a:solidFill>
              </a:rPr>
              <a:t>Expenses up 4.2%</a:t>
            </a:r>
          </a:p>
          <a:p>
            <a:pPr algn="ctr"/>
            <a:r>
              <a:rPr lang="en-US" sz="2400" dirty="0">
                <a:solidFill>
                  <a:srgbClr val="FF0000"/>
                </a:solidFill>
              </a:rPr>
              <a:t>(interest, fuel, feed &amp; labor)</a:t>
            </a:r>
          </a:p>
        </p:txBody>
      </p:sp>
      <p:sp>
        <p:nvSpPr>
          <p:cNvPr id="4" name="Footer Placeholder 3"/>
          <p:cNvSpPr>
            <a:spLocks noGrp="1"/>
          </p:cNvSpPr>
          <p:nvPr>
            <p:ph type="ftr" sz="quarter" idx="11"/>
          </p:nvPr>
        </p:nvSpPr>
        <p:spPr>
          <a:xfrm>
            <a:off x="3800268" y="-2771"/>
            <a:ext cx="4114800" cy="329184"/>
          </a:xfrm>
        </p:spPr>
        <p:txBody>
          <a:bodyPr/>
          <a:lstStyle/>
          <a:p>
            <a:r>
              <a:rPr lang="en-US" dirty="0"/>
              <a:t>2019 Wisconsin Agricultural Outlook Forum  - Presentation by Dr. Paul Mitchell                    </a:t>
            </a:r>
          </a:p>
        </p:txBody>
      </p:sp>
    </p:spTree>
    <p:extLst>
      <p:ext uri="{BB962C8B-B14F-4D97-AF65-F5344CB8AC3E}">
        <p14:creationId xmlns:p14="http://schemas.microsoft.com/office/powerpoint/2010/main" val="2640760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10515600" cy="1157288"/>
          </a:xfrm>
        </p:spPr>
        <p:txBody>
          <a:bodyPr>
            <a:normAutofit fontScale="90000"/>
          </a:bodyPr>
          <a:lstStyle/>
          <a:p>
            <a:pPr algn="ctr"/>
            <a:r>
              <a:rPr lang="en-US" dirty="0">
                <a:latin typeface="+mn-lt"/>
              </a:rPr>
              <a:t>Wisconsin Led the Nation in Chapter 12 Bankruptcy Filings for 10/1/17 to 9/30/18</a:t>
            </a:r>
          </a:p>
        </p:txBody>
      </p:sp>
      <p:graphicFrame>
        <p:nvGraphicFramePr>
          <p:cNvPr id="4" name="Content Placeholder 3"/>
          <p:cNvGraphicFramePr>
            <a:graphicFrameLocks noGrp="1"/>
          </p:cNvGraphicFramePr>
          <p:nvPr>
            <p:ph idx="1"/>
            <p:extLst/>
          </p:nvPr>
        </p:nvGraphicFramePr>
        <p:xfrm>
          <a:off x="1981200" y="1600200"/>
          <a:ext cx="8229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209800" y="6477001"/>
            <a:ext cx="8001000" cy="276999"/>
          </a:xfrm>
          <a:prstGeom prst="rect">
            <a:avLst/>
          </a:prstGeom>
          <a:noFill/>
        </p:spPr>
        <p:txBody>
          <a:bodyPr wrap="square" rtlCol="0">
            <a:spAutoFit/>
          </a:bodyPr>
          <a:lstStyle/>
          <a:p>
            <a:pPr algn="r"/>
            <a:r>
              <a:rPr lang="en-US" sz="1200" dirty="0"/>
              <a:t>http://www.uscourts.gov/statistics-reports/caseload-statistics-data-tables</a:t>
            </a:r>
          </a:p>
        </p:txBody>
      </p:sp>
      <p:sp>
        <p:nvSpPr>
          <p:cNvPr id="6" name="Footer Placeholder 3"/>
          <p:cNvSpPr>
            <a:spLocks noGrp="1"/>
          </p:cNvSpPr>
          <p:nvPr>
            <p:ph type="ftr" sz="quarter" idx="11"/>
          </p:nvPr>
        </p:nvSpPr>
        <p:spPr>
          <a:xfrm>
            <a:off x="3800268" y="177799"/>
            <a:ext cx="4114800" cy="148613"/>
          </a:xfrm>
        </p:spPr>
        <p:txBody>
          <a:bodyPr/>
          <a:lstStyle/>
          <a:p>
            <a:r>
              <a:rPr lang="en-US" sz="1400" dirty="0"/>
              <a:t>2019 Wisconsin Agricultural Outlook Forum  - Presentation by Dr. Paul Mitchell                    </a:t>
            </a:r>
          </a:p>
        </p:txBody>
      </p:sp>
    </p:spTree>
    <p:extLst>
      <p:ext uri="{BB962C8B-B14F-4D97-AF65-F5344CB8AC3E}">
        <p14:creationId xmlns:p14="http://schemas.microsoft.com/office/powerpoint/2010/main" val="3233670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8229600" cy="762000"/>
          </a:xfrm>
        </p:spPr>
        <p:txBody>
          <a:bodyPr>
            <a:normAutofit/>
          </a:bodyPr>
          <a:lstStyle/>
          <a:p>
            <a:r>
              <a:rPr lang="en-US" dirty="0"/>
              <a:t>Government Payments up 18%</a:t>
            </a:r>
            <a:endParaRPr lang="en-US" sz="3200" dirty="0"/>
          </a:p>
        </p:txBody>
      </p:sp>
      <p:sp>
        <p:nvSpPr>
          <p:cNvPr id="5" name="Content Placeholder 2"/>
          <p:cNvSpPr txBox="1">
            <a:spLocks/>
          </p:cNvSpPr>
          <p:nvPr/>
        </p:nvSpPr>
        <p:spPr>
          <a:xfrm>
            <a:off x="1981200" y="1219200"/>
            <a:ext cx="8229600" cy="1295400"/>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t>Price/Revenue-based payments ARC/PLC -$4.6 B</a:t>
            </a:r>
          </a:p>
          <a:p>
            <a:r>
              <a:rPr lang="en-US" dirty="0"/>
              <a:t>Market Facilitation Program (MFP): +$4.7 B</a:t>
            </a:r>
          </a:p>
          <a:p>
            <a:r>
              <a:rPr lang="en-US" dirty="0"/>
              <a:t>Disaster Payments +1.6 B</a:t>
            </a:r>
          </a:p>
        </p:txBody>
      </p:sp>
      <p:pic>
        <p:nvPicPr>
          <p:cNvPr id="8" name="Picture 2" descr="https://www.ers.usda.gov/webdocs/charts/90786/governmentpaymentsareanov2018.png?v=5740.8"/>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950025" y="2667000"/>
            <a:ext cx="8230696" cy="658337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848600" y="5410200"/>
            <a:ext cx="1524000" cy="369332"/>
          </a:xfrm>
          <a:prstGeom prst="rect">
            <a:avLst/>
          </a:prstGeom>
          <a:noFill/>
        </p:spPr>
        <p:txBody>
          <a:bodyPr wrap="square" rtlCol="0">
            <a:spAutoFit/>
          </a:bodyPr>
          <a:lstStyle/>
          <a:p>
            <a:pPr algn="ctr"/>
            <a:r>
              <a:rPr lang="en-US" b="1" dirty="0">
                <a:solidFill>
                  <a:srgbClr val="FF0000"/>
                </a:solidFill>
              </a:rPr>
              <a:t>ARC &amp; PLC</a:t>
            </a:r>
          </a:p>
        </p:txBody>
      </p:sp>
      <p:sp>
        <p:nvSpPr>
          <p:cNvPr id="10" name="TextBox 9"/>
          <p:cNvSpPr txBox="1"/>
          <p:nvPr/>
        </p:nvSpPr>
        <p:spPr>
          <a:xfrm>
            <a:off x="7696200" y="3704743"/>
            <a:ext cx="2209800" cy="369332"/>
          </a:xfrm>
          <a:prstGeom prst="rect">
            <a:avLst/>
          </a:prstGeom>
          <a:noFill/>
        </p:spPr>
        <p:txBody>
          <a:bodyPr wrap="square" rtlCol="0">
            <a:spAutoFit/>
          </a:bodyPr>
          <a:lstStyle/>
          <a:p>
            <a:pPr algn="ctr"/>
            <a:r>
              <a:rPr lang="en-US" b="1" dirty="0">
                <a:solidFill>
                  <a:srgbClr val="FF0000"/>
                </a:solidFill>
              </a:rPr>
              <a:t>MFP &amp; Disaster</a:t>
            </a:r>
          </a:p>
        </p:txBody>
      </p:sp>
      <p:sp>
        <p:nvSpPr>
          <p:cNvPr id="9" name="Down Arrow 8"/>
          <p:cNvSpPr/>
          <p:nvPr/>
        </p:nvSpPr>
        <p:spPr>
          <a:xfrm rot="19507370">
            <a:off x="9176370" y="4002064"/>
            <a:ext cx="120680" cy="41764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3"/>
          <p:cNvSpPr>
            <a:spLocks noGrp="1"/>
          </p:cNvSpPr>
          <p:nvPr>
            <p:ph type="ftr" sz="quarter" idx="11"/>
          </p:nvPr>
        </p:nvSpPr>
        <p:spPr>
          <a:xfrm>
            <a:off x="3800268" y="228599"/>
            <a:ext cx="4114800" cy="97813"/>
          </a:xfrm>
        </p:spPr>
        <p:txBody>
          <a:bodyPr/>
          <a:lstStyle/>
          <a:p>
            <a:r>
              <a:rPr lang="en-US" dirty="0"/>
              <a:t>2019 Wisconsin Agricultural Outlook Forum  - Presentation by Dr. Paul Mitchell                    </a:t>
            </a:r>
          </a:p>
        </p:txBody>
      </p:sp>
    </p:spTree>
    <p:extLst>
      <p:ext uri="{BB962C8B-B14F-4D97-AF65-F5344CB8AC3E}">
        <p14:creationId xmlns:p14="http://schemas.microsoft.com/office/powerpoint/2010/main" val="3574951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1"/>
            <a:ext cx="10515600" cy="1092199"/>
          </a:xfrm>
        </p:spPr>
        <p:txBody>
          <a:bodyPr/>
          <a:lstStyle/>
          <a:p>
            <a:pPr algn="ctr"/>
            <a:r>
              <a:rPr lang="en-US" dirty="0" smtClean="0"/>
              <a:t>Impaired Waters in Wisconsin</a:t>
            </a:r>
            <a:endParaRPr lang="en-US" dirty="0"/>
          </a:p>
        </p:txBody>
      </p:sp>
      <p:pic>
        <p:nvPicPr>
          <p:cNvPr id="8" name="Content Placeholder 7"/>
          <p:cNvPicPr>
            <a:picLocks noGrp="1" noChangeAspect="1"/>
          </p:cNvPicPr>
          <p:nvPr>
            <p:ph idx="1"/>
          </p:nvPr>
        </p:nvPicPr>
        <p:blipFill rotWithShape="1">
          <a:blip r:embed="rId3"/>
          <a:srcRect l="33333" t="18772" r="34259" b="25285"/>
          <a:stretch/>
        </p:blipFill>
        <p:spPr>
          <a:xfrm>
            <a:off x="3067050" y="1244600"/>
            <a:ext cx="6057900" cy="5461000"/>
          </a:xfrm>
          <a:prstGeom prst="rect">
            <a:avLst/>
          </a:prstGeom>
        </p:spPr>
      </p:pic>
    </p:spTree>
    <p:extLst>
      <p:ext uri="{BB962C8B-B14F-4D97-AF65-F5344CB8AC3E}">
        <p14:creationId xmlns:p14="http://schemas.microsoft.com/office/powerpoint/2010/main" val="1200113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lstStyle/>
          <a:p>
            <a:r>
              <a:rPr lang="en-US" dirty="0" smtClean="0"/>
              <a:t>Non-point Source Pollution </a:t>
            </a:r>
            <a:endParaRPr lang="en-US" dirty="0"/>
          </a:p>
        </p:txBody>
      </p:sp>
      <p:sp>
        <p:nvSpPr>
          <p:cNvPr id="3" name="Content Placeholder 2"/>
          <p:cNvSpPr>
            <a:spLocks noGrp="1"/>
          </p:cNvSpPr>
          <p:nvPr>
            <p:ph idx="1"/>
          </p:nvPr>
        </p:nvSpPr>
        <p:spPr>
          <a:xfrm>
            <a:off x="838200" y="2093117"/>
            <a:ext cx="4391502" cy="4218783"/>
          </a:xfrm>
        </p:spPr>
        <p:txBody>
          <a:bodyPr>
            <a:normAutofit/>
          </a:bodyPr>
          <a:lstStyle/>
          <a:p>
            <a:pPr marL="0" indent="0">
              <a:buNone/>
            </a:pPr>
            <a:r>
              <a:rPr lang="en-US" dirty="0"/>
              <a:t>A</a:t>
            </a:r>
            <a:r>
              <a:rPr lang="en-US" dirty="0" smtClean="0"/>
              <a:t>gricultural runoff creates:</a:t>
            </a:r>
          </a:p>
          <a:p>
            <a:r>
              <a:rPr lang="en-US" dirty="0" smtClean="0"/>
              <a:t>Water pollution</a:t>
            </a:r>
          </a:p>
          <a:p>
            <a:pPr lvl="1"/>
            <a:r>
              <a:rPr lang="en-US" dirty="0" smtClean="0"/>
              <a:t>Bacteria</a:t>
            </a:r>
          </a:p>
          <a:p>
            <a:pPr lvl="1"/>
            <a:r>
              <a:rPr lang="en-US" dirty="0" smtClean="0"/>
              <a:t>Nutrients</a:t>
            </a:r>
          </a:p>
          <a:p>
            <a:pPr lvl="1"/>
            <a:r>
              <a:rPr lang="en-US" dirty="0" smtClean="0"/>
              <a:t>Chemicals  </a:t>
            </a:r>
          </a:p>
          <a:p>
            <a:r>
              <a:rPr lang="en-US" dirty="0" smtClean="0"/>
              <a:t>Toxic algal blooms </a:t>
            </a:r>
          </a:p>
          <a:p>
            <a:r>
              <a:rPr lang="en-US" dirty="0" smtClean="0"/>
              <a:t>Hypoxia or “dead zones” </a:t>
            </a:r>
          </a:p>
          <a:p>
            <a:pPr marL="0" indent="0">
              <a:buNone/>
            </a:pPr>
            <a:r>
              <a:rPr lang="en-US" dirty="0" smtClean="0"/>
              <a:t>  </a:t>
            </a:r>
          </a:p>
          <a:p>
            <a:pPr marL="0" indent="0">
              <a:buNone/>
            </a:pPr>
            <a:endParaRPr lang="en-US" dirty="0"/>
          </a:p>
        </p:txBody>
      </p:sp>
      <p:pic>
        <p:nvPicPr>
          <p:cNvPr id="5" name="Picture 4"/>
          <p:cNvPicPr>
            <a:picLocks noChangeAspect="1"/>
          </p:cNvPicPr>
          <p:nvPr/>
        </p:nvPicPr>
        <p:blipFill rotWithShape="1">
          <a:blip r:embed="rId3"/>
          <a:srcRect t="6573" b="5634"/>
          <a:stretch/>
        </p:blipFill>
        <p:spPr>
          <a:xfrm>
            <a:off x="5229702" y="1833562"/>
            <a:ext cx="6447590" cy="4229100"/>
          </a:xfrm>
          <a:prstGeom prst="rect">
            <a:avLst/>
          </a:prstGeom>
        </p:spPr>
      </p:pic>
    </p:spTree>
    <p:extLst>
      <p:ext uri="{BB962C8B-B14F-4D97-AF65-F5344CB8AC3E}">
        <p14:creationId xmlns:p14="http://schemas.microsoft.com/office/powerpoint/2010/main" val="1592569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63004" y="1447800"/>
            <a:ext cx="5330952" cy="5054600"/>
          </a:xfrm>
        </p:spPr>
        <p:txBody>
          <a:bodyPr>
            <a:normAutofit/>
          </a:bodyPr>
          <a:lstStyle/>
          <a:p>
            <a:r>
              <a:rPr lang="en-US" sz="3200" dirty="0" smtClean="0"/>
              <a:t>1.8 million Wisconsinites get their drinking water from private wells </a:t>
            </a:r>
          </a:p>
          <a:p>
            <a:r>
              <a:rPr lang="en-US" sz="3200" dirty="0" smtClean="0"/>
              <a:t>94,000 households are drinking from nitrate-contaminated wells</a:t>
            </a:r>
          </a:p>
          <a:p>
            <a:r>
              <a:rPr lang="en-US" sz="3200" dirty="0" smtClean="0"/>
              <a:t>Nitrates pose a public health threat, particularly to pregnant women and infants </a:t>
            </a:r>
          </a:p>
          <a:p>
            <a:endParaRPr lang="en-US" dirty="0"/>
          </a:p>
        </p:txBody>
      </p:sp>
      <p:pic>
        <p:nvPicPr>
          <p:cNvPr id="1028" name="Picture 4" descr="Image result for well water quality viewer 2013 wisconsin nitrat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000" y="673101"/>
            <a:ext cx="5747004" cy="605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94062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4966</TotalTime>
  <Words>1621</Words>
  <Application>Microsoft Office PowerPoint</Application>
  <PresentationFormat>Widescreen</PresentationFormat>
  <Paragraphs>180</Paragraphs>
  <Slides>21</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 Water Quality Task Force Recommendations for Clean Water</vt:lpstr>
      <vt:lpstr>PowerPoint Presentation</vt:lpstr>
      <vt:lpstr>Wisconsin Net Farm Income in 2010-2018F</vt:lpstr>
      <vt:lpstr>PowerPoint Presentation</vt:lpstr>
      <vt:lpstr>Wisconsin Led the Nation in Chapter 12 Bankruptcy Filings for 10/1/17 to 9/30/18</vt:lpstr>
      <vt:lpstr>Government Payments up 18%</vt:lpstr>
      <vt:lpstr>Impaired Waters in Wisconsin</vt:lpstr>
      <vt:lpstr>Non-point Source Pollution </vt:lpstr>
      <vt:lpstr>PowerPoint Presentation</vt:lpstr>
      <vt:lpstr>PowerPoint Presentation</vt:lpstr>
      <vt:lpstr>Clean Water Recommendations </vt:lpstr>
      <vt:lpstr>Clean Water Recommendations: Research</vt:lpstr>
      <vt:lpstr>Clean Water Recommendations: Research</vt:lpstr>
      <vt:lpstr>Clean Water Recommendations: Remedies</vt:lpstr>
      <vt:lpstr>Clean Water Recommendations: Prevention</vt:lpstr>
      <vt:lpstr>Clean Water Recommendations: Prevention</vt:lpstr>
      <vt:lpstr>Clean Water Recommendations: Prevention</vt:lpstr>
      <vt:lpstr>Clean Water Recommendations: Prevention</vt:lpstr>
      <vt:lpstr>Budget Recommendations  </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Clean Water Recommendations Water Quality Task Force</dc:title>
  <dc:creator>Bobbi W</dc:creator>
  <cp:lastModifiedBy>Bobbi W</cp:lastModifiedBy>
  <cp:revision>49</cp:revision>
  <dcterms:created xsi:type="dcterms:W3CDTF">2019-03-29T15:59:52Z</dcterms:created>
  <dcterms:modified xsi:type="dcterms:W3CDTF">2019-04-03T13:55:52Z</dcterms:modified>
</cp:coreProperties>
</file>